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8" r:id="rId3"/>
    <p:sldId id="257" r:id="rId4"/>
    <p:sldId id="264" r:id="rId5"/>
    <p:sldId id="259" r:id="rId6"/>
    <p:sldId id="263" r:id="rId7"/>
    <p:sldId id="260" r:id="rId8"/>
    <p:sldId id="261" r:id="rId9"/>
    <p:sldId id="262" r:id="rId10"/>
    <p:sldId id="273" r:id="rId11"/>
    <p:sldId id="274" r:id="rId12"/>
    <p:sldId id="291" r:id="rId13"/>
    <p:sldId id="294" r:id="rId14"/>
    <p:sldId id="295" r:id="rId15"/>
    <p:sldId id="266" r:id="rId16"/>
    <p:sldId id="293" r:id="rId17"/>
    <p:sldId id="292" r:id="rId18"/>
    <p:sldId id="267" r:id="rId19"/>
    <p:sldId id="296" r:id="rId20"/>
    <p:sldId id="268" r:id="rId21"/>
    <p:sldId id="269" r:id="rId22"/>
    <p:sldId id="270" r:id="rId23"/>
    <p:sldId id="271" r:id="rId24"/>
    <p:sldId id="297"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99"/>
    <p:restoredTop sz="94694"/>
  </p:normalViewPr>
  <p:slideViewPr>
    <p:cSldViewPr snapToGrid="0" snapToObjects="1">
      <p:cViewPr varScale="1">
        <p:scale>
          <a:sx n="121" d="100"/>
          <a:sy n="121" d="100"/>
        </p:scale>
        <p:origin x="2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6.xml.rels><?xml version="1.0" encoding="UTF-8" standalone="yes"?>
<Relationships xmlns="http://schemas.openxmlformats.org/package/2006/relationships"><Relationship Id="rId1" Type="http://schemas.openxmlformats.org/officeDocument/2006/relationships/hyperlink" Target="https://chinacopyrightandmedia.wordpress.com/2014/06/14/planning-outline-for-the-construction-of-a-social-credit-system-2014-2020/"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s://chinacopyrightandmedia.wordpress.com/2014/06/14/planning-outline-for-the-construction-of-a-social-credit-system-2014-2020/" TargetMode="Externa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57A2B2-DF48-C746-BC35-0E069E855D7A}" type="doc">
      <dgm:prSet loTypeId="urn:microsoft.com/office/officeart/2005/8/layout/chevron2" loCatId="process" qsTypeId="urn:microsoft.com/office/officeart/2005/8/quickstyle/simple3" qsCatId="simple" csTypeId="urn:microsoft.com/office/officeart/2005/8/colors/colorful4" csCatId="colorful" phldr="1"/>
      <dgm:spPr/>
      <dgm:t>
        <a:bodyPr/>
        <a:lstStyle/>
        <a:p>
          <a:endParaRPr lang="en-US"/>
        </a:p>
      </dgm:t>
    </dgm:pt>
    <dgm:pt modelId="{72770ADA-D716-EC47-BD83-8A7C9351D4AE}">
      <dgm:prSet/>
      <dgm:spPr/>
      <dgm:t>
        <a:bodyPr/>
        <a:lstStyle/>
        <a:p>
          <a:r>
            <a:rPr lang="en-US"/>
            <a:t>“New Era” Transformative moment: Law</a:t>
          </a:r>
        </a:p>
      </dgm:t>
    </dgm:pt>
    <dgm:pt modelId="{C0F3A604-2C54-CA40-A1D3-ECB935FD7061}" type="parTrans" cxnId="{9C613515-3E7B-284C-A2BB-1F8A88503B82}">
      <dgm:prSet/>
      <dgm:spPr/>
      <dgm:t>
        <a:bodyPr/>
        <a:lstStyle/>
        <a:p>
          <a:endParaRPr lang="en-US"/>
        </a:p>
      </dgm:t>
    </dgm:pt>
    <dgm:pt modelId="{6141A723-DBC2-034A-8A2C-A1B9EEEF0D8B}" type="sibTrans" cxnId="{9C613515-3E7B-284C-A2BB-1F8A88503B82}">
      <dgm:prSet/>
      <dgm:spPr/>
      <dgm:t>
        <a:bodyPr/>
        <a:lstStyle/>
        <a:p>
          <a:endParaRPr lang="en-US"/>
        </a:p>
      </dgm:t>
    </dgm:pt>
    <dgm:pt modelId="{17688F1E-7E30-4E45-A292-0013ED13F2ED}">
      <dgm:prSet/>
      <dgm: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lin ang="2700000" scaled="1"/>
          <a:tileRect/>
        </a:gradFill>
      </dgm:spPr>
      <dgm:t>
        <a:bodyPr/>
        <a:lstStyle/>
        <a:p>
          <a:r>
            <a:rPr lang="en-US"/>
            <a:t>From law as a system of commands</a:t>
          </a:r>
        </a:p>
      </dgm:t>
    </dgm:pt>
    <dgm:pt modelId="{A2FC8555-21C1-0A48-87B1-D9CF75CDDC13}" type="parTrans" cxnId="{4EA46FF2-F9D7-624E-89EF-F53F97920ECE}">
      <dgm:prSet/>
      <dgm:spPr/>
      <dgm:t>
        <a:bodyPr/>
        <a:lstStyle/>
        <a:p>
          <a:endParaRPr lang="en-US"/>
        </a:p>
      </dgm:t>
    </dgm:pt>
    <dgm:pt modelId="{62BCDE18-5AF8-6841-B3A7-FD4B31EDCF52}" type="sibTrans" cxnId="{4EA46FF2-F9D7-624E-89EF-F53F97920ECE}">
      <dgm:prSet/>
      <dgm:spPr/>
      <dgm:t>
        <a:bodyPr/>
        <a:lstStyle/>
        <a:p>
          <a:endParaRPr lang="en-US"/>
        </a:p>
      </dgm:t>
    </dgm:pt>
    <dgm:pt modelId="{2E4FC9A4-C471-5B48-8E2F-E52668A260FB}">
      <dgm:prSet/>
      <dgm: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lin ang="2700000" scaled="1"/>
          <a:tileRect/>
        </a:gradFill>
      </dgm:spPr>
      <dgm:t>
        <a:bodyPr/>
        <a:lstStyle/>
        <a:p>
          <a:r>
            <a:rPr lang="en-US" dirty="0"/>
            <a:t>To data driven governance as a set of real time system of privileges and restrictions based on compliance</a:t>
          </a:r>
        </a:p>
      </dgm:t>
    </dgm:pt>
    <dgm:pt modelId="{1BA71236-DB73-EA47-BE4D-AE79A39A0F89}" type="parTrans" cxnId="{F031C8C1-E614-CB42-AA81-F2E986421846}">
      <dgm:prSet/>
      <dgm:spPr/>
      <dgm:t>
        <a:bodyPr/>
        <a:lstStyle/>
        <a:p>
          <a:endParaRPr lang="en-US"/>
        </a:p>
      </dgm:t>
    </dgm:pt>
    <dgm:pt modelId="{568FE2F5-360D-A549-B43D-2F3335049F5F}" type="sibTrans" cxnId="{F031C8C1-E614-CB42-AA81-F2E986421846}">
      <dgm:prSet/>
      <dgm:spPr/>
      <dgm:t>
        <a:bodyPr/>
        <a:lstStyle/>
        <a:p>
          <a:endParaRPr lang="en-US"/>
        </a:p>
      </dgm:t>
    </dgm:pt>
    <dgm:pt modelId="{536543BC-64F1-9F47-B340-B5CE884D7174}">
      <dgm:prSet/>
      <dgm:spPr/>
      <dgm:t>
        <a:bodyPr/>
        <a:lstStyle/>
        <a:p>
          <a:r>
            <a:rPr lang="en-US"/>
            <a:t>Transforming the Regulatory environment</a:t>
          </a:r>
        </a:p>
      </dgm:t>
    </dgm:pt>
    <dgm:pt modelId="{232F8D00-ED5C-E74E-9CA5-1588256039F7}" type="parTrans" cxnId="{30B7CFB0-C40B-BD41-B39B-1B83EFD1FA41}">
      <dgm:prSet/>
      <dgm:spPr/>
      <dgm:t>
        <a:bodyPr/>
        <a:lstStyle/>
        <a:p>
          <a:endParaRPr lang="en-US"/>
        </a:p>
      </dgm:t>
    </dgm:pt>
    <dgm:pt modelId="{24AE93C9-C78E-8740-905B-66A85ABF9657}" type="sibTrans" cxnId="{30B7CFB0-C40B-BD41-B39B-1B83EFD1FA41}">
      <dgm:prSet/>
      <dgm:spPr/>
      <dgm:t>
        <a:bodyPr/>
        <a:lstStyle/>
        <a:p>
          <a:endParaRPr lang="en-US"/>
        </a:p>
      </dgm:t>
    </dgm:pt>
    <dgm:pt modelId="{670392B5-0ADD-A940-8E48-090FBD015245}">
      <dgm:prSet/>
      <dgm:sp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dgm:spPr>
      <dgm:t>
        <a:bodyPr/>
        <a:lstStyle/>
        <a:p>
          <a:r>
            <a:rPr lang="en-US" dirty="0"/>
            <a:t>Apex states developing core-collective model of trade relationships</a:t>
          </a:r>
        </a:p>
      </dgm:t>
    </dgm:pt>
    <dgm:pt modelId="{73B02DA4-6AAA-3F49-8685-9BEB26B44774}" type="parTrans" cxnId="{D0C59B91-7417-7645-B28A-8A7D7E051F21}">
      <dgm:prSet/>
      <dgm:spPr/>
      <dgm:t>
        <a:bodyPr/>
        <a:lstStyle/>
        <a:p>
          <a:endParaRPr lang="en-US"/>
        </a:p>
      </dgm:t>
    </dgm:pt>
    <dgm:pt modelId="{686A7D9B-0EE6-4F45-9529-DD6C01867025}" type="sibTrans" cxnId="{D0C59B91-7417-7645-B28A-8A7D7E051F21}">
      <dgm:prSet/>
      <dgm:spPr/>
      <dgm:t>
        <a:bodyPr/>
        <a:lstStyle/>
        <a:p>
          <a:endParaRPr lang="en-US"/>
        </a:p>
      </dgm:t>
    </dgm:pt>
    <dgm:pt modelId="{6D60FF49-383D-6B46-8537-76C4BED5CCBB}">
      <dgm:prSet/>
      <dgm:sp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dgm:spPr>
      <dgm:t>
        <a:bodyPr/>
        <a:lstStyle/>
        <a:p>
          <a:r>
            <a:rPr lang="en-US"/>
            <a:t>Free movement of capital and investment creates regulatory gaps that are filled by governmentalized enterprises</a:t>
          </a:r>
        </a:p>
      </dgm:t>
    </dgm:pt>
    <dgm:pt modelId="{B9DDB173-F21E-B541-B908-8A6E7B27E9B6}" type="parTrans" cxnId="{BC5ABA9C-1CA4-764D-9286-6D887DA544C8}">
      <dgm:prSet/>
      <dgm:spPr/>
      <dgm:t>
        <a:bodyPr/>
        <a:lstStyle/>
        <a:p>
          <a:endParaRPr lang="en-US"/>
        </a:p>
      </dgm:t>
    </dgm:pt>
    <dgm:pt modelId="{AEA12A20-EDD8-CB43-A887-49590DD64FB3}" type="sibTrans" cxnId="{BC5ABA9C-1CA4-764D-9286-6D887DA544C8}">
      <dgm:prSet/>
      <dgm:spPr/>
      <dgm:t>
        <a:bodyPr/>
        <a:lstStyle/>
        <a:p>
          <a:endParaRPr lang="en-US"/>
        </a:p>
      </dgm:t>
    </dgm:pt>
    <dgm:pt modelId="{4E5B18B3-F62E-344E-A1F9-4FA66977C4EE}">
      <dgm:prSet custT="1"/>
      <dgm:spPr/>
      <dgm:t>
        <a:bodyPr/>
        <a:lstStyle/>
        <a:p>
          <a:r>
            <a:rPr lang="en-US" sz="1800" dirty="0"/>
            <a:t>Result</a:t>
          </a:r>
        </a:p>
      </dgm:t>
    </dgm:pt>
    <dgm:pt modelId="{D740FB44-A5E7-624C-A97C-D0DB537FF40B}" type="parTrans" cxnId="{D47E6585-7236-6A45-8C63-A71107057954}">
      <dgm:prSet/>
      <dgm:spPr/>
      <dgm:t>
        <a:bodyPr/>
        <a:lstStyle/>
        <a:p>
          <a:endParaRPr lang="en-US"/>
        </a:p>
      </dgm:t>
    </dgm:pt>
    <dgm:pt modelId="{F1CBA604-AD72-6D46-989F-2ABF6A6E99CD}" type="sibTrans" cxnId="{D47E6585-7236-6A45-8C63-A71107057954}">
      <dgm:prSet/>
      <dgm:spPr/>
      <dgm:t>
        <a:bodyPr/>
        <a:lstStyle/>
        <a:p>
          <a:endParaRPr lang="en-US"/>
        </a:p>
      </dgm:t>
    </dgm:pt>
    <dgm:pt modelId="{2CC353B5-8A9C-4846-99F9-F7DAE29A41F8}">
      <dgm:prSet/>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2700000" scaled="1"/>
          <a:tileRect/>
        </a:gradFill>
      </dgm:spPr>
      <dgm:t>
        <a:bodyPr/>
        <a:lstStyle/>
        <a:p>
          <a:r>
            <a:rPr lang="en-US" dirty="0"/>
            <a:t>Rise of compliance cultures</a:t>
          </a:r>
        </a:p>
      </dgm:t>
    </dgm:pt>
    <dgm:pt modelId="{CD407F73-F8FD-714C-8E44-32EC2FF985FF}" type="parTrans" cxnId="{6E89DD13-75E3-D244-AAD9-BFC28D21C0D2}">
      <dgm:prSet/>
      <dgm:spPr/>
      <dgm:t>
        <a:bodyPr/>
        <a:lstStyle/>
        <a:p>
          <a:endParaRPr lang="en-US"/>
        </a:p>
      </dgm:t>
    </dgm:pt>
    <dgm:pt modelId="{869731FD-0C6B-1C49-A7B5-957F0E62DABA}" type="sibTrans" cxnId="{6E89DD13-75E3-D244-AAD9-BFC28D21C0D2}">
      <dgm:prSet/>
      <dgm:spPr/>
      <dgm:t>
        <a:bodyPr/>
        <a:lstStyle/>
        <a:p>
          <a:endParaRPr lang="en-US"/>
        </a:p>
      </dgm:t>
    </dgm:pt>
    <dgm:pt modelId="{C53C6CAB-2545-8B44-8B3A-80F961A309B0}">
      <dgm:prSet/>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2700000" scaled="1"/>
          <a:tileRect/>
        </a:gradFill>
      </dgm:spPr>
      <dgm:t>
        <a:bodyPr/>
        <a:lstStyle/>
        <a:p>
          <a:r>
            <a:rPr lang="en-US" dirty="0"/>
            <a:t>De-centering of (most) states</a:t>
          </a:r>
        </a:p>
      </dgm:t>
    </dgm:pt>
    <dgm:pt modelId="{BA31AD84-0449-D148-AB04-B9EF534A61BC}" type="parTrans" cxnId="{21F02783-5315-4A42-9599-A3D1B5C57FD7}">
      <dgm:prSet/>
      <dgm:spPr/>
      <dgm:t>
        <a:bodyPr/>
        <a:lstStyle/>
        <a:p>
          <a:endParaRPr lang="en-US"/>
        </a:p>
      </dgm:t>
    </dgm:pt>
    <dgm:pt modelId="{93CB7481-1C7F-E445-9C29-A1B76113BA3C}" type="sibTrans" cxnId="{21F02783-5315-4A42-9599-A3D1B5C57FD7}">
      <dgm:prSet/>
      <dgm:spPr/>
      <dgm:t>
        <a:bodyPr/>
        <a:lstStyle/>
        <a:p>
          <a:endParaRPr lang="en-US"/>
        </a:p>
      </dgm:t>
    </dgm:pt>
    <dgm:pt modelId="{273D8A5E-D3E6-0743-8786-5E1C66CB74D9}">
      <dgm:prSet/>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2700000" scaled="1"/>
          <a:tileRect/>
        </a:gradFill>
      </dgm:spPr>
      <dgm:t>
        <a:bodyPr/>
        <a:lstStyle/>
        <a:p>
          <a:r>
            <a:rPr lang="en-US"/>
            <a:t>Technology liberates states from reliance on law except as a constitutive element (norms, institutions)</a:t>
          </a:r>
        </a:p>
      </dgm:t>
    </dgm:pt>
    <dgm:pt modelId="{27E997B8-4BF6-5E4F-B7DC-7D21725DB15E}" type="parTrans" cxnId="{A0803FDE-BDC6-5D4C-8E57-8563E7E7BCE1}">
      <dgm:prSet/>
      <dgm:spPr/>
      <dgm:t>
        <a:bodyPr/>
        <a:lstStyle/>
        <a:p>
          <a:endParaRPr lang="en-US"/>
        </a:p>
      </dgm:t>
    </dgm:pt>
    <dgm:pt modelId="{EE24A56F-CD6C-374A-8AF3-A2B69EA5AB84}" type="sibTrans" cxnId="{A0803FDE-BDC6-5D4C-8E57-8563E7E7BCE1}">
      <dgm:prSet/>
      <dgm:spPr/>
      <dgm:t>
        <a:bodyPr/>
        <a:lstStyle/>
        <a:p>
          <a:endParaRPr lang="en-US"/>
        </a:p>
      </dgm:t>
    </dgm:pt>
    <dgm:pt modelId="{43ABBC74-24CB-E24E-97C3-B36B19FA205C}" type="pres">
      <dgm:prSet presAssocID="{6857A2B2-DF48-C746-BC35-0E069E855D7A}" presName="linearFlow" presStyleCnt="0">
        <dgm:presLayoutVars>
          <dgm:dir/>
          <dgm:animLvl val="lvl"/>
          <dgm:resizeHandles val="exact"/>
        </dgm:presLayoutVars>
      </dgm:prSet>
      <dgm:spPr/>
    </dgm:pt>
    <dgm:pt modelId="{A6035D3B-59A5-EA49-855B-4283A4DED022}" type="pres">
      <dgm:prSet presAssocID="{72770ADA-D716-EC47-BD83-8A7C9351D4AE}" presName="composite" presStyleCnt="0"/>
      <dgm:spPr/>
    </dgm:pt>
    <dgm:pt modelId="{AEEB357F-C10B-544E-AD96-53CD60E57B4C}" type="pres">
      <dgm:prSet presAssocID="{72770ADA-D716-EC47-BD83-8A7C9351D4AE}" presName="parentText" presStyleLbl="alignNode1" presStyleIdx="0" presStyleCnt="3">
        <dgm:presLayoutVars>
          <dgm:chMax val="1"/>
          <dgm:bulletEnabled val="1"/>
        </dgm:presLayoutVars>
      </dgm:prSet>
      <dgm:spPr/>
    </dgm:pt>
    <dgm:pt modelId="{FF32F899-7629-9A4F-AE0F-C700FA326C34}" type="pres">
      <dgm:prSet presAssocID="{72770ADA-D716-EC47-BD83-8A7C9351D4AE}" presName="descendantText" presStyleLbl="alignAcc1" presStyleIdx="0" presStyleCnt="3">
        <dgm:presLayoutVars>
          <dgm:bulletEnabled val="1"/>
        </dgm:presLayoutVars>
      </dgm:prSet>
      <dgm:spPr/>
    </dgm:pt>
    <dgm:pt modelId="{D51A1FB5-7E19-5C4F-8995-ABB251F1AED3}" type="pres">
      <dgm:prSet presAssocID="{6141A723-DBC2-034A-8A2C-A1B9EEEF0D8B}" presName="sp" presStyleCnt="0"/>
      <dgm:spPr/>
    </dgm:pt>
    <dgm:pt modelId="{6B192E16-D512-9047-837A-4967DD24343E}" type="pres">
      <dgm:prSet presAssocID="{536543BC-64F1-9F47-B340-B5CE884D7174}" presName="composite" presStyleCnt="0"/>
      <dgm:spPr/>
    </dgm:pt>
    <dgm:pt modelId="{A986EEC5-ABFB-8B49-A112-E402E4F561DF}" type="pres">
      <dgm:prSet presAssocID="{536543BC-64F1-9F47-B340-B5CE884D7174}" presName="parentText" presStyleLbl="alignNode1" presStyleIdx="1" presStyleCnt="3">
        <dgm:presLayoutVars>
          <dgm:chMax val="1"/>
          <dgm:bulletEnabled val="1"/>
        </dgm:presLayoutVars>
      </dgm:prSet>
      <dgm:spPr/>
    </dgm:pt>
    <dgm:pt modelId="{3578AE36-1E72-C54E-82B5-10E20B8487D8}" type="pres">
      <dgm:prSet presAssocID="{536543BC-64F1-9F47-B340-B5CE884D7174}" presName="descendantText" presStyleLbl="alignAcc1" presStyleIdx="1" presStyleCnt="3">
        <dgm:presLayoutVars>
          <dgm:bulletEnabled val="1"/>
        </dgm:presLayoutVars>
      </dgm:prSet>
      <dgm:spPr/>
    </dgm:pt>
    <dgm:pt modelId="{5053A9A2-B53B-8A49-9534-25EF890DF467}" type="pres">
      <dgm:prSet presAssocID="{24AE93C9-C78E-8740-905B-66A85ABF9657}" presName="sp" presStyleCnt="0"/>
      <dgm:spPr/>
    </dgm:pt>
    <dgm:pt modelId="{CC772D73-91CA-C645-B702-A2D40C42FB82}" type="pres">
      <dgm:prSet presAssocID="{4E5B18B3-F62E-344E-A1F9-4FA66977C4EE}" presName="composite" presStyleCnt="0"/>
      <dgm:spPr/>
    </dgm:pt>
    <dgm:pt modelId="{8EF54D98-5C11-6747-83F6-96EF5748F105}" type="pres">
      <dgm:prSet presAssocID="{4E5B18B3-F62E-344E-A1F9-4FA66977C4EE}" presName="parentText" presStyleLbl="alignNode1" presStyleIdx="2" presStyleCnt="3">
        <dgm:presLayoutVars>
          <dgm:chMax val="1"/>
          <dgm:bulletEnabled val="1"/>
        </dgm:presLayoutVars>
      </dgm:prSet>
      <dgm:spPr/>
    </dgm:pt>
    <dgm:pt modelId="{564B9506-F42A-3244-9B61-A91C4A6E736A}" type="pres">
      <dgm:prSet presAssocID="{4E5B18B3-F62E-344E-A1F9-4FA66977C4EE}" presName="descendantText" presStyleLbl="alignAcc1" presStyleIdx="2" presStyleCnt="3">
        <dgm:presLayoutVars>
          <dgm:bulletEnabled val="1"/>
        </dgm:presLayoutVars>
      </dgm:prSet>
      <dgm:spPr/>
    </dgm:pt>
  </dgm:ptLst>
  <dgm:cxnLst>
    <dgm:cxn modelId="{F40D8A09-86DA-F843-87BB-B28B333AAA78}" type="presOf" srcId="{17688F1E-7E30-4E45-A292-0013ED13F2ED}" destId="{FF32F899-7629-9A4F-AE0F-C700FA326C34}" srcOrd="0" destOrd="0" presId="urn:microsoft.com/office/officeart/2005/8/layout/chevron2"/>
    <dgm:cxn modelId="{6E89DD13-75E3-D244-AAD9-BFC28D21C0D2}" srcId="{4E5B18B3-F62E-344E-A1F9-4FA66977C4EE}" destId="{2CC353B5-8A9C-4846-99F9-F7DAE29A41F8}" srcOrd="0" destOrd="0" parTransId="{CD407F73-F8FD-714C-8E44-32EC2FF985FF}" sibTransId="{869731FD-0C6B-1C49-A7B5-957F0E62DABA}"/>
    <dgm:cxn modelId="{9C613515-3E7B-284C-A2BB-1F8A88503B82}" srcId="{6857A2B2-DF48-C746-BC35-0E069E855D7A}" destId="{72770ADA-D716-EC47-BD83-8A7C9351D4AE}" srcOrd="0" destOrd="0" parTransId="{C0F3A604-2C54-CA40-A1D3-ECB935FD7061}" sibTransId="{6141A723-DBC2-034A-8A2C-A1B9EEEF0D8B}"/>
    <dgm:cxn modelId="{80794627-E5C9-9A43-B96F-EEECFAD345BE}" type="presOf" srcId="{6857A2B2-DF48-C746-BC35-0E069E855D7A}" destId="{43ABBC74-24CB-E24E-97C3-B36B19FA205C}" srcOrd="0" destOrd="0" presId="urn:microsoft.com/office/officeart/2005/8/layout/chevron2"/>
    <dgm:cxn modelId="{92DCF834-F543-D74C-918C-65A3EA52A18B}" type="presOf" srcId="{536543BC-64F1-9F47-B340-B5CE884D7174}" destId="{A986EEC5-ABFB-8B49-A112-E402E4F561DF}" srcOrd="0" destOrd="0" presId="urn:microsoft.com/office/officeart/2005/8/layout/chevron2"/>
    <dgm:cxn modelId="{C8F67648-55A1-4E41-80BD-DA9A980D85E5}" type="presOf" srcId="{72770ADA-D716-EC47-BD83-8A7C9351D4AE}" destId="{AEEB357F-C10B-544E-AD96-53CD60E57B4C}" srcOrd="0" destOrd="0" presId="urn:microsoft.com/office/officeart/2005/8/layout/chevron2"/>
    <dgm:cxn modelId="{21F02783-5315-4A42-9599-A3D1B5C57FD7}" srcId="{4E5B18B3-F62E-344E-A1F9-4FA66977C4EE}" destId="{C53C6CAB-2545-8B44-8B3A-80F961A309B0}" srcOrd="1" destOrd="0" parTransId="{BA31AD84-0449-D148-AB04-B9EF534A61BC}" sibTransId="{93CB7481-1C7F-E445-9C29-A1B76113BA3C}"/>
    <dgm:cxn modelId="{D47E6585-7236-6A45-8C63-A71107057954}" srcId="{6857A2B2-DF48-C746-BC35-0E069E855D7A}" destId="{4E5B18B3-F62E-344E-A1F9-4FA66977C4EE}" srcOrd="2" destOrd="0" parTransId="{D740FB44-A5E7-624C-A97C-D0DB537FF40B}" sibTransId="{F1CBA604-AD72-6D46-989F-2ABF6A6E99CD}"/>
    <dgm:cxn modelId="{D0C59B91-7417-7645-B28A-8A7D7E051F21}" srcId="{536543BC-64F1-9F47-B340-B5CE884D7174}" destId="{670392B5-0ADD-A940-8E48-090FBD015245}" srcOrd="0" destOrd="0" parTransId="{73B02DA4-6AAA-3F49-8685-9BEB26B44774}" sibTransId="{686A7D9B-0EE6-4F45-9529-DD6C01867025}"/>
    <dgm:cxn modelId="{111D2E92-68F6-024D-919C-A3DDB02D7D46}" type="presOf" srcId="{C53C6CAB-2545-8B44-8B3A-80F961A309B0}" destId="{564B9506-F42A-3244-9B61-A91C4A6E736A}" srcOrd="0" destOrd="1" presId="urn:microsoft.com/office/officeart/2005/8/layout/chevron2"/>
    <dgm:cxn modelId="{BC5ABA9C-1CA4-764D-9286-6D887DA544C8}" srcId="{536543BC-64F1-9F47-B340-B5CE884D7174}" destId="{6D60FF49-383D-6B46-8537-76C4BED5CCBB}" srcOrd="1" destOrd="0" parTransId="{B9DDB173-F21E-B541-B908-8A6E7B27E9B6}" sibTransId="{AEA12A20-EDD8-CB43-A887-49590DD64FB3}"/>
    <dgm:cxn modelId="{30B7CFB0-C40B-BD41-B39B-1B83EFD1FA41}" srcId="{6857A2B2-DF48-C746-BC35-0E069E855D7A}" destId="{536543BC-64F1-9F47-B340-B5CE884D7174}" srcOrd="1" destOrd="0" parTransId="{232F8D00-ED5C-E74E-9CA5-1588256039F7}" sibTransId="{24AE93C9-C78E-8740-905B-66A85ABF9657}"/>
    <dgm:cxn modelId="{F031C8C1-E614-CB42-AA81-F2E986421846}" srcId="{72770ADA-D716-EC47-BD83-8A7C9351D4AE}" destId="{2E4FC9A4-C471-5B48-8E2F-E52668A260FB}" srcOrd="1" destOrd="0" parTransId="{1BA71236-DB73-EA47-BE4D-AE79A39A0F89}" sibTransId="{568FE2F5-360D-A549-B43D-2F3335049F5F}"/>
    <dgm:cxn modelId="{4F78A8C5-E9A5-1A42-A7B8-4FF5EE7E4F43}" type="presOf" srcId="{4E5B18B3-F62E-344E-A1F9-4FA66977C4EE}" destId="{8EF54D98-5C11-6747-83F6-96EF5748F105}" srcOrd="0" destOrd="0" presId="urn:microsoft.com/office/officeart/2005/8/layout/chevron2"/>
    <dgm:cxn modelId="{CD994FCC-8FF6-C64D-84C9-91458266A05E}" type="presOf" srcId="{6D60FF49-383D-6B46-8537-76C4BED5CCBB}" destId="{3578AE36-1E72-C54E-82B5-10E20B8487D8}" srcOrd="0" destOrd="1" presId="urn:microsoft.com/office/officeart/2005/8/layout/chevron2"/>
    <dgm:cxn modelId="{A0803FDE-BDC6-5D4C-8E57-8563E7E7BCE1}" srcId="{4E5B18B3-F62E-344E-A1F9-4FA66977C4EE}" destId="{273D8A5E-D3E6-0743-8786-5E1C66CB74D9}" srcOrd="2" destOrd="0" parTransId="{27E997B8-4BF6-5E4F-B7DC-7D21725DB15E}" sibTransId="{EE24A56F-CD6C-374A-8AF3-A2B69EA5AB84}"/>
    <dgm:cxn modelId="{73C2FBE5-CF1D-444D-BB65-FE96DC86DE64}" type="presOf" srcId="{273D8A5E-D3E6-0743-8786-5E1C66CB74D9}" destId="{564B9506-F42A-3244-9B61-A91C4A6E736A}" srcOrd="0" destOrd="2" presId="urn:microsoft.com/office/officeart/2005/8/layout/chevron2"/>
    <dgm:cxn modelId="{44565CEA-4415-CC42-A472-5F15CCF9C232}" type="presOf" srcId="{670392B5-0ADD-A940-8E48-090FBD015245}" destId="{3578AE36-1E72-C54E-82B5-10E20B8487D8}" srcOrd="0" destOrd="0" presId="urn:microsoft.com/office/officeart/2005/8/layout/chevron2"/>
    <dgm:cxn modelId="{4EA46FF2-F9D7-624E-89EF-F53F97920ECE}" srcId="{72770ADA-D716-EC47-BD83-8A7C9351D4AE}" destId="{17688F1E-7E30-4E45-A292-0013ED13F2ED}" srcOrd="0" destOrd="0" parTransId="{A2FC8555-21C1-0A48-87B1-D9CF75CDDC13}" sibTransId="{62BCDE18-5AF8-6841-B3A7-FD4B31EDCF52}"/>
    <dgm:cxn modelId="{A1DA37F3-A311-9841-BDC8-90F1F3764A57}" type="presOf" srcId="{2CC353B5-8A9C-4846-99F9-F7DAE29A41F8}" destId="{564B9506-F42A-3244-9B61-A91C4A6E736A}" srcOrd="0" destOrd="0" presId="urn:microsoft.com/office/officeart/2005/8/layout/chevron2"/>
    <dgm:cxn modelId="{E6986FFD-8489-064C-8DE4-B4DF3600CC2C}" type="presOf" srcId="{2E4FC9A4-C471-5B48-8E2F-E52668A260FB}" destId="{FF32F899-7629-9A4F-AE0F-C700FA326C34}" srcOrd="0" destOrd="1" presId="urn:microsoft.com/office/officeart/2005/8/layout/chevron2"/>
    <dgm:cxn modelId="{E9046A8C-7C23-8E42-9520-2DCACC0B7C71}" type="presParOf" srcId="{43ABBC74-24CB-E24E-97C3-B36B19FA205C}" destId="{A6035D3B-59A5-EA49-855B-4283A4DED022}" srcOrd="0" destOrd="0" presId="urn:microsoft.com/office/officeart/2005/8/layout/chevron2"/>
    <dgm:cxn modelId="{4D3A7D30-3FB9-144A-BC22-9B4CE0F9E3A2}" type="presParOf" srcId="{A6035D3B-59A5-EA49-855B-4283A4DED022}" destId="{AEEB357F-C10B-544E-AD96-53CD60E57B4C}" srcOrd="0" destOrd="0" presId="urn:microsoft.com/office/officeart/2005/8/layout/chevron2"/>
    <dgm:cxn modelId="{84453427-75B2-F548-8EE7-CF5D7AF1CE65}" type="presParOf" srcId="{A6035D3B-59A5-EA49-855B-4283A4DED022}" destId="{FF32F899-7629-9A4F-AE0F-C700FA326C34}" srcOrd="1" destOrd="0" presId="urn:microsoft.com/office/officeart/2005/8/layout/chevron2"/>
    <dgm:cxn modelId="{61258509-6ABC-5148-922F-1A44273096E1}" type="presParOf" srcId="{43ABBC74-24CB-E24E-97C3-B36B19FA205C}" destId="{D51A1FB5-7E19-5C4F-8995-ABB251F1AED3}" srcOrd="1" destOrd="0" presId="urn:microsoft.com/office/officeart/2005/8/layout/chevron2"/>
    <dgm:cxn modelId="{34EBDDF9-7F36-F84D-A20C-EC3126BD49C0}" type="presParOf" srcId="{43ABBC74-24CB-E24E-97C3-B36B19FA205C}" destId="{6B192E16-D512-9047-837A-4967DD24343E}" srcOrd="2" destOrd="0" presId="urn:microsoft.com/office/officeart/2005/8/layout/chevron2"/>
    <dgm:cxn modelId="{88A467A6-457C-CA46-BF57-8CEC4FB81A89}" type="presParOf" srcId="{6B192E16-D512-9047-837A-4967DD24343E}" destId="{A986EEC5-ABFB-8B49-A112-E402E4F561DF}" srcOrd="0" destOrd="0" presId="urn:microsoft.com/office/officeart/2005/8/layout/chevron2"/>
    <dgm:cxn modelId="{E088038B-26F9-EE42-AD5E-78A41FE5811A}" type="presParOf" srcId="{6B192E16-D512-9047-837A-4967DD24343E}" destId="{3578AE36-1E72-C54E-82B5-10E20B8487D8}" srcOrd="1" destOrd="0" presId="urn:microsoft.com/office/officeart/2005/8/layout/chevron2"/>
    <dgm:cxn modelId="{0E315789-E96E-284D-9D1A-62B90B2EB658}" type="presParOf" srcId="{43ABBC74-24CB-E24E-97C3-B36B19FA205C}" destId="{5053A9A2-B53B-8A49-9534-25EF890DF467}" srcOrd="3" destOrd="0" presId="urn:microsoft.com/office/officeart/2005/8/layout/chevron2"/>
    <dgm:cxn modelId="{33333409-95AB-6748-9F22-CFE0F7945BF6}" type="presParOf" srcId="{43ABBC74-24CB-E24E-97C3-B36B19FA205C}" destId="{CC772D73-91CA-C645-B702-A2D40C42FB82}" srcOrd="4" destOrd="0" presId="urn:microsoft.com/office/officeart/2005/8/layout/chevron2"/>
    <dgm:cxn modelId="{8EDF11B2-BB2C-A947-ADFB-BD078621F018}" type="presParOf" srcId="{CC772D73-91CA-C645-B702-A2D40C42FB82}" destId="{8EF54D98-5C11-6747-83F6-96EF5748F105}" srcOrd="0" destOrd="0" presId="urn:microsoft.com/office/officeart/2005/8/layout/chevron2"/>
    <dgm:cxn modelId="{8FDEDECC-6F2F-D941-82C5-333B9CC4941A}" type="presParOf" srcId="{CC772D73-91CA-C645-B702-A2D40C42FB82}" destId="{564B9506-F42A-3244-9B61-A91C4A6E736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D8CE081-68DB-784D-8277-D9AEDCBC84D6}" type="doc">
      <dgm:prSet loTypeId="urn:microsoft.com/office/officeart/2005/8/layout/hList6" loCatId="process" qsTypeId="urn:microsoft.com/office/officeart/2005/8/quickstyle/simple3" qsCatId="simple" csTypeId="urn:microsoft.com/office/officeart/2005/8/colors/colorful4" csCatId="colorful" phldr="1"/>
      <dgm:spPr/>
      <dgm:t>
        <a:bodyPr/>
        <a:lstStyle/>
        <a:p>
          <a:endParaRPr lang="en-US"/>
        </a:p>
      </dgm:t>
    </dgm:pt>
    <dgm:pt modelId="{4B3FCF1D-3762-3D44-8187-679F9B9EF614}">
      <dgm:prSet/>
      <dgm:spPr/>
      <dgm:t>
        <a:bodyPr/>
        <a:lstStyle/>
        <a:p>
          <a:r>
            <a:rPr lang="en-US"/>
            <a:t>Mechanisms</a:t>
          </a:r>
        </a:p>
      </dgm:t>
    </dgm:pt>
    <dgm:pt modelId="{6C3FFB14-D04E-8540-9507-A7FCE9F3945F}" type="parTrans" cxnId="{DB1693CA-C4AB-8943-9717-9615FFE659FF}">
      <dgm:prSet/>
      <dgm:spPr/>
      <dgm:t>
        <a:bodyPr/>
        <a:lstStyle/>
        <a:p>
          <a:endParaRPr lang="en-US"/>
        </a:p>
      </dgm:t>
    </dgm:pt>
    <dgm:pt modelId="{8796B438-1348-4542-9FCB-454DB000134B}" type="sibTrans" cxnId="{DB1693CA-C4AB-8943-9717-9615FFE659FF}">
      <dgm:prSet/>
      <dgm:spPr/>
      <dgm:t>
        <a:bodyPr/>
        <a:lstStyle/>
        <a:p>
          <a:endParaRPr lang="en-US"/>
        </a:p>
      </dgm:t>
    </dgm:pt>
    <dgm:pt modelId="{85FF9B5E-6BF8-A34B-B6C8-B226C3C56DF7}">
      <dgm:prSet/>
      <dgm:spPr/>
      <dgm:t>
        <a:bodyPr/>
        <a:lstStyle/>
        <a:p>
          <a:r>
            <a:rPr lang="en-US" b="1">
              <a:solidFill>
                <a:srgbClr val="C00000"/>
              </a:solidFill>
            </a:rPr>
            <a:t>Incentive structures and punishments for deviations</a:t>
          </a:r>
          <a:endParaRPr lang="en-US" b="1" dirty="0">
            <a:solidFill>
              <a:srgbClr val="C00000"/>
            </a:solidFill>
          </a:endParaRPr>
        </a:p>
      </dgm:t>
    </dgm:pt>
    <dgm:pt modelId="{CD312FDF-B85D-2944-B2C0-E71652A358DD}" type="parTrans" cxnId="{BED3BA96-AE97-554B-B9E0-523D9BDEFB46}">
      <dgm:prSet/>
      <dgm:spPr/>
      <dgm:t>
        <a:bodyPr/>
        <a:lstStyle/>
        <a:p>
          <a:endParaRPr lang="en-US"/>
        </a:p>
      </dgm:t>
    </dgm:pt>
    <dgm:pt modelId="{4FB6F239-A169-AF47-8F26-AEB296420BF2}" type="sibTrans" cxnId="{BED3BA96-AE97-554B-B9E0-523D9BDEFB46}">
      <dgm:prSet/>
      <dgm:spPr/>
      <dgm:t>
        <a:bodyPr/>
        <a:lstStyle/>
        <a:p>
          <a:endParaRPr lang="en-US"/>
        </a:p>
      </dgm:t>
    </dgm:pt>
    <dgm:pt modelId="{776BEF30-B5B8-654F-9E23-12B72EC844C7}">
      <dgm:prSet/>
      <dgm:spPr/>
      <dgm:t>
        <a:bodyPr/>
        <a:lstStyle/>
        <a:p>
          <a:r>
            <a:rPr lang="en-US" dirty="0"/>
            <a:t>legal, regulatory and standards systems for credit </a:t>
          </a:r>
        </a:p>
      </dgm:t>
    </dgm:pt>
    <dgm:pt modelId="{27FB94A7-A0C9-7748-B6F1-79B6EDFE6AE1}" type="parTrans" cxnId="{00B9163B-E52E-7C44-AFF7-F55D23DCEC88}">
      <dgm:prSet/>
      <dgm:spPr/>
      <dgm:t>
        <a:bodyPr/>
        <a:lstStyle/>
        <a:p>
          <a:endParaRPr lang="en-US"/>
        </a:p>
      </dgm:t>
    </dgm:pt>
    <dgm:pt modelId="{DDADE646-2A01-7F46-90BB-F3469A700661}" type="sibTrans" cxnId="{00B9163B-E52E-7C44-AFF7-F55D23DCEC88}">
      <dgm:prSet/>
      <dgm:spPr/>
      <dgm:t>
        <a:bodyPr/>
        <a:lstStyle/>
        <a:p>
          <a:endParaRPr lang="en-US"/>
        </a:p>
      </dgm:t>
    </dgm:pt>
    <dgm:pt modelId="{706DF150-422A-BD42-895C-206E13A640B1}">
      <dgm:prSet/>
      <dgm:spPr/>
      <dgm:t>
        <a:bodyPr/>
        <a:lstStyle/>
        <a:p>
          <a:r>
            <a:rPr lang="en-US" dirty="0"/>
            <a:t>standardize credit service markets </a:t>
          </a:r>
        </a:p>
      </dgm:t>
    </dgm:pt>
    <dgm:pt modelId="{7C408F26-CC08-D44F-8DF3-C00770389214}" type="parTrans" cxnId="{3AF781CD-AFDE-344B-9E1C-4C9A59D139D1}">
      <dgm:prSet/>
      <dgm:spPr/>
      <dgm:t>
        <a:bodyPr/>
        <a:lstStyle/>
        <a:p>
          <a:endParaRPr lang="en-US"/>
        </a:p>
      </dgm:t>
    </dgm:pt>
    <dgm:pt modelId="{26358BAF-12CF-C74A-8C68-8620E76CEEB3}" type="sibTrans" cxnId="{3AF781CD-AFDE-344B-9E1C-4C9A59D139D1}">
      <dgm:prSet/>
      <dgm:spPr/>
      <dgm:t>
        <a:bodyPr/>
        <a:lstStyle/>
        <a:p>
          <a:endParaRPr lang="en-US"/>
        </a:p>
      </dgm:t>
    </dgm:pt>
    <dgm:pt modelId="{FE1C22AE-E9C7-5243-AFA3-52C2442B2D27}">
      <dgm:prSet/>
      <dgm:spPr/>
      <dgm:t>
        <a:bodyPr/>
        <a:lstStyle/>
        <a:p>
          <a:r>
            <a:rPr lang="en-US"/>
            <a:t>Protect the rights and interest of credit information subjects </a:t>
          </a:r>
        </a:p>
      </dgm:t>
    </dgm:pt>
    <dgm:pt modelId="{2305C8CB-4990-0648-89AA-80CA23C194A0}" type="parTrans" cxnId="{72D6DA42-0111-EC49-8635-BC3888E3D236}">
      <dgm:prSet/>
      <dgm:spPr/>
      <dgm:t>
        <a:bodyPr/>
        <a:lstStyle/>
        <a:p>
          <a:endParaRPr lang="en-US"/>
        </a:p>
      </dgm:t>
    </dgm:pt>
    <dgm:pt modelId="{CDD11E7A-533C-E045-AFCB-6CCBD110DB3C}" type="sibTrans" cxnId="{72D6DA42-0111-EC49-8635-BC3888E3D236}">
      <dgm:prSet/>
      <dgm:spPr/>
      <dgm:t>
        <a:bodyPr/>
        <a:lstStyle/>
        <a:p>
          <a:endParaRPr lang="en-US"/>
        </a:p>
      </dgm:t>
    </dgm:pt>
    <dgm:pt modelId="{67388309-0EF7-1F4B-9E31-898F2B4723D9}">
      <dgm:prSet/>
      <dgm:spPr/>
      <dgm:t>
        <a:bodyPr/>
        <a:lstStyle/>
        <a:p>
          <a:r>
            <a:rPr lang="en-US"/>
            <a:t>Special rules for confession and self correction</a:t>
          </a:r>
        </a:p>
      </dgm:t>
    </dgm:pt>
    <dgm:pt modelId="{45EAF508-45D1-1349-BD4D-2E2EF05983D6}" type="parTrans" cxnId="{86DBAB62-E0EB-2A45-B95D-AE7B2EA5A67A}">
      <dgm:prSet/>
      <dgm:spPr/>
      <dgm:t>
        <a:bodyPr/>
        <a:lstStyle/>
        <a:p>
          <a:endParaRPr lang="en-US"/>
        </a:p>
      </dgm:t>
    </dgm:pt>
    <dgm:pt modelId="{EE4FB4FB-B64B-3F41-B9F4-E6BB557B8753}" type="sibTrans" cxnId="{86DBAB62-E0EB-2A45-B95D-AE7B2EA5A67A}">
      <dgm:prSet/>
      <dgm:spPr/>
      <dgm:t>
        <a:bodyPr/>
        <a:lstStyle/>
        <a:p>
          <a:endParaRPr lang="en-US"/>
        </a:p>
      </dgm:t>
    </dgm:pt>
    <dgm:pt modelId="{CC010D05-77DD-B944-874A-56E3F19BE24D}">
      <dgm:prSet/>
      <dgm:spPr/>
      <dgm:t>
        <a:bodyPr/>
        <a:lstStyle/>
        <a:p>
          <a:r>
            <a:rPr lang="en-US"/>
            <a:t>credit information security management </a:t>
          </a:r>
        </a:p>
      </dgm:t>
    </dgm:pt>
    <dgm:pt modelId="{EF882C88-6F42-6247-BE12-4F7E079E50E5}" type="parTrans" cxnId="{CAACA37A-ABF6-5643-90A6-E3012FCEFBCB}">
      <dgm:prSet/>
      <dgm:spPr/>
      <dgm:t>
        <a:bodyPr/>
        <a:lstStyle/>
        <a:p>
          <a:endParaRPr lang="en-US"/>
        </a:p>
      </dgm:t>
    </dgm:pt>
    <dgm:pt modelId="{8FAACFA0-20B4-7647-8B99-B5918DB1A72A}" type="sibTrans" cxnId="{CAACA37A-ABF6-5643-90A6-E3012FCEFBCB}">
      <dgm:prSet/>
      <dgm:spPr/>
      <dgm:t>
        <a:bodyPr/>
        <a:lstStyle/>
        <a:p>
          <a:endParaRPr lang="en-US"/>
        </a:p>
      </dgm:t>
    </dgm:pt>
    <dgm:pt modelId="{8323235C-0820-FD40-9DC4-BFF20F48BE0A}" type="pres">
      <dgm:prSet presAssocID="{3D8CE081-68DB-784D-8277-D9AEDCBC84D6}" presName="Name0" presStyleCnt="0">
        <dgm:presLayoutVars>
          <dgm:dir/>
          <dgm:resizeHandles val="exact"/>
        </dgm:presLayoutVars>
      </dgm:prSet>
      <dgm:spPr/>
    </dgm:pt>
    <dgm:pt modelId="{541B5AE7-76FB-D84D-9163-C6A2E02D75E6}" type="pres">
      <dgm:prSet presAssocID="{4B3FCF1D-3762-3D44-8187-679F9B9EF614}" presName="node" presStyleLbl="node1" presStyleIdx="0" presStyleCnt="1" custScaleX="95468">
        <dgm:presLayoutVars>
          <dgm:bulletEnabled val="1"/>
        </dgm:presLayoutVars>
      </dgm:prSet>
      <dgm:spPr/>
    </dgm:pt>
  </dgm:ptLst>
  <dgm:cxnLst>
    <dgm:cxn modelId="{4EE29116-8B08-0E41-9669-F052B2357F6F}" type="presOf" srcId="{3D8CE081-68DB-784D-8277-D9AEDCBC84D6}" destId="{8323235C-0820-FD40-9DC4-BFF20F48BE0A}" srcOrd="0" destOrd="0" presId="urn:microsoft.com/office/officeart/2005/8/layout/hList6"/>
    <dgm:cxn modelId="{89B2111C-BA77-8247-A205-E10062FB3104}" type="presOf" srcId="{706DF150-422A-BD42-895C-206E13A640B1}" destId="{541B5AE7-76FB-D84D-9163-C6A2E02D75E6}" srcOrd="0" destOrd="3" presId="urn:microsoft.com/office/officeart/2005/8/layout/hList6"/>
    <dgm:cxn modelId="{109D3C22-44A6-FF4F-8E9A-639905567467}" type="presOf" srcId="{4B3FCF1D-3762-3D44-8187-679F9B9EF614}" destId="{541B5AE7-76FB-D84D-9163-C6A2E02D75E6}" srcOrd="0" destOrd="0" presId="urn:microsoft.com/office/officeart/2005/8/layout/hList6"/>
    <dgm:cxn modelId="{00B9163B-E52E-7C44-AFF7-F55D23DCEC88}" srcId="{4B3FCF1D-3762-3D44-8187-679F9B9EF614}" destId="{776BEF30-B5B8-654F-9E23-12B72EC844C7}" srcOrd="1" destOrd="0" parTransId="{27FB94A7-A0C9-7748-B6F1-79B6EDFE6AE1}" sibTransId="{DDADE646-2A01-7F46-90BB-F3469A700661}"/>
    <dgm:cxn modelId="{72D6DA42-0111-EC49-8635-BC3888E3D236}" srcId="{4B3FCF1D-3762-3D44-8187-679F9B9EF614}" destId="{FE1C22AE-E9C7-5243-AFA3-52C2442B2D27}" srcOrd="3" destOrd="0" parTransId="{2305C8CB-4990-0648-89AA-80CA23C194A0}" sibTransId="{CDD11E7A-533C-E045-AFCB-6CCBD110DB3C}"/>
    <dgm:cxn modelId="{A9C54356-414D-DB46-8FD6-B0EFD9C4450F}" type="presOf" srcId="{CC010D05-77DD-B944-874A-56E3F19BE24D}" destId="{541B5AE7-76FB-D84D-9163-C6A2E02D75E6}" srcOrd="0" destOrd="6" presId="urn:microsoft.com/office/officeart/2005/8/layout/hList6"/>
    <dgm:cxn modelId="{86DBAB62-E0EB-2A45-B95D-AE7B2EA5A67A}" srcId="{4B3FCF1D-3762-3D44-8187-679F9B9EF614}" destId="{67388309-0EF7-1F4B-9E31-898F2B4723D9}" srcOrd="4" destOrd="0" parTransId="{45EAF508-45D1-1349-BD4D-2E2EF05983D6}" sibTransId="{EE4FB4FB-B64B-3F41-B9F4-E6BB557B8753}"/>
    <dgm:cxn modelId="{9C6EC975-0D7C-F34E-9F29-18C14CF1BFE2}" type="presOf" srcId="{85FF9B5E-6BF8-A34B-B6C8-B226C3C56DF7}" destId="{541B5AE7-76FB-D84D-9163-C6A2E02D75E6}" srcOrd="0" destOrd="1" presId="urn:microsoft.com/office/officeart/2005/8/layout/hList6"/>
    <dgm:cxn modelId="{CAACA37A-ABF6-5643-90A6-E3012FCEFBCB}" srcId="{4B3FCF1D-3762-3D44-8187-679F9B9EF614}" destId="{CC010D05-77DD-B944-874A-56E3F19BE24D}" srcOrd="5" destOrd="0" parTransId="{EF882C88-6F42-6247-BE12-4F7E079E50E5}" sibTransId="{8FAACFA0-20B4-7647-8B99-B5918DB1A72A}"/>
    <dgm:cxn modelId="{FAFF8585-42D4-914B-8321-49A31E616596}" type="presOf" srcId="{67388309-0EF7-1F4B-9E31-898F2B4723D9}" destId="{541B5AE7-76FB-D84D-9163-C6A2E02D75E6}" srcOrd="0" destOrd="5" presId="urn:microsoft.com/office/officeart/2005/8/layout/hList6"/>
    <dgm:cxn modelId="{BED3BA96-AE97-554B-B9E0-523D9BDEFB46}" srcId="{4B3FCF1D-3762-3D44-8187-679F9B9EF614}" destId="{85FF9B5E-6BF8-A34B-B6C8-B226C3C56DF7}" srcOrd="0" destOrd="0" parTransId="{CD312FDF-B85D-2944-B2C0-E71652A358DD}" sibTransId="{4FB6F239-A169-AF47-8F26-AEB296420BF2}"/>
    <dgm:cxn modelId="{DB1693CA-C4AB-8943-9717-9615FFE659FF}" srcId="{3D8CE081-68DB-784D-8277-D9AEDCBC84D6}" destId="{4B3FCF1D-3762-3D44-8187-679F9B9EF614}" srcOrd="0" destOrd="0" parTransId="{6C3FFB14-D04E-8540-9507-A7FCE9F3945F}" sibTransId="{8796B438-1348-4542-9FCB-454DB000134B}"/>
    <dgm:cxn modelId="{3AF781CD-AFDE-344B-9E1C-4C9A59D139D1}" srcId="{4B3FCF1D-3762-3D44-8187-679F9B9EF614}" destId="{706DF150-422A-BD42-895C-206E13A640B1}" srcOrd="2" destOrd="0" parTransId="{7C408F26-CC08-D44F-8DF3-C00770389214}" sibTransId="{26358BAF-12CF-C74A-8C68-8620E76CEEB3}"/>
    <dgm:cxn modelId="{73D9CCEE-32A1-5B47-8364-A4C2ABCB736E}" type="presOf" srcId="{FE1C22AE-E9C7-5243-AFA3-52C2442B2D27}" destId="{541B5AE7-76FB-D84D-9163-C6A2E02D75E6}" srcOrd="0" destOrd="4" presId="urn:microsoft.com/office/officeart/2005/8/layout/hList6"/>
    <dgm:cxn modelId="{9249D0FB-074D-DD4D-8516-7D8935604888}" type="presOf" srcId="{776BEF30-B5B8-654F-9E23-12B72EC844C7}" destId="{541B5AE7-76FB-D84D-9163-C6A2E02D75E6}" srcOrd="0" destOrd="2" presId="urn:microsoft.com/office/officeart/2005/8/layout/hList6"/>
    <dgm:cxn modelId="{E53A8F7B-DFEB-5843-80C9-F4BBBD510CC2}" type="presParOf" srcId="{8323235C-0820-FD40-9DC4-BFF20F48BE0A}" destId="{541B5AE7-76FB-D84D-9163-C6A2E02D75E6}" srcOrd="0" destOrd="0" presId="urn:microsoft.com/office/officeart/2005/8/layout/h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CC5D072-07EF-2145-908F-5E0AA6222484}"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en-US"/>
        </a:p>
      </dgm:t>
    </dgm:pt>
    <dgm:pt modelId="{F3CA4396-33E9-5740-8A7B-CAE31B8E8653}">
      <dgm:prSet/>
      <dgm:spPr/>
      <dgm:t>
        <a:bodyPr/>
        <a:lstStyle/>
        <a:p>
          <a:r>
            <a:rPr lang="en-US"/>
            <a:t>Premises:</a:t>
          </a:r>
        </a:p>
      </dgm:t>
    </dgm:pt>
    <dgm:pt modelId="{CACEF2ED-7353-0045-9478-AD6ABCCB23F4}" type="parTrans" cxnId="{23FE13E4-8FF4-BF45-92C6-E9AF66A726E7}">
      <dgm:prSet/>
      <dgm:spPr/>
      <dgm:t>
        <a:bodyPr/>
        <a:lstStyle/>
        <a:p>
          <a:endParaRPr lang="en-US"/>
        </a:p>
      </dgm:t>
    </dgm:pt>
    <dgm:pt modelId="{BB2B6E62-CD69-5740-AE7F-FE6DBEA3E5AB}" type="sibTrans" cxnId="{23FE13E4-8FF4-BF45-92C6-E9AF66A726E7}">
      <dgm:prSet/>
      <dgm:spPr/>
      <dgm:t>
        <a:bodyPr/>
        <a:lstStyle/>
        <a:p>
          <a:endParaRPr lang="en-US"/>
        </a:p>
      </dgm:t>
    </dgm:pt>
    <dgm:pt modelId="{E63C069C-F5BA-214D-AEBB-00CFA509EBC4}">
      <dgm:prSet custT="1"/>
      <dgm:spPr/>
      <dgm:t>
        <a:bodyPr/>
        <a:lstStyle/>
        <a:p>
          <a:r>
            <a:rPr lang="en-US" sz="1600" dirty="0"/>
            <a:t>individual behavior is subject to a number of core moral principles,</a:t>
          </a:r>
        </a:p>
      </dgm:t>
    </dgm:pt>
    <dgm:pt modelId="{0908FA2B-39B5-2743-9DA4-44C5A2212F83}" type="parTrans" cxnId="{1859D44E-1CBA-EE40-99D1-F0349F39F5F1}">
      <dgm:prSet/>
      <dgm:spPr/>
      <dgm:t>
        <a:bodyPr/>
        <a:lstStyle/>
        <a:p>
          <a:endParaRPr lang="en-US"/>
        </a:p>
      </dgm:t>
    </dgm:pt>
    <dgm:pt modelId="{568073EC-A51A-5A44-9388-0A82303EBE98}" type="sibTrans" cxnId="{1859D44E-1CBA-EE40-99D1-F0349F39F5F1}">
      <dgm:prSet/>
      <dgm:spPr/>
      <dgm:t>
        <a:bodyPr/>
        <a:lstStyle/>
        <a:p>
          <a:endParaRPr lang="en-US"/>
        </a:p>
      </dgm:t>
    </dgm:pt>
    <dgm:pt modelId="{EA20FFAE-6185-7346-9AE6-1C3264CD4A75}">
      <dgm:prSet custT="1"/>
      <dgm:spPr/>
      <dgm:t>
        <a:bodyPr/>
        <a:lstStyle/>
        <a:p>
          <a:r>
            <a:rPr lang="en-US" sz="1600" dirty="0"/>
            <a:t>that those principles can be reduced to everyday behaviors,</a:t>
          </a:r>
        </a:p>
      </dgm:t>
    </dgm:pt>
    <dgm:pt modelId="{BEBEA7C6-D6D3-BF41-8F8F-735E0C4DA3E0}" type="parTrans" cxnId="{03337395-4E9D-F34B-A0F7-080208BBEC9A}">
      <dgm:prSet/>
      <dgm:spPr/>
      <dgm:t>
        <a:bodyPr/>
        <a:lstStyle/>
        <a:p>
          <a:endParaRPr lang="en-US"/>
        </a:p>
      </dgm:t>
    </dgm:pt>
    <dgm:pt modelId="{69CD07B0-FCF7-CA45-BC98-4C5F545D541F}" type="sibTrans" cxnId="{03337395-4E9D-F34B-A0F7-080208BBEC9A}">
      <dgm:prSet/>
      <dgm:spPr/>
      <dgm:t>
        <a:bodyPr/>
        <a:lstStyle/>
        <a:p>
          <a:endParaRPr lang="en-US"/>
        </a:p>
      </dgm:t>
    </dgm:pt>
    <dgm:pt modelId="{A7AE066A-82F9-3C48-877B-22528D70950B}">
      <dgm:prSet custT="1"/>
      <dgm:spPr/>
      <dgm:t>
        <a:bodyPr/>
        <a:lstStyle/>
        <a:p>
          <a:r>
            <a:rPr lang="en-US" sz="1600" dirty="0"/>
            <a:t>that those everyday behaviors may be measured against behavior ideals, </a:t>
          </a:r>
        </a:p>
      </dgm:t>
    </dgm:pt>
    <dgm:pt modelId="{A788A893-355B-6441-9365-7877100C15B5}" type="parTrans" cxnId="{ED72C736-4009-4B4A-BF53-181D47751F97}">
      <dgm:prSet/>
      <dgm:spPr/>
      <dgm:t>
        <a:bodyPr/>
        <a:lstStyle/>
        <a:p>
          <a:endParaRPr lang="en-US"/>
        </a:p>
      </dgm:t>
    </dgm:pt>
    <dgm:pt modelId="{A62EDBBA-410E-E94C-BBB3-0A65C527E053}" type="sibTrans" cxnId="{ED72C736-4009-4B4A-BF53-181D47751F97}">
      <dgm:prSet/>
      <dgm:spPr/>
      <dgm:t>
        <a:bodyPr/>
        <a:lstStyle/>
        <a:p>
          <a:endParaRPr lang="en-US"/>
        </a:p>
      </dgm:t>
    </dgm:pt>
    <dgm:pt modelId="{69BB28B8-C027-4843-B066-2C7AB766B7EC}">
      <dgm:prSet/>
      <dgm:spPr/>
      <dgm:t>
        <a:bodyPr/>
        <a:lstStyle/>
        <a:p>
          <a:r>
            <a:rPr lang="en-US"/>
            <a:t>once reduced to a score, these summary judgments about a person’s compliance ought to produce effects—privileges and restrictions depending on ranking that they have earned.  </a:t>
          </a:r>
        </a:p>
      </dgm:t>
    </dgm:pt>
    <dgm:pt modelId="{C1E99202-F25C-144B-9B47-F59C29F69144}" type="parTrans" cxnId="{1D64C9F4-17AD-E94B-B73A-744DB511324C}">
      <dgm:prSet/>
      <dgm:spPr/>
      <dgm:t>
        <a:bodyPr/>
        <a:lstStyle/>
        <a:p>
          <a:endParaRPr lang="en-US"/>
        </a:p>
      </dgm:t>
    </dgm:pt>
    <dgm:pt modelId="{A2437A5B-648D-7648-AE74-5D998BD300E0}" type="sibTrans" cxnId="{1D64C9F4-17AD-E94B-B73A-744DB511324C}">
      <dgm:prSet/>
      <dgm:spPr/>
      <dgm:t>
        <a:bodyPr/>
        <a:lstStyle/>
        <a:p>
          <a:endParaRPr lang="en-US"/>
        </a:p>
      </dgm:t>
    </dgm:pt>
    <dgm:pt modelId="{22945AD4-4967-2743-AB06-01545CF09B4A}">
      <dgm:prSet custT="1"/>
      <dgm:spPr/>
      <dgm:t>
        <a:bodyPr/>
        <a:lstStyle/>
        <a:p>
          <a:r>
            <a:rPr lang="en-US" sz="1600" dirty="0"/>
            <a:t>These privileges and restrictions need have little direct connection to specific behaviors but are developed through an network of agreements among public and private actors to piece together black lists and red lists that produce incentives toward better behavior and higher scores.  </a:t>
          </a:r>
        </a:p>
      </dgm:t>
    </dgm:pt>
    <dgm:pt modelId="{2B5B3A63-A743-7342-99EB-E0C5CEF2CDF6}" type="parTrans" cxnId="{68717F75-874C-E146-BD90-0F3DACBEDAF4}">
      <dgm:prSet/>
      <dgm:spPr/>
      <dgm:t>
        <a:bodyPr/>
        <a:lstStyle/>
        <a:p>
          <a:endParaRPr lang="en-US"/>
        </a:p>
      </dgm:t>
    </dgm:pt>
    <dgm:pt modelId="{ED2CF8A3-9468-4C44-970C-9FAAFBD3A6DE}" type="sibTrans" cxnId="{68717F75-874C-E146-BD90-0F3DACBEDAF4}">
      <dgm:prSet/>
      <dgm:spPr/>
      <dgm:t>
        <a:bodyPr/>
        <a:lstStyle/>
        <a:p>
          <a:endParaRPr lang="en-US"/>
        </a:p>
      </dgm:t>
    </dgm:pt>
    <dgm:pt modelId="{1DEE4063-7C40-AD4F-8B7A-E9D61F838A0E}">
      <dgm:prSet/>
      <dgm:spPr/>
      <dgm:t>
        <a:bodyPr/>
        <a:lstStyle/>
        <a:p>
          <a:r>
            <a:rPr lang="en-US"/>
            <a:t>The system is itself cobbled together from a series of national and provincial programs, from public and private data harvesters and a series of MOUs that are meant to nationalize lists and develop a coordinated system of evaluation (based on aggregate data) and consequences based on ranking demining placement on blacklists and redlists.  </a:t>
          </a:r>
        </a:p>
      </dgm:t>
    </dgm:pt>
    <dgm:pt modelId="{299820F2-8472-484F-9119-322AD6772A4E}" type="parTrans" cxnId="{7169B185-2519-2741-9A23-A46E68DA4776}">
      <dgm:prSet/>
      <dgm:spPr/>
      <dgm:t>
        <a:bodyPr/>
        <a:lstStyle/>
        <a:p>
          <a:endParaRPr lang="en-US"/>
        </a:p>
      </dgm:t>
    </dgm:pt>
    <dgm:pt modelId="{8FC276D7-1708-134E-8208-C78852CE8138}" type="sibTrans" cxnId="{7169B185-2519-2741-9A23-A46E68DA4776}">
      <dgm:prSet/>
      <dgm:spPr/>
      <dgm:t>
        <a:bodyPr/>
        <a:lstStyle/>
        <a:p>
          <a:endParaRPr lang="en-US"/>
        </a:p>
      </dgm:t>
    </dgm:pt>
    <dgm:pt modelId="{152DEE3D-ADF4-0141-86C4-24BF9D658760}">
      <dgm:prSet custT="1"/>
      <dgm:spPr/>
      <dgm:t>
        <a:bodyPr/>
        <a:lstStyle/>
        <a:p>
          <a:r>
            <a:rPr lang="en-US" sz="1600" dirty="0"/>
            <a:t>Consequence: widely circulated stories in the West about people denied express train and air travel, college admission for their children, restrictions on access to credit and visas for travel abroad on the basis of credit scores.  </a:t>
          </a:r>
        </a:p>
      </dgm:t>
    </dgm:pt>
    <dgm:pt modelId="{36157CD5-F1B8-134D-87B4-CF68719EC15C}" type="parTrans" cxnId="{BDD9FE96-E4B0-074F-B929-3CFF515C095D}">
      <dgm:prSet/>
      <dgm:spPr/>
      <dgm:t>
        <a:bodyPr/>
        <a:lstStyle/>
        <a:p>
          <a:endParaRPr lang="en-US"/>
        </a:p>
      </dgm:t>
    </dgm:pt>
    <dgm:pt modelId="{A7FFE606-03CF-134E-B9BA-D62306755870}" type="sibTrans" cxnId="{BDD9FE96-E4B0-074F-B929-3CFF515C095D}">
      <dgm:prSet/>
      <dgm:spPr/>
      <dgm:t>
        <a:bodyPr/>
        <a:lstStyle/>
        <a:p>
          <a:endParaRPr lang="en-US"/>
        </a:p>
      </dgm:t>
    </dgm:pt>
    <dgm:pt modelId="{15C79C00-3FE8-664F-B0D2-17D18DC3D989}">
      <dgm:prSet custT="1"/>
      <dgm:spPr/>
      <dgm:t>
        <a:bodyPr/>
        <a:lstStyle/>
        <a:p>
          <a:r>
            <a:rPr lang="en-US" sz="1600" dirty="0" err="1"/>
            <a:t>Aanalytics</a:t>
          </a:r>
          <a:r>
            <a:rPr lang="en-US" sz="1600" dirty="0"/>
            <a:t> appears to incorporate actions that would have been weighed differently in the West. .</a:t>
          </a:r>
        </a:p>
      </dgm:t>
    </dgm:pt>
    <dgm:pt modelId="{C95D7A35-3E92-8D4D-8B91-02FD279A3005}" type="parTrans" cxnId="{4D3203B2-9519-8D43-9F23-9B00B40356AB}">
      <dgm:prSet/>
      <dgm:spPr/>
      <dgm:t>
        <a:bodyPr/>
        <a:lstStyle/>
        <a:p>
          <a:endParaRPr lang="en-US"/>
        </a:p>
      </dgm:t>
    </dgm:pt>
    <dgm:pt modelId="{E390B67D-2895-FB47-A344-5CEB0740E48D}" type="sibTrans" cxnId="{4D3203B2-9519-8D43-9F23-9B00B40356AB}">
      <dgm:prSet/>
      <dgm:spPr/>
      <dgm:t>
        <a:bodyPr/>
        <a:lstStyle/>
        <a:p>
          <a:endParaRPr lang="en-US"/>
        </a:p>
      </dgm:t>
    </dgm:pt>
    <dgm:pt modelId="{420BA726-604C-A840-BAF3-A66DD2BA05B4}">
      <dgm:prSet custT="1"/>
      <dgm:spPr/>
      <dgm:t>
        <a:bodyPr/>
        <a:lstStyle/>
        <a:p>
          <a:r>
            <a:rPr lang="en-US" sz="1600" dirty="0"/>
            <a:t>these measurements may produce accurate assessments of individual compliance with their societal obligations.  </a:t>
          </a:r>
        </a:p>
      </dgm:t>
    </dgm:pt>
    <dgm:pt modelId="{434FFE1E-9755-404F-AF33-696AB5AE0BD2}" type="sibTrans" cxnId="{5C205A7D-DE43-EF46-8221-EA1041100355}">
      <dgm:prSet/>
      <dgm:spPr/>
    </dgm:pt>
    <dgm:pt modelId="{2CEDD9E7-873A-7146-84FD-2040D7A35660}" type="parTrans" cxnId="{5C205A7D-DE43-EF46-8221-EA1041100355}">
      <dgm:prSet/>
      <dgm:spPr/>
    </dgm:pt>
    <dgm:pt modelId="{E698EF67-BC55-0E40-B764-F4BD29116F0E}" type="pres">
      <dgm:prSet presAssocID="{BCC5D072-07EF-2145-908F-5E0AA6222484}" presName="linear" presStyleCnt="0">
        <dgm:presLayoutVars>
          <dgm:animLvl val="lvl"/>
          <dgm:resizeHandles val="exact"/>
        </dgm:presLayoutVars>
      </dgm:prSet>
      <dgm:spPr/>
    </dgm:pt>
    <dgm:pt modelId="{DF9AD8A2-542F-7040-9236-7CBFCC28CDE4}" type="pres">
      <dgm:prSet presAssocID="{F3CA4396-33E9-5740-8A7B-CAE31B8E8653}" presName="parentText" presStyleLbl="node1" presStyleIdx="0" presStyleCnt="3">
        <dgm:presLayoutVars>
          <dgm:chMax val="0"/>
          <dgm:bulletEnabled val="1"/>
        </dgm:presLayoutVars>
      </dgm:prSet>
      <dgm:spPr/>
    </dgm:pt>
    <dgm:pt modelId="{C21F00B0-95BB-1845-B2AF-99E95361ECA1}" type="pres">
      <dgm:prSet presAssocID="{F3CA4396-33E9-5740-8A7B-CAE31B8E8653}" presName="childText" presStyleLbl="revTx" presStyleIdx="0" presStyleCnt="3">
        <dgm:presLayoutVars>
          <dgm:bulletEnabled val="1"/>
        </dgm:presLayoutVars>
      </dgm:prSet>
      <dgm:spPr/>
    </dgm:pt>
    <dgm:pt modelId="{9882F93A-9B82-4542-A3E5-B29BF106F2FC}" type="pres">
      <dgm:prSet presAssocID="{69BB28B8-C027-4843-B066-2C7AB766B7EC}" presName="parentText" presStyleLbl="node1" presStyleIdx="1" presStyleCnt="3">
        <dgm:presLayoutVars>
          <dgm:chMax val="0"/>
          <dgm:bulletEnabled val="1"/>
        </dgm:presLayoutVars>
      </dgm:prSet>
      <dgm:spPr/>
    </dgm:pt>
    <dgm:pt modelId="{1E383AE9-9885-CC41-942D-0EFCD076D6A4}" type="pres">
      <dgm:prSet presAssocID="{69BB28B8-C027-4843-B066-2C7AB766B7EC}" presName="childText" presStyleLbl="revTx" presStyleIdx="1" presStyleCnt="3">
        <dgm:presLayoutVars>
          <dgm:bulletEnabled val="1"/>
        </dgm:presLayoutVars>
      </dgm:prSet>
      <dgm:spPr/>
    </dgm:pt>
    <dgm:pt modelId="{CC4C3AB1-B8AB-9445-8D28-0ACD0FC8709B}" type="pres">
      <dgm:prSet presAssocID="{1DEE4063-7C40-AD4F-8B7A-E9D61F838A0E}" presName="parentText" presStyleLbl="node1" presStyleIdx="2" presStyleCnt="3">
        <dgm:presLayoutVars>
          <dgm:chMax val="0"/>
          <dgm:bulletEnabled val="1"/>
        </dgm:presLayoutVars>
      </dgm:prSet>
      <dgm:spPr/>
    </dgm:pt>
    <dgm:pt modelId="{CA014AAA-3371-5040-8E80-586FC74B3DF8}" type="pres">
      <dgm:prSet presAssocID="{1DEE4063-7C40-AD4F-8B7A-E9D61F838A0E}" presName="childText" presStyleLbl="revTx" presStyleIdx="2" presStyleCnt="3">
        <dgm:presLayoutVars>
          <dgm:bulletEnabled val="1"/>
        </dgm:presLayoutVars>
      </dgm:prSet>
      <dgm:spPr/>
    </dgm:pt>
  </dgm:ptLst>
  <dgm:cxnLst>
    <dgm:cxn modelId="{46DD980C-A201-5341-9F9B-F62A4882228B}" type="presOf" srcId="{E63C069C-F5BA-214D-AEBB-00CFA509EBC4}" destId="{C21F00B0-95BB-1845-B2AF-99E95361ECA1}" srcOrd="0" destOrd="0" presId="urn:microsoft.com/office/officeart/2005/8/layout/vList2"/>
    <dgm:cxn modelId="{ED72C736-4009-4B4A-BF53-181D47751F97}" srcId="{F3CA4396-33E9-5740-8A7B-CAE31B8E8653}" destId="{A7AE066A-82F9-3C48-877B-22528D70950B}" srcOrd="2" destOrd="0" parTransId="{A788A893-355B-6441-9365-7877100C15B5}" sibTransId="{A62EDBBA-410E-E94C-BBB3-0A65C527E053}"/>
    <dgm:cxn modelId="{BD048D3A-61A3-DE40-A32B-C4D4D5EE406B}" type="presOf" srcId="{EA20FFAE-6185-7346-9AE6-1C3264CD4A75}" destId="{C21F00B0-95BB-1845-B2AF-99E95361ECA1}" srcOrd="0" destOrd="1" presId="urn:microsoft.com/office/officeart/2005/8/layout/vList2"/>
    <dgm:cxn modelId="{C7EEAE41-6943-E54D-B2A0-2134A87D2C40}" type="presOf" srcId="{A7AE066A-82F9-3C48-877B-22528D70950B}" destId="{C21F00B0-95BB-1845-B2AF-99E95361ECA1}" srcOrd="0" destOrd="2" presId="urn:microsoft.com/office/officeart/2005/8/layout/vList2"/>
    <dgm:cxn modelId="{1859D44E-1CBA-EE40-99D1-F0349F39F5F1}" srcId="{F3CA4396-33E9-5740-8A7B-CAE31B8E8653}" destId="{E63C069C-F5BA-214D-AEBB-00CFA509EBC4}" srcOrd="0" destOrd="0" parTransId="{0908FA2B-39B5-2743-9DA4-44C5A2212F83}" sibTransId="{568073EC-A51A-5A44-9388-0A82303EBE98}"/>
    <dgm:cxn modelId="{68717F75-874C-E146-BD90-0F3DACBEDAF4}" srcId="{69BB28B8-C027-4843-B066-2C7AB766B7EC}" destId="{22945AD4-4967-2743-AB06-01545CF09B4A}" srcOrd="0" destOrd="0" parTransId="{2B5B3A63-A743-7342-99EB-E0C5CEF2CDF6}" sibTransId="{ED2CF8A3-9468-4C44-970C-9FAAFBD3A6DE}"/>
    <dgm:cxn modelId="{5C205A7D-DE43-EF46-8221-EA1041100355}" srcId="{F3CA4396-33E9-5740-8A7B-CAE31B8E8653}" destId="{420BA726-604C-A840-BAF3-A66DD2BA05B4}" srcOrd="3" destOrd="0" parTransId="{2CEDD9E7-873A-7146-84FD-2040D7A35660}" sibTransId="{434FFE1E-9755-404F-AF33-696AB5AE0BD2}"/>
    <dgm:cxn modelId="{981A5B7D-59B7-AA49-9E3E-A9807B0288AA}" type="presOf" srcId="{F3CA4396-33E9-5740-8A7B-CAE31B8E8653}" destId="{DF9AD8A2-542F-7040-9236-7CBFCC28CDE4}" srcOrd="0" destOrd="0" presId="urn:microsoft.com/office/officeart/2005/8/layout/vList2"/>
    <dgm:cxn modelId="{302EEF83-3050-8E4D-B8D6-7D60A079322A}" type="presOf" srcId="{22945AD4-4967-2743-AB06-01545CF09B4A}" destId="{1E383AE9-9885-CC41-942D-0EFCD076D6A4}" srcOrd="0" destOrd="0" presId="urn:microsoft.com/office/officeart/2005/8/layout/vList2"/>
    <dgm:cxn modelId="{7169B185-2519-2741-9A23-A46E68DA4776}" srcId="{BCC5D072-07EF-2145-908F-5E0AA6222484}" destId="{1DEE4063-7C40-AD4F-8B7A-E9D61F838A0E}" srcOrd="2" destOrd="0" parTransId="{299820F2-8472-484F-9119-322AD6772A4E}" sibTransId="{8FC276D7-1708-134E-8208-C78852CE8138}"/>
    <dgm:cxn modelId="{03337395-4E9D-F34B-A0F7-080208BBEC9A}" srcId="{F3CA4396-33E9-5740-8A7B-CAE31B8E8653}" destId="{EA20FFAE-6185-7346-9AE6-1C3264CD4A75}" srcOrd="1" destOrd="0" parTransId="{BEBEA7C6-D6D3-BF41-8F8F-735E0C4DA3E0}" sibTransId="{69CD07B0-FCF7-CA45-BC98-4C5F545D541F}"/>
    <dgm:cxn modelId="{BDD9FE96-E4B0-074F-B929-3CFF515C095D}" srcId="{1DEE4063-7C40-AD4F-8B7A-E9D61F838A0E}" destId="{152DEE3D-ADF4-0141-86C4-24BF9D658760}" srcOrd="0" destOrd="0" parTransId="{36157CD5-F1B8-134D-87B4-CF68719EC15C}" sibTransId="{A7FFE606-03CF-134E-B9BA-D62306755870}"/>
    <dgm:cxn modelId="{0B95E7AA-1537-3A49-A284-578ABD50F5BB}" type="presOf" srcId="{420BA726-604C-A840-BAF3-A66DD2BA05B4}" destId="{C21F00B0-95BB-1845-B2AF-99E95361ECA1}" srcOrd="0" destOrd="3" presId="urn:microsoft.com/office/officeart/2005/8/layout/vList2"/>
    <dgm:cxn modelId="{4D3203B2-9519-8D43-9F23-9B00B40356AB}" srcId="{1DEE4063-7C40-AD4F-8B7A-E9D61F838A0E}" destId="{15C79C00-3FE8-664F-B0D2-17D18DC3D989}" srcOrd="1" destOrd="0" parTransId="{C95D7A35-3E92-8D4D-8B91-02FD279A3005}" sibTransId="{E390B67D-2895-FB47-A344-5CEB0740E48D}"/>
    <dgm:cxn modelId="{FE1C2EB5-56A4-B641-9ACE-B2B40FC9E3FF}" type="presOf" srcId="{69BB28B8-C027-4843-B066-2C7AB766B7EC}" destId="{9882F93A-9B82-4542-A3E5-B29BF106F2FC}" srcOrd="0" destOrd="0" presId="urn:microsoft.com/office/officeart/2005/8/layout/vList2"/>
    <dgm:cxn modelId="{6B3E50B7-B6DE-7F44-BF08-B5CA0C65B7CA}" type="presOf" srcId="{152DEE3D-ADF4-0141-86C4-24BF9D658760}" destId="{CA014AAA-3371-5040-8E80-586FC74B3DF8}" srcOrd="0" destOrd="0" presId="urn:microsoft.com/office/officeart/2005/8/layout/vList2"/>
    <dgm:cxn modelId="{3D7FC1BD-76AD-B64E-920D-8FD4AC44D322}" type="presOf" srcId="{1DEE4063-7C40-AD4F-8B7A-E9D61F838A0E}" destId="{CC4C3AB1-B8AB-9445-8D28-0ACD0FC8709B}" srcOrd="0" destOrd="0" presId="urn:microsoft.com/office/officeart/2005/8/layout/vList2"/>
    <dgm:cxn modelId="{23FE13E4-8FF4-BF45-92C6-E9AF66A726E7}" srcId="{BCC5D072-07EF-2145-908F-5E0AA6222484}" destId="{F3CA4396-33E9-5740-8A7B-CAE31B8E8653}" srcOrd="0" destOrd="0" parTransId="{CACEF2ED-7353-0045-9478-AD6ABCCB23F4}" sibTransId="{BB2B6E62-CD69-5740-AE7F-FE6DBEA3E5AB}"/>
    <dgm:cxn modelId="{509F74E5-3DDB-1C43-98BA-97F33115B790}" type="presOf" srcId="{BCC5D072-07EF-2145-908F-5E0AA6222484}" destId="{E698EF67-BC55-0E40-B764-F4BD29116F0E}" srcOrd="0" destOrd="0" presId="urn:microsoft.com/office/officeart/2005/8/layout/vList2"/>
    <dgm:cxn modelId="{B4E7D6EA-9DBD-A84C-B1F4-2288379D9E0E}" type="presOf" srcId="{15C79C00-3FE8-664F-B0D2-17D18DC3D989}" destId="{CA014AAA-3371-5040-8E80-586FC74B3DF8}" srcOrd="0" destOrd="1" presId="urn:microsoft.com/office/officeart/2005/8/layout/vList2"/>
    <dgm:cxn modelId="{1D64C9F4-17AD-E94B-B73A-744DB511324C}" srcId="{BCC5D072-07EF-2145-908F-5E0AA6222484}" destId="{69BB28B8-C027-4843-B066-2C7AB766B7EC}" srcOrd="1" destOrd="0" parTransId="{C1E99202-F25C-144B-9B47-F59C29F69144}" sibTransId="{A2437A5B-648D-7648-AE74-5D998BD300E0}"/>
    <dgm:cxn modelId="{BA4EEB14-A1EE-394A-B27B-D6C79548195F}" type="presParOf" srcId="{E698EF67-BC55-0E40-B764-F4BD29116F0E}" destId="{DF9AD8A2-542F-7040-9236-7CBFCC28CDE4}" srcOrd="0" destOrd="0" presId="urn:microsoft.com/office/officeart/2005/8/layout/vList2"/>
    <dgm:cxn modelId="{056C26C2-F3A2-AE4C-A381-8844C91EC84C}" type="presParOf" srcId="{E698EF67-BC55-0E40-B764-F4BD29116F0E}" destId="{C21F00B0-95BB-1845-B2AF-99E95361ECA1}" srcOrd="1" destOrd="0" presId="urn:microsoft.com/office/officeart/2005/8/layout/vList2"/>
    <dgm:cxn modelId="{D26FE731-14B4-B44F-B250-887D191FFD09}" type="presParOf" srcId="{E698EF67-BC55-0E40-B764-F4BD29116F0E}" destId="{9882F93A-9B82-4542-A3E5-B29BF106F2FC}" srcOrd="2" destOrd="0" presId="urn:microsoft.com/office/officeart/2005/8/layout/vList2"/>
    <dgm:cxn modelId="{5B1B45F8-2137-2249-8745-F96542E43FC3}" type="presParOf" srcId="{E698EF67-BC55-0E40-B764-F4BD29116F0E}" destId="{1E383AE9-9885-CC41-942D-0EFCD076D6A4}" srcOrd="3" destOrd="0" presId="urn:microsoft.com/office/officeart/2005/8/layout/vList2"/>
    <dgm:cxn modelId="{E6FE2876-59CF-0C48-9E61-E97E1CDDA040}" type="presParOf" srcId="{E698EF67-BC55-0E40-B764-F4BD29116F0E}" destId="{CC4C3AB1-B8AB-9445-8D28-0ACD0FC8709B}" srcOrd="4" destOrd="0" presId="urn:microsoft.com/office/officeart/2005/8/layout/vList2"/>
    <dgm:cxn modelId="{0729CE0A-E85F-8345-B08B-48BB30E65531}" type="presParOf" srcId="{E698EF67-BC55-0E40-B764-F4BD29116F0E}" destId="{CA014AAA-3371-5040-8E80-586FC74B3DF8}"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81C2F64-ADEE-7B4D-80B8-B681E266DF12}" type="doc">
      <dgm:prSet loTypeId="urn:microsoft.com/office/officeart/2005/8/layout/default" loCatId="process" qsTypeId="urn:microsoft.com/office/officeart/2005/8/quickstyle/simple3" qsCatId="simple" csTypeId="urn:microsoft.com/office/officeart/2005/8/colors/colorful1" csCatId="colorful"/>
      <dgm:spPr/>
      <dgm:t>
        <a:bodyPr/>
        <a:lstStyle/>
        <a:p>
          <a:endParaRPr lang="en-US"/>
        </a:p>
      </dgm:t>
    </dgm:pt>
    <dgm:pt modelId="{F573C58B-2EE7-B84F-AF4D-CC5BE3381C63}">
      <dgm:prSet/>
      <dgm:spPr/>
      <dgm:t>
        <a:bodyPr/>
        <a:lstStyle/>
        <a:p>
          <a:r>
            <a:rPr lang="en-US"/>
            <a:t>Production</a:t>
          </a:r>
        </a:p>
      </dgm:t>
    </dgm:pt>
    <dgm:pt modelId="{9D10BCDC-D08C-D544-B943-98E76C946D7F}" type="parTrans" cxnId="{838756A1-AF81-7B47-ABF9-02559A3E3602}">
      <dgm:prSet/>
      <dgm:spPr/>
      <dgm:t>
        <a:bodyPr/>
        <a:lstStyle/>
        <a:p>
          <a:endParaRPr lang="en-US"/>
        </a:p>
      </dgm:t>
    </dgm:pt>
    <dgm:pt modelId="{BE7A4781-C247-204D-8F7F-8A49DC018B9E}" type="sibTrans" cxnId="{838756A1-AF81-7B47-ABF9-02559A3E3602}">
      <dgm:prSet/>
      <dgm:spPr/>
      <dgm:t>
        <a:bodyPr/>
        <a:lstStyle/>
        <a:p>
          <a:endParaRPr lang="en-US"/>
        </a:p>
      </dgm:t>
    </dgm:pt>
    <dgm:pt modelId="{7EDE457B-3A0F-FE4A-917C-DC9B95A9D51B}">
      <dgm:prSet/>
      <dgm:spPr/>
      <dgm:t>
        <a:bodyPr/>
        <a:lstStyle/>
        <a:p>
          <a:r>
            <a:rPr lang="en-US"/>
            <a:t>Logistics</a:t>
          </a:r>
        </a:p>
      </dgm:t>
    </dgm:pt>
    <dgm:pt modelId="{03EC3991-9711-354D-AC0D-3F9931FD8C75}" type="parTrans" cxnId="{7A2B8E80-1B19-8E4D-A742-322604C73979}">
      <dgm:prSet/>
      <dgm:spPr/>
      <dgm:t>
        <a:bodyPr/>
        <a:lstStyle/>
        <a:p>
          <a:endParaRPr lang="en-US"/>
        </a:p>
      </dgm:t>
    </dgm:pt>
    <dgm:pt modelId="{76CEDA87-EC0D-4147-B90E-3A5004D53AAC}" type="sibTrans" cxnId="{7A2B8E80-1B19-8E4D-A742-322604C73979}">
      <dgm:prSet/>
      <dgm:spPr/>
      <dgm:t>
        <a:bodyPr/>
        <a:lstStyle/>
        <a:p>
          <a:endParaRPr lang="en-US"/>
        </a:p>
      </dgm:t>
    </dgm:pt>
    <dgm:pt modelId="{C2887E12-0201-124C-A179-CFBFAF40C13A}">
      <dgm:prSet/>
      <dgm:spPr/>
      <dgm:t>
        <a:bodyPr/>
        <a:lstStyle/>
        <a:p>
          <a:r>
            <a:rPr lang="en-US"/>
            <a:t>Finance. </a:t>
          </a:r>
        </a:p>
      </dgm:t>
    </dgm:pt>
    <dgm:pt modelId="{221F8B28-ADE1-7142-BAAA-023F766A40E8}" type="parTrans" cxnId="{CD74535C-69C4-2841-A543-4FEB5530DA21}">
      <dgm:prSet/>
      <dgm:spPr/>
      <dgm:t>
        <a:bodyPr/>
        <a:lstStyle/>
        <a:p>
          <a:endParaRPr lang="en-US"/>
        </a:p>
      </dgm:t>
    </dgm:pt>
    <dgm:pt modelId="{08D64A20-A82B-8F44-8348-CCBF07544D6B}" type="sibTrans" cxnId="{CD74535C-69C4-2841-A543-4FEB5530DA21}">
      <dgm:prSet/>
      <dgm:spPr/>
      <dgm:t>
        <a:bodyPr/>
        <a:lstStyle/>
        <a:p>
          <a:endParaRPr lang="en-US"/>
        </a:p>
      </dgm:t>
    </dgm:pt>
    <dgm:pt modelId="{BBAE0773-8276-8D4A-AD78-EC205C1277DD}">
      <dgm:prSet/>
      <dgm:spPr/>
      <dgm:t>
        <a:bodyPr/>
        <a:lstStyle/>
        <a:p>
          <a:r>
            <a:rPr lang="en-US"/>
            <a:t>Taxation</a:t>
          </a:r>
        </a:p>
      </dgm:t>
    </dgm:pt>
    <dgm:pt modelId="{FC0E4D76-D80C-D54C-A7A9-12A586BDE4A1}" type="parTrans" cxnId="{0AF81F45-93EF-3D4B-97E1-FE7E5223984E}">
      <dgm:prSet/>
      <dgm:spPr/>
      <dgm:t>
        <a:bodyPr/>
        <a:lstStyle/>
        <a:p>
          <a:endParaRPr lang="en-US"/>
        </a:p>
      </dgm:t>
    </dgm:pt>
    <dgm:pt modelId="{5F16D42F-1FE5-D44D-9608-B95AB48F40F3}" type="sibTrans" cxnId="{0AF81F45-93EF-3D4B-97E1-FE7E5223984E}">
      <dgm:prSet/>
      <dgm:spPr/>
      <dgm:t>
        <a:bodyPr/>
        <a:lstStyle/>
        <a:p>
          <a:endParaRPr lang="en-US"/>
        </a:p>
      </dgm:t>
    </dgm:pt>
    <dgm:pt modelId="{FE0BF0A4-BA3C-A446-B219-EC84DB4912C8}">
      <dgm:prSet/>
      <dgm:spPr/>
      <dgm:t>
        <a:bodyPr/>
        <a:lstStyle/>
        <a:p>
          <a:r>
            <a:rPr lang="en-US"/>
            <a:t>Pricing (“clear retail pricing”)</a:t>
          </a:r>
        </a:p>
      </dgm:t>
    </dgm:pt>
    <dgm:pt modelId="{6F808463-B79E-7F4D-95EF-870C01636EE6}" type="parTrans" cxnId="{66D44546-74CA-7243-9B29-9123D842AED0}">
      <dgm:prSet/>
      <dgm:spPr/>
      <dgm:t>
        <a:bodyPr/>
        <a:lstStyle/>
        <a:p>
          <a:endParaRPr lang="en-US"/>
        </a:p>
      </dgm:t>
    </dgm:pt>
    <dgm:pt modelId="{D317001E-B928-0A44-B987-08960524401E}" type="sibTrans" cxnId="{66D44546-74CA-7243-9B29-9123D842AED0}">
      <dgm:prSet/>
      <dgm:spPr/>
      <dgm:t>
        <a:bodyPr/>
        <a:lstStyle/>
        <a:p>
          <a:endParaRPr lang="en-US"/>
        </a:p>
      </dgm:t>
    </dgm:pt>
    <dgm:pt modelId="{B0026135-00B6-8C40-BD02-C6AA84717E59}">
      <dgm:prSet/>
      <dgm:spPr/>
      <dgm:t>
        <a:bodyPr/>
        <a:lstStyle/>
        <a:p>
          <a:r>
            <a:rPr lang="en-US"/>
            <a:t>Project construction</a:t>
          </a:r>
        </a:p>
      </dgm:t>
    </dgm:pt>
    <dgm:pt modelId="{FA7ED7DF-BEBC-DE48-BA9E-CDFE425214AA}" type="parTrans" cxnId="{8637C377-0781-D54B-8F93-31180A161DF7}">
      <dgm:prSet/>
      <dgm:spPr/>
      <dgm:t>
        <a:bodyPr/>
        <a:lstStyle/>
        <a:p>
          <a:endParaRPr lang="en-US"/>
        </a:p>
      </dgm:t>
    </dgm:pt>
    <dgm:pt modelId="{2F40205E-0B7E-7F40-95CB-727485814F42}" type="sibTrans" cxnId="{8637C377-0781-D54B-8F93-31180A161DF7}">
      <dgm:prSet/>
      <dgm:spPr/>
      <dgm:t>
        <a:bodyPr/>
        <a:lstStyle/>
        <a:p>
          <a:endParaRPr lang="en-US"/>
        </a:p>
      </dgm:t>
    </dgm:pt>
    <dgm:pt modelId="{3E7CC29C-4383-1449-BFD6-E6FAE86089A2}">
      <dgm:prSet/>
      <dgm:spPr/>
      <dgm:t>
        <a:bodyPr/>
        <a:lstStyle/>
        <a:p>
          <a:r>
            <a:rPr lang="en-US"/>
            <a:t>Government procurement</a:t>
          </a:r>
        </a:p>
      </dgm:t>
    </dgm:pt>
    <dgm:pt modelId="{F101270D-07BF-E14B-BA2D-EB4ED67C1EC3}" type="parTrans" cxnId="{52ECDC37-34E2-3E49-9F4A-AF12CD49F058}">
      <dgm:prSet/>
      <dgm:spPr/>
      <dgm:t>
        <a:bodyPr/>
        <a:lstStyle/>
        <a:p>
          <a:endParaRPr lang="en-US"/>
        </a:p>
      </dgm:t>
    </dgm:pt>
    <dgm:pt modelId="{1A1DC0AD-4BED-7542-A627-1E317B180B1F}" type="sibTrans" cxnId="{52ECDC37-34E2-3E49-9F4A-AF12CD49F058}">
      <dgm:prSet/>
      <dgm:spPr/>
      <dgm:t>
        <a:bodyPr/>
        <a:lstStyle/>
        <a:p>
          <a:endParaRPr lang="en-US"/>
        </a:p>
      </dgm:t>
    </dgm:pt>
    <dgm:pt modelId="{F33007BD-12E3-8246-A15A-4A075A601C3A}">
      <dgm:prSet/>
      <dgm:spPr/>
      <dgm:t>
        <a:bodyPr/>
        <a:lstStyle/>
        <a:p>
          <a:r>
            <a:rPr lang="en-US"/>
            <a:t>Tendering and bidding</a:t>
          </a:r>
        </a:p>
      </dgm:t>
    </dgm:pt>
    <dgm:pt modelId="{0132131E-1239-B44F-859B-AD17FB294E28}" type="parTrans" cxnId="{C14AB7C9-35AA-6A4E-9EF2-71EB1D654445}">
      <dgm:prSet/>
      <dgm:spPr/>
      <dgm:t>
        <a:bodyPr/>
        <a:lstStyle/>
        <a:p>
          <a:endParaRPr lang="en-US"/>
        </a:p>
      </dgm:t>
    </dgm:pt>
    <dgm:pt modelId="{A4FA449E-3535-594F-A171-5B357A302BB1}" type="sibTrans" cxnId="{C14AB7C9-35AA-6A4E-9EF2-71EB1D654445}">
      <dgm:prSet/>
      <dgm:spPr/>
      <dgm:t>
        <a:bodyPr/>
        <a:lstStyle/>
        <a:p>
          <a:endParaRPr lang="en-US"/>
        </a:p>
      </dgm:t>
    </dgm:pt>
    <dgm:pt modelId="{EC401279-05BD-C842-9ED7-E8254F3298AD}">
      <dgm:prSet/>
      <dgm:spPr/>
      <dgm:t>
        <a:bodyPr/>
        <a:lstStyle/>
        <a:p>
          <a:r>
            <a:rPr lang="en-US"/>
            <a:t>Transportation</a:t>
          </a:r>
        </a:p>
      </dgm:t>
    </dgm:pt>
    <dgm:pt modelId="{DB71DBE1-3E51-4243-AAD3-DDA08CCB24AB}" type="parTrans" cxnId="{B4B922DC-55AE-CD46-92B7-69E01ADB38F4}">
      <dgm:prSet/>
      <dgm:spPr/>
      <dgm:t>
        <a:bodyPr/>
        <a:lstStyle/>
        <a:p>
          <a:endParaRPr lang="en-US"/>
        </a:p>
      </dgm:t>
    </dgm:pt>
    <dgm:pt modelId="{7F90A74B-7403-7345-A12B-1D2C79A147FA}" type="sibTrans" cxnId="{B4B922DC-55AE-CD46-92B7-69E01ADB38F4}">
      <dgm:prSet/>
      <dgm:spPr/>
      <dgm:t>
        <a:bodyPr/>
        <a:lstStyle/>
        <a:p>
          <a:endParaRPr lang="en-US"/>
        </a:p>
      </dgm:t>
    </dgm:pt>
    <dgm:pt modelId="{580A0808-80FE-554F-8DC7-98FE285A36C1}">
      <dgm:prSet/>
      <dgm:spPr/>
      <dgm:t>
        <a:bodyPr/>
        <a:lstStyle/>
        <a:p>
          <a:r>
            <a:rPr lang="en-US"/>
            <a:t>E-Commerce</a:t>
          </a:r>
        </a:p>
      </dgm:t>
    </dgm:pt>
    <dgm:pt modelId="{F5F4898D-0720-8B4D-8FF9-8D5BC2BF09AA}" type="parTrans" cxnId="{67818EF4-A928-9A4F-8AED-2551A276091E}">
      <dgm:prSet/>
      <dgm:spPr/>
      <dgm:t>
        <a:bodyPr/>
        <a:lstStyle/>
        <a:p>
          <a:endParaRPr lang="en-US"/>
        </a:p>
      </dgm:t>
    </dgm:pt>
    <dgm:pt modelId="{4B2A06F6-9BF2-CB45-86BD-509E3EA8D916}" type="sibTrans" cxnId="{67818EF4-A928-9A4F-8AED-2551A276091E}">
      <dgm:prSet/>
      <dgm:spPr/>
      <dgm:t>
        <a:bodyPr/>
        <a:lstStyle/>
        <a:p>
          <a:endParaRPr lang="en-US"/>
        </a:p>
      </dgm:t>
    </dgm:pt>
    <dgm:pt modelId="{5BFE15DE-CB36-F741-A385-AE54DA31ADC2}">
      <dgm:prSet/>
      <dgm:spPr/>
      <dgm:t>
        <a:bodyPr/>
        <a:lstStyle/>
        <a:p>
          <a:r>
            <a:rPr lang="en-US"/>
            <a:t>Statistics</a:t>
          </a:r>
        </a:p>
      </dgm:t>
    </dgm:pt>
    <dgm:pt modelId="{DA4182B7-F584-4340-8A20-259EBEDF6C31}" type="parTrans" cxnId="{6894C2DC-9E20-A04F-AE07-5646E541A92C}">
      <dgm:prSet/>
      <dgm:spPr/>
      <dgm:t>
        <a:bodyPr/>
        <a:lstStyle/>
        <a:p>
          <a:endParaRPr lang="en-US"/>
        </a:p>
      </dgm:t>
    </dgm:pt>
    <dgm:pt modelId="{066B3711-6022-9D4E-A1E3-D167E3D02C0E}" type="sibTrans" cxnId="{6894C2DC-9E20-A04F-AE07-5646E541A92C}">
      <dgm:prSet/>
      <dgm:spPr/>
      <dgm:t>
        <a:bodyPr/>
        <a:lstStyle/>
        <a:p>
          <a:endParaRPr lang="en-US"/>
        </a:p>
      </dgm:t>
    </dgm:pt>
    <dgm:pt modelId="{3EED95C0-DD1C-8044-92AD-36B73A80BDA2}">
      <dgm:prSet/>
      <dgm:spPr/>
      <dgm:t>
        <a:bodyPr/>
        <a:lstStyle/>
        <a:p>
          <a:r>
            <a:rPr lang="en-US"/>
            <a:t>Services sector (Professionals)</a:t>
          </a:r>
        </a:p>
      </dgm:t>
    </dgm:pt>
    <dgm:pt modelId="{411330C1-9CBD-ED46-8E2C-67D29251E70B}" type="parTrans" cxnId="{B2827DED-A1B1-F148-BB68-4623BD819134}">
      <dgm:prSet/>
      <dgm:spPr/>
      <dgm:t>
        <a:bodyPr/>
        <a:lstStyle/>
        <a:p>
          <a:endParaRPr lang="en-US"/>
        </a:p>
      </dgm:t>
    </dgm:pt>
    <dgm:pt modelId="{F43FAC55-0C71-8D4E-B114-318186EC7739}" type="sibTrans" cxnId="{B2827DED-A1B1-F148-BB68-4623BD819134}">
      <dgm:prSet/>
      <dgm:spPr/>
      <dgm:t>
        <a:bodyPr/>
        <a:lstStyle/>
        <a:p>
          <a:endParaRPr lang="en-US"/>
        </a:p>
      </dgm:t>
    </dgm:pt>
    <dgm:pt modelId="{E5F4915A-C2A3-FC48-887A-FC225C238731}">
      <dgm:prSet/>
      <dgm:spPr/>
      <dgm:t>
        <a:bodyPr/>
        <a:lstStyle/>
        <a:p>
          <a:r>
            <a:rPr lang="en-US"/>
            <a:t>Advertising</a:t>
          </a:r>
        </a:p>
      </dgm:t>
    </dgm:pt>
    <dgm:pt modelId="{4996084C-C6BD-4341-A0BA-56A4BF5393C9}" type="parTrans" cxnId="{98CE70CF-E7CF-474F-9577-F34936D3C130}">
      <dgm:prSet/>
      <dgm:spPr/>
      <dgm:t>
        <a:bodyPr/>
        <a:lstStyle/>
        <a:p>
          <a:endParaRPr lang="en-US"/>
        </a:p>
      </dgm:t>
    </dgm:pt>
    <dgm:pt modelId="{202DDE5F-CE0D-344C-AE53-5CDD4BA5BB71}" type="sibTrans" cxnId="{98CE70CF-E7CF-474F-9577-F34936D3C130}">
      <dgm:prSet/>
      <dgm:spPr/>
      <dgm:t>
        <a:bodyPr/>
        <a:lstStyle/>
        <a:p>
          <a:endParaRPr lang="en-US"/>
        </a:p>
      </dgm:t>
    </dgm:pt>
    <dgm:pt modelId="{5F887430-4324-F545-A6B3-B05638257E94}">
      <dgm:prSet/>
      <dgm:spPr/>
      <dgm:t>
        <a:bodyPr/>
        <a:lstStyle/>
        <a:p>
          <a:r>
            <a:rPr lang="en-US"/>
            <a:t>Enterprise governance (including CSR)</a:t>
          </a:r>
        </a:p>
      </dgm:t>
    </dgm:pt>
    <dgm:pt modelId="{637849EF-E017-BE46-A6E1-6603F3106E09}" type="parTrans" cxnId="{8E5DA4D8-E693-794B-86E8-01FC269CE0D1}">
      <dgm:prSet/>
      <dgm:spPr/>
      <dgm:t>
        <a:bodyPr/>
        <a:lstStyle/>
        <a:p>
          <a:endParaRPr lang="en-US"/>
        </a:p>
      </dgm:t>
    </dgm:pt>
    <dgm:pt modelId="{9099AF7D-6D28-5D4F-A730-25E2379DF40E}" type="sibTrans" cxnId="{8E5DA4D8-E693-794B-86E8-01FC269CE0D1}">
      <dgm:prSet/>
      <dgm:spPr/>
      <dgm:t>
        <a:bodyPr/>
        <a:lstStyle/>
        <a:p>
          <a:endParaRPr lang="en-US"/>
        </a:p>
      </dgm:t>
    </dgm:pt>
    <dgm:pt modelId="{B102E70E-1ECE-F846-9C6F-9046CD8A38CD}" type="pres">
      <dgm:prSet presAssocID="{B81C2F64-ADEE-7B4D-80B8-B681E266DF12}" presName="diagram" presStyleCnt="0">
        <dgm:presLayoutVars>
          <dgm:dir/>
          <dgm:resizeHandles val="exact"/>
        </dgm:presLayoutVars>
      </dgm:prSet>
      <dgm:spPr/>
    </dgm:pt>
    <dgm:pt modelId="{F5ED6D2D-C956-3645-B4EF-F877F2A075E4}" type="pres">
      <dgm:prSet presAssocID="{F573C58B-2EE7-B84F-AF4D-CC5BE3381C63}" presName="node" presStyleLbl="node1" presStyleIdx="0" presStyleCnt="14">
        <dgm:presLayoutVars>
          <dgm:bulletEnabled val="1"/>
        </dgm:presLayoutVars>
      </dgm:prSet>
      <dgm:spPr/>
    </dgm:pt>
    <dgm:pt modelId="{09EA7E66-389A-B346-8EE3-3A1FCC058CA4}" type="pres">
      <dgm:prSet presAssocID="{BE7A4781-C247-204D-8F7F-8A49DC018B9E}" presName="sibTrans" presStyleCnt="0"/>
      <dgm:spPr/>
    </dgm:pt>
    <dgm:pt modelId="{ED2F9696-D575-614B-89A0-19F519DBDDD8}" type="pres">
      <dgm:prSet presAssocID="{7EDE457B-3A0F-FE4A-917C-DC9B95A9D51B}" presName="node" presStyleLbl="node1" presStyleIdx="1" presStyleCnt="14">
        <dgm:presLayoutVars>
          <dgm:bulletEnabled val="1"/>
        </dgm:presLayoutVars>
      </dgm:prSet>
      <dgm:spPr/>
    </dgm:pt>
    <dgm:pt modelId="{01520066-B955-D64E-8764-5D0874D1F77A}" type="pres">
      <dgm:prSet presAssocID="{76CEDA87-EC0D-4147-B90E-3A5004D53AAC}" presName="sibTrans" presStyleCnt="0"/>
      <dgm:spPr/>
    </dgm:pt>
    <dgm:pt modelId="{CE97F61A-43E3-8142-B3F4-EE95C22AD381}" type="pres">
      <dgm:prSet presAssocID="{C2887E12-0201-124C-A179-CFBFAF40C13A}" presName="node" presStyleLbl="node1" presStyleIdx="2" presStyleCnt="14">
        <dgm:presLayoutVars>
          <dgm:bulletEnabled val="1"/>
        </dgm:presLayoutVars>
      </dgm:prSet>
      <dgm:spPr/>
    </dgm:pt>
    <dgm:pt modelId="{77967E90-0B5D-E64A-A3A9-089F9548C884}" type="pres">
      <dgm:prSet presAssocID="{08D64A20-A82B-8F44-8348-CCBF07544D6B}" presName="sibTrans" presStyleCnt="0"/>
      <dgm:spPr/>
    </dgm:pt>
    <dgm:pt modelId="{A50EEAC4-F3A8-074D-96A4-A42A17380D7C}" type="pres">
      <dgm:prSet presAssocID="{BBAE0773-8276-8D4A-AD78-EC205C1277DD}" presName="node" presStyleLbl="node1" presStyleIdx="3" presStyleCnt="14">
        <dgm:presLayoutVars>
          <dgm:bulletEnabled val="1"/>
        </dgm:presLayoutVars>
      </dgm:prSet>
      <dgm:spPr/>
    </dgm:pt>
    <dgm:pt modelId="{160B15BA-6E48-A446-97FE-935012EE70BD}" type="pres">
      <dgm:prSet presAssocID="{5F16D42F-1FE5-D44D-9608-B95AB48F40F3}" presName="sibTrans" presStyleCnt="0"/>
      <dgm:spPr/>
    </dgm:pt>
    <dgm:pt modelId="{4B2BE5D9-2A5F-4B4F-8AA1-18C3E077CFB6}" type="pres">
      <dgm:prSet presAssocID="{FE0BF0A4-BA3C-A446-B219-EC84DB4912C8}" presName="node" presStyleLbl="node1" presStyleIdx="4" presStyleCnt="14">
        <dgm:presLayoutVars>
          <dgm:bulletEnabled val="1"/>
        </dgm:presLayoutVars>
      </dgm:prSet>
      <dgm:spPr/>
    </dgm:pt>
    <dgm:pt modelId="{4132E278-AB34-8745-B00D-E01017108265}" type="pres">
      <dgm:prSet presAssocID="{D317001E-B928-0A44-B987-08960524401E}" presName="sibTrans" presStyleCnt="0"/>
      <dgm:spPr/>
    </dgm:pt>
    <dgm:pt modelId="{22399D13-368C-7F41-87A6-A223D18D47C5}" type="pres">
      <dgm:prSet presAssocID="{B0026135-00B6-8C40-BD02-C6AA84717E59}" presName="node" presStyleLbl="node1" presStyleIdx="5" presStyleCnt="14">
        <dgm:presLayoutVars>
          <dgm:bulletEnabled val="1"/>
        </dgm:presLayoutVars>
      </dgm:prSet>
      <dgm:spPr/>
    </dgm:pt>
    <dgm:pt modelId="{664B799A-94FB-5544-A9C5-D1406B0744DB}" type="pres">
      <dgm:prSet presAssocID="{2F40205E-0B7E-7F40-95CB-727485814F42}" presName="sibTrans" presStyleCnt="0"/>
      <dgm:spPr/>
    </dgm:pt>
    <dgm:pt modelId="{3446511C-F4CE-7E48-A732-5311635E5519}" type="pres">
      <dgm:prSet presAssocID="{3E7CC29C-4383-1449-BFD6-E6FAE86089A2}" presName="node" presStyleLbl="node1" presStyleIdx="6" presStyleCnt="14">
        <dgm:presLayoutVars>
          <dgm:bulletEnabled val="1"/>
        </dgm:presLayoutVars>
      </dgm:prSet>
      <dgm:spPr/>
    </dgm:pt>
    <dgm:pt modelId="{5096FE12-1011-AD4E-A255-627EE886A1E8}" type="pres">
      <dgm:prSet presAssocID="{1A1DC0AD-4BED-7542-A627-1E317B180B1F}" presName="sibTrans" presStyleCnt="0"/>
      <dgm:spPr/>
    </dgm:pt>
    <dgm:pt modelId="{7BB2A904-6094-4247-AC2B-FEE94CA5A8A8}" type="pres">
      <dgm:prSet presAssocID="{F33007BD-12E3-8246-A15A-4A075A601C3A}" presName="node" presStyleLbl="node1" presStyleIdx="7" presStyleCnt="14">
        <dgm:presLayoutVars>
          <dgm:bulletEnabled val="1"/>
        </dgm:presLayoutVars>
      </dgm:prSet>
      <dgm:spPr/>
    </dgm:pt>
    <dgm:pt modelId="{6F8C18A1-0650-6646-A9E8-60647914E25D}" type="pres">
      <dgm:prSet presAssocID="{A4FA449E-3535-594F-A171-5B357A302BB1}" presName="sibTrans" presStyleCnt="0"/>
      <dgm:spPr/>
    </dgm:pt>
    <dgm:pt modelId="{E23917EF-32A9-D24A-876F-CE8E66404093}" type="pres">
      <dgm:prSet presAssocID="{EC401279-05BD-C842-9ED7-E8254F3298AD}" presName="node" presStyleLbl="node1" presStyleIdx="8" presStyleCnt="14">
        <dgm:presLayoutVars>
          <dgm:bulletEnabled val="1"/>
        </dgm:presLayoutVars>
      </dgm:prSet>
      <dgm:spPr/>
    </dgm:pt>
    <dgm:pt modelId="{5D055F88-C798-FE41-9CE6-E039A5106E5E}" type="pres">
      <dgm:prSet presAssocID="{7F90A74B-7403-7345-A12B-1D2C79A147FA}" presName="sibTrans" presStyleCnt="0"/>
      <dgm:spPr/>
    </dgm:pt>
    <dgm:pt modelId="{CE9D2311-57AB-3041-930A-8BF034E78D0F}" type="pres">
      <dgm:prSet presAssocID="{580A0808-80FE-554F-8DC7-98FE285A36C1}" presName="node" presStyleLbl="node1" presStyleIdx="9" presStyleCnt="14">
        <dgm:presLayoutVars>
          <dgm:bulletEnabled val="1"/>
        </dgm:presLayoutVars>
      </dgm:prSet>
      <dgm:spPr/>
    </dgm:pt>
    <dgm:pt modelId="{CB8A0EA3-207C-1242-874D-1B835E17172F}" type="pres">
      <dgm:prSet presAssocID="{4B2A06F6-9BF2-CB45-86BD-509E3EA8D916}" presName="sibTrans" presStyleCnt="0"/>
      <dgm:spPr/>
    </dgm:pt>
    <dgm:pt modelId="{676A75F1-D5AE-8845-A270-4C0C5DB64271}" type="pres">
      <dgm:prSet presAssocID="{5BFE15DE-CB36-F741-A385-AE54DA31ADC2}" presName="node" presStyleLbl="node1" presStyleIdx="10" presStyleCnt="14">
        <dgm:presLayoutVars>
          <dgm:bulletEnabled val="1"/>
        </dgm:presLayoutVars>
      </dgm:prSet>
      <dgm:spPr/>
    </dgm:pt>
    <dgm:pt modelId="{A47F0718-3764-B54C-BFC2-93FE3AB513AF}" type="pres">
      <dgm:prSet presAssocID="{066B3711-6022-9D4E-A1E3-D167E3D02C0E}" presName="sibTrans" presStyleCnt="0"/>
      <dgm:spPr/>
    </dgm:pt>
    <dgm:pt modelId="{D31E6423-1AD4-E24F-8BB4-4B6BD9300F80}" type="pres">
      <dgm:prSet presAssocID="{3EED95C0-DD1C-8044-92AD-36B73A80BDA2}" presName="node" presStyleLbl="node1" presStyleIdx="11" presStyleCnt="14">
        <dgm:presLayoutVars>
          <dgm:bulletEnabled val="1"/>
        </dgm:presLayoutVars>
      </dgm:prSet>
      <dgm:spPr/>
    </dgm:pt>
    <dgm:pt modelId="{DCF5007B-0781-784F-9E1F-EB0700C1B01E}" type="pres">
      <dgm:prSet presAssocID="{F43FAC55-0C71-8D4E-B114-318186EC7739}" presName="sibTrans" presStyleCnt="0"/>
      <dgm:spPr/>
    </dgm:pt>
    <dgm:pt modelId="{6823830B-1580-7342-8A8F-B6928F536CD6}" type="pres">
      <dgm:prSet presAssocID="{E5F4915A-C2A3-FC48-887A-FC225C238731}" presName="node" presStyleLbl="node1" presStyleIdx="12" presStyleCnt="14">
        <dgm:presLayoutVars>
          <dgm:bulletEnabled val="1"/>
        </dgm:presLayoutVars>
      </dgm:prSet>
      <dgm:spPr/>
    </dgm:pt>
    <dgm:pt modelId="{79184F9E-4F46-D24B-8B9A-A84CA7CD18A5}" type="pres">
      <dgm:prSet presAssocID="{202DDE5F-CE0D-344C-AE53-5CDD4BA5BB71}" presName="sibTrans" presStyleCnt="0"/>
      <dgm:spPr/>
    </dgm:pt>
    <dgm:pt modelId="{A925746F-AF98-0F48-A1D4-917B009407FC}" type="pres">
      <dgm:prSet presAssocID="{5F887430-4324-F545-A6B3-B05638257E94}" presName="node" presStyleLbl="node1" presStyleIdx="13" presStyleCnt="14">
        <dgm:presLayoutVars>
          <dgm:bulletEnabled val="1"/>
        </dgm:presLayoutVars>
      </dgm:prSet>
      <dgm:spPr/>
    </dgm:pt>
  </dgm:ptLst>
  <dgm:cxnLst>
    <dgm:cxn modelId="{99D1111B-3080-9945-885F-698A1193B6F0}" type="presOf" srcId="{580A0808-80FE-554F-8DC7-98FE285A36C1}" destId="{CE9D2311-57AB-3041-930A-8BF034E78D0F}" srcOrd="0" destOrd="0" presId="urn:microsoft.com/office/officeart/2005/8/layout/default"/>
    <dgm:cxn modelId="{D804E62D-9392-8646-BEC1-AB4C9D5A5C38}" type="presOf" srcId="{7EDE457B-3A0F-FE4A-917C-DC9B95A9D51B}" destId="{ED2F9696-D575-614B-89A0-19F519DBDDD8}" srcOrd="0" destOrd="0" presId="urn:microsoft.com/office/officeart/2005/8/layout/default"/>
    <dgm:cxn modelId="{52ECDC37-34E2-3E49-9F4A-AF12CD49F058}" srcId="{B81C2F64-ADEE-7B4D-80B8-B681E266DF12}" destId="{3E7CC29C-4383-1449-BFD6-E6FAE86089A2}" srcOrd="6" destOrd="0" parTransId="{F101270D-07BF-E14B-BA2D-EB4ED67C1EC3}" sibTransId="{1A1DC0AD-4BED-7542-A627-1E317B180B1F}"/>
    <dgm:cxn modelId="{60981F3A-7188-B548-A41F-E311FA41531A}" type="presOf" srcId="{5BFE15DE-CB36-F741-A385-AE54DA31ADC2}" destId="{676A75F1-D5AE-8845-A270-4C0C5DB64271}" srcOrd="0" destOrd="0" presId="urn:microsoft.com/office/officeart/2005/8/layout/default"/>
    <dgm:cxn modelId="{BB35E13B-84EE-EC44-BEA7-1DC643DB1EF7}" type="presOf" srcId="{C2887E12-0201-124C-A179-CFBFAF40C13A}" destId="{CE97F61A-43E3-8142-B3F4-EE95C22AD381}" srcOrd="0" destOrd="0" presId="urn:microsoft.com/office/officeart/2005/8/layout/default"/>
    <dgm:cxn modelId="{0AF81F45-93EF-3D4B-97E1-FE7E5223984E}" srcId="{B81C2F64-ADEE-7B4D-80B8-B681E266DF12}" destId="{BBAE0773-8276-8D4A-AD78-EC205C1277DD}" srcOrd="3" destOrd="0" parTransId="{FC0E4D76-D80C-D54C-A7A9-12A586BDE4A1}" sibTransId="{5F16D42F-1FE5-D44D-9608-B95AB48F40F3}"/>
    <dgm:cxn modelId="{66D44546-74CA-7243-9B29-9123D842AED0}" srcId="{B81C2F64-ADEE-7B4D-80B8-B681E266DF12}" destId="{FE0BF0A4-BA3C-A446-B219-EC84DB4912C8}" srcOrd="4" destOrd="0" parTransId="{6F808463-B79E-7F4D-95EF-870C01636EE6}" sibTransId="{D317001E-B928-0A44-B987-08960524401E}"/>
    <dgm:cxn modelId="{CD74535C-69C4-2841-A543-4FEB5530DA21}" srcId="{B81C2F64-ADEE-7B4D-80B8-B681E266DF12}" destId="{C2887E12-0201-124C-A179-CFBFAF40C13A}" srcOrd="2" destOrd="0" parTransId="{221F8B28-ADE1-7142-BAAA-023F766A40E8}" sibTransId="{08D64A20-A82B-8F44-8348-CCBF07544D6B}"/>
    <dgm:cxn modelId="{8637C377-0781-D54B-8F93-31180A161DF7}" srcId="{B81C2F64-ADEE-7B4D-80B8-B681E266DF12}" destId="{B0026135-00B6-8C40-BD02-C6AA84717E59}" srcOrd="5" destOrd="0" parTransId="{FA7ED7DF-BEBC-DE48-BA9E-CDFE425214AA}" sibTransId="{2F40205E-0B7E-7F40-95CB-727485814F42}"/>
    <dgm:cxn modelId="{7A2B8E80-1B19-8E4D-A742-322604C73979}" srcId="{B81C2F64-ADEE-7B4D-80B8-B681E266DF12}" destId="{7EDE457B-3A0F-FE4A-917C-DC9B95A9D51B}" srcOrd="1" destOrd="0" parTransId="{03EC3991-9711-354D-AC0D-3F9931FD8C75}" sibTransId="{76CEDA87-EC0D-4147-B90E-3A5004D53AAC}"/>
    <dgm:cxn modelId="{ED4AA28A-1C77-9C4E-A49A-5C33E877AC27}" type="presOf" srcId="{B81C2F64-ADEE-7B4D-80B8-B681E266DF12}" destId="{B102E70E-1ECE-F846-9C6F-9046CD8A38CD}" srcOrd="0" destOrd="0" presId="urn:microsoft.com/office/officeart/2005/8/layout/default"/>
    <dgm:cxn modelId="{8AA74191-01AB-2E44-9E6E-5B1BBBFEBC02}" type="presOf" srcId="{5F887430-4324-F545-A6B3-B05638257E94}" destId="{A925746F-AF98-0F48-A1D4-917B009407FC}" srcOrd="0" destOrd="0" presId="urn:microsoft.com/office/officeart/2005/8/layout/default"/>
    <dgm:cxn modelId="{838756A1-AF81-7B47-ABF9-02559A3E3602}" srcId="{B81C2F64-ADEE-7B4D-80B8-B681E266DF12}" destId="{F573C58B-2EE7-B84F-AF4D-CC5BE3381C63}" srcOrd="0" destOrd="0" parTransId="{9D10BCDC-D08C-D544-B943-98E76C946D7F}" sibTransId="{BE7A4781-C247-204D-8F7F-8A49DC018B9E}"/>
    <dgm:cxn modelId="{C04952AF-176F-9147-A636-126A43E8D6A2}" type="presOf" srcId="{B0026135-00B6-8C40-BD02-C6AA84717E59}" destId="{22399D13-368C-7F41-87A6-A223D18D47C5}" srcOrd="0" destOrd="0" presId="urn:microsoft.com/office/officeart/2005/8/layout/default"/>
    <dgm:cxn modelId="{DF6819B4-03A0-8C43-8BE7-9CA65D244431}" type="presOf" srcId="{F573C58B-2EE7-B84F-AF4D-CC5BE3381C63}" destId="{F5ED6D2D-C956-3645-B4EF-F877F2A075E4}" srcOrd="0" destOrd="0" presId="urn:microsoft.com/office/officeart/2005/8/layout/default"/>
    <dgm:cxn modelId="{C968F5C0-2D7D-F043-8D5B-FDFC7296A1CE}" type="presOf" srcId="{BBAE0773-8276-8D4A-AD78-EC205C1277DD}" destId="{A50EEAC4-F3A8-074D-96A4-A42A17380D7C}" srcOrd="0" destOrd="0" presId="urn:microsoft.com/office/officeart/2005/8/layout/default"/>
    <dgm:cxn modelId="{C14AB7C9-35AA-6A4E-9EF2-71EB1D654445}" srcId="{B81C2F64-ADEE-7B4D-80B8-B681E266DF12}" destId="{F33007BD-12E3-8246-A15A-4A075A601C3A}" srcOrd="7" destOrd="0" parTransId="{0132131E-1239-B44F-859B-AD17FB294E28}" sibTransId="{A4FA449E-3535-594F-A171-5B357A302BB1}"/>
    <dgm:cxn modelId="{98CE70CF-E7CF-474F-9577-F34936D3C130}" srcId="{B81C2F64-ADEE-7B4D-80B8-B681E266DF12}" destId="{E5F4915A-C2A3-FC48-887A-FC225C238731}" srcOrd="12" destOrd="0" parTransId="{4996084C-C6BD-4341-A0BA-56A4BF5393C9}" sibTransId="{202DDE5F-CE0D-344C-AE53-5CDD4BA5BB71}"/>
    <dgm:cxn modelId="{8E5DA4D8-E693-794B-86E8-01FC269CE0D1}" srcId="{B81C2F64-ADEE-7B4D-80B8-B681E266DF12}" destId="{5F887430-4324-F545-A6B3-B05638257E94}" srcOrd="13" destOrd="0" parTransId="{637849EF-E017-BE46-A6E1-6603F3106E09}" sibTransId="{9099AF7D-6D28-5D4F-A730-25E2379DF40E}"/>
    <dgm:cxn modelId="{B4B922DC-55AE-CD46-92B7-69E01ADB38F4}" srcId="{B81C2F64-ADEE-7B4D-80B8-B681E266DF12}" destId="{EC401279-05BD-C842-9ED7-E8254F3298AD}" srcOrd="8" destOrd="0" parTransId="{DB71DBE1-3E51-4243-AAD3-DDA08CCB24AB}" sibTransId="{7F90A74B-7403-7345-A12B-1D2C79A147FA}"/>
    <dgm:cxn modelId="{6894C2DC-9E20-A04F-AE07-5646E541A92C}" srcId="{B81C2F64-ADEE-7B4D-80B8-B681E266DF12}" destId="{5BFE15DE-CB36-F741-A385-AE54DA31ADC2}" srcOrd="10" destOrd="0" parTransId="{DA4182B7-F584-4340-8A20-259EBEDF6C31}" sibTransId="{066B3711-6022-9D4E-A1E3-D167E3D02C0E}"/>
    <dgm:cxn modelId="{DDDFEFDE-E2BE-4E45-B217-16C837D9754A}" type="presOf" srcId="{F33007BD-12E3-8246-A15A-4A075A601C3A}" destId="{7BB2A904-6094-4247-AC2B-FEE94CA5A8A8}" srcOrd="0" destOrd="0" presId="urn:microsoft.com/office/officeart/2005/8/layout/default"/>
    <dgm:cxn modelId="{FB96AEE2-E6EE-B446-B08F-D763313FA043}" type="presOf" srcId="{E5F4915A-C2A3-FC48-887A-FC225C238731}" destId="{6823830B-1580-7342-8A8F-B6928F536CD6}" srcOrd="0" destOrd="0" presId="urn:microsoft.com/office/officeart/2005/8/layout/default"/>
    <dgm:cxn modelId="{53CDD5E8-653B-F64F-B55A-D359178C9004}" type="presOf" srcId="{3E7CC29C-4383-1449-BFD6-E6FAE86089A2}" destId="{3446511C-F4CE-7E48-A732-5311635E5519}" srcOrd="0" destOrd="0" presId="urn:microsoft.com/office/officeart/2005/8/layout/default"/>
    <dgm:cxn modelId="{B2827DED-A1B1-F148-BB68-4623BD819134}" srcId="{B81C2F64-ADEE-7B4D-80B8-B681E266DF12}" destId="{3EED95C0-DD1C-8044-92AD-36B73A80BDA2}" srcOrd="11" destOrd="0" parTransId="{411330C1-9CBD-ED46-8E2C-67D29251E70B}" sibTransId="{F43FAC55-0C71-8D4E-B114-318186EC7739}"/>
    <dgm:cxn modelId="{89ADCDEE-90E7-5048-9E6B-7A26D4009C72}" type="presOf" srcId="{3EED95C0-DD1C-8044-92AD-36B73A80BDA2}" destId="{D31E6423-1AD4-E24F-8BB4-4B6BD9300F80}" srcOrd="0" destOrd="0" presId="urn:microsoft.com/office/officeart/2005/8/layout/default"/>
    <dgm:cxn modelId="{67818EF4-A928-9A4F-8AED-2551A276091E}" srcId="{B81C2F64-ADEE-7B4D-80B8-B681E266DF12}" destId="{580A0808-80FE-554F-8DC7-98FE285A36C1}" srcOrd="9" destOrd="0" parTransId="{F5F4898D-0720-8B4D-8FF9-8D5BC2BF09AA}" sibTransId="{4B2A06F6-9BF2-CB45-86BD-509E3EA8D916}"/>
    <dgm:cxn modelId="{F355DDF5-2C2E-AB49-96E9-055C914F3AC0}" type="presOf" srcId="{EC401279-05BD-C842-9ED7-E8254F3298AD}" destId="{E23917EF-32A9-D24A-876F-CE8E66404093}" srcOrd="0" destOrd="0" presId="urn:microsoft.com/office/officeart/2005/8/layout/default"/>
    <dgm:cxn modelId="{741B60F8-BB1E-3B43-813C-298923E33B69}" type="presOf" srcId="{FE0BF0A4-BA3C-A446-B219-EC84DB4912C8}" destId="{4B2BE5D9-2A5F-4B4F-8AA1-18C3E077CFB6}" srcOrd="0" destOrd="0" presId="urn:microsoft.com/office/officeart/2005/8/layout/default"/>
    <dgm:cxn modelId="{ACA2ECF4-F515-3441-B0CB-9D40DA1B32CE}" type="presParOf" srcId="{B102E70E-1ECE-F846-9C6F-9046CD8A38CD}" destId="{F5ED6D2D-C956-3645-B4EF-F877F2A075E4}" srcOrd="0" destOrd="0" presId="urn:microsoft.com/office/officeart/2005/8/layout/default"/>
    <dgm:cxn modelId="{027BAFD7-548C-6647-9C94-28014736D69D}" type="presParOf" srcId="{B102E70E-1ECE-F846-9C6F-9046CD8A38CD}" destId="{09EA7E66-389A-B346-8EE3-3A1FCC058CA4}" srcOrd="1" destOrd="0" presId="urn:microsoft.com/office/officeart/2005/8/layout/default"/>
    <dgm:cxn modelId="{494050C7-AF8C-CF4F-AEA0-CDC387486EA3}" type="presParOf" srcId="{B102E70E-1ECE-F846-9C6F-9046CD8A38CD}" destId="{ED2F9696-D575-614B-89A0-19F519DBDDD8}" srcOrd="2" destOrd="0" presId="urn:microsoft.com/office/officeart/2005/8/layout/default"/>
    <dgm:cxn modelId="{F58CBEF1-7C05-B245-B6B2-ECD7B2E7CC15}" type="presParOf" srcId="{B102E70E-1ECE-F846-9C6F-9046CD8A38CD}" destId="{01520066-B955-D64E-8764-5D0874D1F77A}" srcOrd="3" destOrd="0" presId="urn:microsoft.com/office/officeart/2005/8/layout/default"/>
    <dgm:cxn modelId="{AE8A7668-65EB-324B-BD35-BB4D35210395}" type="presParOf" srcId="{B102E70E-1ECE-F846-9C6F-9046CD8A38CD}" destId="{CE97F61A-43E3-8142-B3F4-EE95C22AD381}" srcOrd="4" destOrd="0" presId="urn:microsoft.com/office/officeart/2005/8/layout/default"/>
    <dgm:cxn modelId="{C8312422-95E2-1F42-A061-FAE69039AB36}" type="presParOf" srcId="{B102E70E-1ECE-F846-9C6F-9046CD8A38CD}" destId="{77967E90-0B5D-E64A-A3A9-089F9548C884}" srcOrd="5" destOrd="0" presId="urn:microsoft.com/office/officeart/2005/8/layout/default"/>
    <dgm:cxn modelId="{A9E6400C-70EF-274E-8BE7-AC7B22CA4B6D}" type="presParOf" srcId="{B102E70E-1ECE-F846-9C6F-9046CD8A38CD}" destId="{A50EEAC4-F3A8-074D-96A4-A42A17380D7C}" srcOrd="6" destOrd="0" presId="urn:microsoft.com/office/officeart/2005/8/layout/default"/>
    <dgm:cxn modelId="{5453BBC2-C2B6-3940-991A-1777202087C5}" type="presParOf" srcId="{B102E70E-1ECE-F846-9C6F-9046CD8A38CD}" destId="{160B15BA-6E48-A446-97FE-935012EE70BD}" srcOrd="7" destOrd="0" presId="urn:microsoft.com/office/officeart/2005/8/layout/default"/>
    <dgm:cxn modelId="{C0B6E5E6-23DF-924A-BC65-ED7E85A66C25}" type="presParOf" srcId="{B102E70E-1ECE-F846-9C6F-9046CD8A38CD}" destId="{4B2BE5D9-2A5F-4B4F-8AA1-18C3E077CFB6}" srcOrd="8" destOrd="0" presId="urn:microsoft.com/office/officeart/2005/8/layout/default"/>
    <dgm:cxn modelId="{A8238808-CBBE-A64C-B8DB-6616B4AC09E1}" type="presParOf" srcId="{B102E70E-1ECE-F846-9C6F-9046CD8A38CD}" destId="{4132E278-AB34-8745-B00D-E01017108265}" srcOrd="9" destOrd="0" presId="urn:microsoft.com/office/officeart/2005/8/layout/default"/>
    <dgm:cxn modelId="{C43184E6-67C6-5C4B-A4EB-F13CCF5101AF}" type="presParOf" srcId="{B102E70E-1ECE-F846-9C6F-9046CD8A38CD}" destId="{22399D13-368C-7F41-87A6-A223D18D47C5}" srcOrd="10" destOrd="0" presId="urn:microsoft.com/office/officeart/2005/8/layout/default"/>
    <dgm:cxn modelId="{93F03F65-1EDF-CC4A-9A2F-FE0CA0964C4D}" type="presParOf" srcId="{B102E70E-1ECE-F846-9C6F-9046CD8A38CD}" destId="{664B799A-94FB-5544-A9C5-D1406B0744DB}" srcOrd="11" destOrd="0" presId="urn:microsoft.com/office/officeart/2005/8/layout/default"/>
    <dgm:cxn modelId="{CEFEFAF9-C88F-6E4F-8F89-06A7DBB2753D}" type="presParOf" srcId="{B102E70E-1ECE-F846-9C6F-9046CD8A38CD}" destId="{3446511C-F4CE-7E48-A732-5311635E5519}" srcOrd="12" destOrd="0" presId="urn:microsoft.com/office/officeart/2005/8/layout/default"/>
    <dgm:cxn modelId="{F35D5800-DCB7-AC4E-BA82-FCFCC8EC6399}" type="presParOf" srcId="{B102E70E-1ECE-F846-9C6F-9046CD8A38CD}" destId="{5096FE12-1011-AD4E-A255-627EE886A1E8}" srcOrd="13" destOrd="0" presId="urn:microsoft.com/office/officeart/2005/8/layout/default"/>
    <dgm:cxn modelId="{21C006A4-1398-3043-B769-F6A7D7503F69}" type="presParOf" srcId="{B102E70E-1ECE-F846-9C6F-9046CD8A38CD}" destId="{7BB2A904-6094-4247-AC2B-FEE94CA5A8A8}" srcOrd="14" destOrd="0" presId="urn:microsoft.com/office/officeart/2005/8/layout/default"/>
    <dgm:cxn modelId="{B7D0527E-DB60-3641-B83F-7BFA969F09AE}" type="presParOf" srcId="{B102E70E-1ECE-F846-9C6F-9046CD8A38CD}" destId="{6F8C18A1-0650-6646-A9E8-60647914E25D}" srcOrd="15" destOrd="0" presId="urn:microsoft.com/office/officeart/2005/8/layout/default"/>
    <dgm:cxn modelId="{47159C2F-F77F-8B40-892A-A5FCF3609CAA}" type="presParOf" srcId="{B102E70E-1ECE-F846-9C6F-9046CD8A38CD}" destId="{E23917EF-32A9-D24A-876F-CE8E66404093}" srcOrd="16" destOrd="0" presId="urn:microsoft.com/office/officeart/2005/8/layout/default"/>
    <dgm:cxn modelId="{AFF65810-5603-CA4F-B46C-2C6BA1943329}" type="presParOf" srcId="{B102E70E-1ECE-F846-9C6F-9046CD8A38CD}" destId="{5D055F88-C798-FE41-9CE6-E039A5106E5E}" srcOrd="17" destOrd="0" presId="urn:microsoft.com/office/officeart/2005/8/layout/default"/>
    <dgm:cxn modelId="{D5621B98-396D-264E-BB3D-68CE1D400102}" type="presParOf" srcId="{B102E70E-1ECE-F846-9C6F-9046CD8A38CD}" destId="{CE9D2311-57AB-3041-930A-8BF034E78D0F}" srcOrd="18" destOrd="0" presId="urn:microsoft.com/office/officeart/2005/8/layout/default"/>
    <dgm:cxn modelId="{369B5790-0644-CD48-9922-1D7CAA99DB80}" type="presParOf" srcId="{B102E70E-1ECE-F846-9C6F-9046CD8A38CD}" destId="{CB8A0EA3-207C-1242-874D-1B835E17172F}" srcOrd="19" destOrd="0" presId="urn:microsoft.com/office/officeart/2005/8/layout/default"/>
    <dgm:cxn modelId="{F54F70DB-BC2F-2C40-AC3A-F377F6054215}" type="presParOf" srcId="{B102E70E-1ECE-F846-9C6F-9046CD8A38CD}" destId="{676A75F1-D5AE-8845-A270-4C0C5DB64271}" srcOrd="20" destOrd="0" presId="urn:microsoft.com/office/officeart/2005/8/layout/default"/>
    <dgm:cxn modelId="{2E48C6FA-3DF0-1D49-9A76-42C84FACF59D}" type="presParOf" srcId="{B102E70E-1ECE-F846-9C6F-9046CD8A38CD}" destId="{A47F0718-3764-B54C-BFC2-93FE3AB513AF}" srcOrd="21" destOrd="0" presId="urn:microsoft.com/office/officeart/2005/8/layout/default"/>
    <dgm:cxn modelId="{AF0D1832-2D9B-AF40-9937-197C71DE560E}" type="presParOf" srcId="{B102E70E-1ECE-F846-9C6F-9046CD8A38CD}" destId="{D31E6423-1AD4-E24F-8BB4-4B6BD9300F80}" srcOrd="22" destOrd="0" presId="urn:microsoft.com/office/officeart/2005/8/layout/default"/>
    <dgm:cxn modelId="{D29F634B-0EF2-8842-816B-A84509844EED}" type="presParOf" srcId="{B102E70E-1ECE-F846-9C6F-9046CD8A38CD}" destId="{DCF5007B-0781-784F-9E1F-EB0700C1B01E}" srcOrd="23" destOrd="0" presId="urn:microsoft.com/office/officeart/2005/8/layout/default"/>
    <dgm:cxn modelId="{9C2C318A-D5F7-444D-B6AF-B26D0714EDC0}" type="presParOf" srcId="{B102E70E-1ECE-F846-9C6F-9046CD8A38CD}" destId="{6823830B-1580-7342-8A8F-B6928F536CD6}" srcOrd="24" destOrd="0" presId="urn:microsoft.com/office/officeart/2005/8/layout/default"/>
    <dgm:cxn modelId="{FC5D3E2F-EBE7-A04D-98CB-233219237912}" type="presParOf" srcId="{B102E70E-1ECE-F846-9C6F-9046CD8A38CD}" destId="{79184F9E-4F46-D24B-8B9A-A84CA7CD18A5}" srcOrd="25" destOrd="0" presId="urn:microsoft.com/office/officeart/2005/8/layout/default"/>
    <dgm:cxn modelId="{9EE88F86-43EF-3141-B011-5A4584E2F581}" type="presParOf" srcId="{B102E70E-1ECE-F846-9C6F-9046CD8A38CD}" destId="{A925746F-AF98-0F48-A1D4-917B009407FC}" srcOrd="2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F2B8CA2-6007-964A-A303-73E75BB5A06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A926C0A-7F32-4348-8E6F-14A9B06F62A3}">
      <dgm:prSet/>
      <dgm:spPr/>
      <dgm:t>
        <a:bodyPr/>
        <a:lstStyle/>
        <a:p>
          <a:r>
            <a:rPr lang="en-US" dirty="0"/>
            <a:t>Social credit as trigger for variety of governmental action:  </a:t>
          </a:r>
        </a:p>
      </dgm:t>
    </dgm:pt>
    <dgm:pt modelId="{97BC2272-BFBE-0C42-AE0D-240ED85D8D84}" type="parTrans" cxnId="{53AE8A6E-EF91-5140-BAB3-57BBC59902EA}">
      <dgm:prSet/>
      <dgm:spPr/>
      <dgm:t>
        <a:bodyPr/>
        <a:lstStyle/>
        <a:p>
          <a:endParaRPr lang="en-US"/>
        </a:p>
      </dgm:t>
    </dgm:pt>
    <dgm:pt modelId="{93C56BC5-F8A5-4244-9296-D7B141CCA051}" type="sibTrans" cxnId="{53AE8A6E-EF91-5140-BAB3-57BBC59902EA}">
      <dgm:prSet/>
      <dgm:spPr/>
      <dgm:t>
        <a:bodyPr/>
        <a:lstStyle/>
        <a:p>
          <a:endParaRPr lang="en-US"/>
        </a:p>
      </dgm:t>
    </dgm:pt>
    <dgm:pt modelId="{95DE0A08-01D4-4B45-A480-FE82F25F279A}">
      <dgm:prSet/>
      <dgm:spPr/>
      <dgm:t>
        <a:bodyPr/>
        <a:lstStyle/>
        <a:p>
          <a:r>
            <a:rPr lang="en-US" dirty="0"/>
            <a:t>administrative permission, government procurement, tendering and bidding, </a:t>
          </a:r>
          <a:r>
            <a:rPr lang="en-US" dirty="0" err="1"/>
            <a:t>labour</a:t>
          </a:r>
          <a:r>
            <a:rPr lang="en-US" dirty="0"/>
            <a:t> and employment, social security, scientific research management, cadre promotion and appointment, management and supervision, application for government financial support and other such areas, and foster the development of a credit services market. </a:t>
          </a:r>
        </a:p>
      </dgm:t>
    </dgm:pt>
    <dgm:pt modelId="{D1731060-5DFE-0841-9D92-D7646C757C9A}" type="parTrans" cxnId="{51075FF4-4CCE-C44F-A531-804FBC0D3F1A}">
      <dgm:prSet/>
      <dgm:spPr/>
      <dgm:t>
        <a:bodyPr/>
        <a:lstStyle/>
        <a:p>
          <a:endParaRPr lang="en-US"/>
        </a:p>
      </dgm:t>
    </dgm:pt>
    <dgm:pt modelId="{1D417B4A-1F4D-A745-9A6A-405EE1C05527}" type="sibTrans" cxnId="{51075FF4-4CCE-C44F-A531-804FBC0D3F1A}">
      <dgm:prSet/>
      <dgm:spPr/>
      <dgm:t>
        <a:bodyPr/>
        <a:lstStyle/>
        <a:p>
          <a:endParaRPr lang="en-US"/>
        </a:p>
      </dgm:t>
    </dgm:pt>
    <dgm:pt modelId="{29D4F414-8094-7441-890F-7D9029110619}">
      <dgm:prSet/>
      <dgm:spPr/>
      <dgm:t>
        <a:bodyPr/>
        <a:lstStyle/>
        <a:p>
          <a:r>
            <a:rPr lang="en-US"/>
            <a:t>Honor government agreements and commitments</a:t>
          </a:r>
        </a:p>
      </dgm:t>
    </dgm:pt>
    <dgm:pt modelId="{AE83D2AA-41A7-8144-86A0-AA2FAF97E2AC}" type="parTrans" cxnId="{1DFB3A23-5074-E74B-8DFE-6BAD2E0609EB}">
      <dgm:prSet/>
      <dgm:spPr/>
      <dgm:t>
        <a:bodyPr/>
        <a:lstStyle/>
        <a:p>
          <a:endParaRPr lang="en-US"/>
        </a:p>
      </dgm:t>
    </dgm:pt>
    <dgm:pt modelId="{B53AC585-51DA-9247-999B-3814B24455AB}" type="sibTrans" cxnId="{1DFB3A23-5074-E74B-8DFE-6BAD2E0609EB}">
      <dgm:prSet/>
      <dgm:spPr/>
      <dgm:t>
        <a:bodyPr/>
        <a:lstStyle/>
        <a:p>
          <a:endParaRPr lang="en-US"/>
        </a:p>
      </dgm:t>
    </dgm:pt>
    <dgm:pt modelId="{535ACF67-4741-EA4D-93EC-9901451DD5CB}">
      <dgm:prSet/>
      <dgm:spPr/>
      <dgm:t>
        <a:bodyPr/>
        <a:lstStyle/>
        <a:p>
          <a:r>
            <a:rPr lang="en-US"/>
            <a:t>Monitor civil servants</a:t>
          </a:r>
        </a:p>
      </dgm:t>
    </dgm:pt>
    <dgm:pt modelId="{CBA9F5BC-8618-554A-986B-4093AF7F198F}" type="parTrans" cxnId="{E387E6D2-2ED2-6547-A293-5844743D4B43}">
      <dgm:prSet/>
      <dgm:spPr/>
      <dgm:t>
        <a:bodyPr/>
        <a:lstStyle/>
        <a:p>
          <a:endParaRPr lang="en-US"/>
        </a:p>
      </dgm:t>
    </dgm:pt>
    <dgm:pt modelId="{8D0EFB03-A68A-6D47-924F-9A46752C9231}" type="sibTrans" cxnId="{E387E6D2-2ED2-6547-A293-5844743D4B43}">
      <dgm:prSet/>
      <dgm:spPr/>
      <dgm:t>
        <a:bodyPr/>
        <a:lstStyle/>
        <a:p>
          <a:endParaRPr lang="en-US"/>
        </a:p>
      </dgm:t>
    </dgm:pt>
    <dgm:pt modelId="{A0FA7A9E-AB76-0D41-B0C3-0ACB99CCDF2A}" type="pres">
      <dgm:prSet presAssocID="{3F2B8CA2-6007-964A-A303-73E75BB5A06E}" presName="linear" presStyleCnt="0">
        <dgm:presLayoutVars>
          <dgm:animLvl val="lvl"/>
          <dgm:resizeHandles val="exact"/>
        </dgm:presLayoutVars>
      </dgm:prSet>
      <dgm:spPr/>
    </dgm:pt>
    <dgm:pt modelId="{18216D3C-7CE5-024C-8684-D8E57C25D300}" type="pres">
      <dgm:prSet presAssocID="{9A926C0A-7F32-4348-8E6F-14A9B06F62A3}" presName="parentText" presStyleLbl="node1" presStyleIdx="0" presStyleCnt="1">
        <dgm:presLayoutVars>
          <dgm:chMax val="0"/>
          <dgm:bulletEnabled val="1"/>
        </dgm:presLayoutVars>
      </dgm:prSet>
      <dgm:spPr/>
    </dgm:pt>
    <dgm:pt modelId="{54D45AB1-D868-F34D-8156-AC494E36E5B2}" type="pres">
      <dgm:prSet presAssocID="{9A926C0A-7F32-4348-8E6F-14A9B06F62A3}" presName="childText" presStyleLbl="revTx" presStyleIdx="0" presStyleCnt="1">
        <dgm:presLayoutVars>
          <dgm:bulletEnabled val="1"/>
        </dgm:presLayoutVars>
      </dgm:prSet>
      <dgm:spPr/>
    </dgm:pt>
  </dgm:ptLst>
  <dgm:cxnLst>
    <dgm:cxn modelId="{1DFB3A23-5074-E74B-8DFE-6BAD2E0609EB}" srcId="{9A926C0A-7F32-4348-8E6F-14A9B06F62A3}" destId="{29D4F414-8094-7441-890F-7D9029110619}" srcOrd="1" destOrd="0" parTransId="{AE83D2AA-41A7-8144-86A0-AA2FAF97E2AC}" sibTransId="{B53AC585-51DA-9247-999B-3814B24455AB}"/>
    <dgm:cxn modelId="{53AE8A6E-EF91-5140-BAB3-57BBC59902EA}" srcId="{3F2B8CA2-6007-964A-A303-73E75BB5A06E}" destId="{9A926C0A-7F32-4348-8E6F-14A9B06F62A3}" srcOrd="0" destOrd="0" parTransId="{97BC2272-BFBE-0C42-AE0D-240ED85D8D84}" sibTransId="{93C56BC5-F8A5-4244-9296-D7B141CCA051}"/>
    <dgm:cxn modelId="{119852C1-1364-0245-A208-81B5931CDD35}" type="presOf" srcId="{535ACF67-4741-EA4D-93EC-9901451DD5CB}" destId="{54D45AB1-D868-F34D-8156-AC494E36E5B2}" srcOrd="0" destOrd="2" presId="urn:microsoft.com/office/officeart/2005/8/layout/vList2"/>
    <dgm:cxn modelId="{F5AD28C7-A51F-C442-815C-6DCC5557C879}" type="presOf" srcId="{29D4F414-8094-7441-890F-7D9029110619}" destId="{54D45AB1-D868-F34D-8156-AC494E36E5B2}" srcOrd="0" destOrd="1" presId="urn:microsoft.com/office/officeart/2005/8/layout/vList2"/>
    <dgm:cxn modelId="{E387E6D2-2ED2-6547-A293-5844743D4B43}" srcId="{9A926C0A-7F32-4348-8E6F-14A9B06F62A3}" destId="{535ACF67-4741-EA4D-93EC-9901451DD5CB}" srcOrd="2" destOrd="0" parTransId="{CBA9F5BC-8618-554A-986B-4093AF7F198F}" sibTransId="{8D0EFB03-A68A-6D47-924F-9A46752C9231}"/>
    <dgm:cxn modelId="{CB1D47E1-FE49-EC49-A284-4C67B89442CD}" type="presOf" srcId="{95DE0A08-01D4-4B45-A480-FE82F25F279A}" destId="{54D45AB1-D868-F34D-8156-AC494E36E5B2}" srcOrd="0" destOrd="0" presId="urn:microsoft.com/office/officeart/2005/8/layout/vList2"/>
    <dgm:cxn modelId="{51075FF4-4CCE-C44F-A531-804FBC0D3F1A}" srcId="{9A926C0A-7F32-4348-8E6F-14A9B06F62A3}" destId="{95DE0A08-01D4-4B45-A480-FE82F25F279A}" srcOrd="0" destOrd="0" parTransId="{D1731060-5DFE-0841-9D92-D7646C757C9A}" sibTransId="{1D417B4A-1F4D-A745-9A6A-405EE1C05527}"/>
    <dgm:cxn modelId="{5C0F18FF-E22D-7E46-B8E6-F417A9CCDDA5}" type="presOf" srcId="{3F2B8CA2-6007-964A-A303-73E75BB5A06E}" destId="{A0FA7A9E-AB76-0D41-B0C3-0ACB99CCDF2A}" srcOrd="0" destOrd="0" presId="urn:microsoft.com/office/officeart/2005/8/layout/vList2"/>
    <dgm:cxn modelId="{EA6BECFF-0F98-B34B-AADF-9326BE38F33D}" type="presOf" srcId="{9A926C0A-7F32-4348-8E6F-14A9B06F62A3}" destId="{18216D3C-7CE5-024C-8684-D8E57C25D300}" srcOrd="0" destOrd="0" presId="urn:microsoft.com/office/officeart/2005/8/layout/vList2"/>
    <dgm:cxn modelId="{1ACC3694-B4B6-B549-92D4-B5B9A0ABD7D6}" type="presParOf" srcId="{A0FA7A9E-AB76-0D41-B0C3-0ACB99CCDF2A}" destId="{18216D3C-7CE5-024C-8684-D8E57C25D300}" srcOrd="0" destOrd="0" presId="urn:microsoft.com/office/officeart/2005/8/layout/vList2"/>
    <dgm:cxn modelId="{24A6F1A3-C989-3443-86C3-BBEC272B9761}" type="presParOf" srcId="{A0FA7A9E-AB76-0D41-B0C3-0ACB99CCDF2A}" destId="{54D45AB1-D868-F34D-8156-AC494E36E5B2}"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9486B39-3FDC-194F-A5A5-8D945220FD8B}" type="doc">
      <dgm:prSet loTypeId="urn:microsoft.com/office/officeart/2005/8/layout/vList2" loCatId="list" qsTypeId="urn:microsoft.com/office/officeart/2005/8/quickstyle/simple3" qsCatId="simple" csTypeId="urn:microsoft.com/office/officeart/2005/8/colors/colorful5" csCatId="colorful"/>
      <dgm:spPr/>
      <dgm:t>
        <a:bodyPr/>
        <a:lstStyle/>
        <a:p>
          <a:endParaRPr lang="en-US"/>
        </a:p>
      </dgm:t>
    </dgm:pt>
    <dgm:pt modelId="{98656AAF-FB5E-BE42-9F31-C92EB10CECB7}">
      <dgm:prSet/>
      <dgm:spPr/>
      <dgm:t>
        <a:bodyPr/>
        <a:lstStyle/>
        <a:p>
          <a:r>
            <a:rPr lang="en-US"/>
            <a:t>accelerated program of constructing the social credit system for enterprises. It focused on several principal policy areas.  </a:t>
          </a:r>
        </a:p>
      </dgm:t>
    </dgm:pt>
    <dgm:pt modelId="{B58D93E1-4198-7C4F-828A-5E968529C1A4}" type="parTrans" cxnId="{9EFF54B5-1538-5A40-B2B5-A217261A5799}">
      <dgm:prSet/>
      <dgm:spPr/>
      <dgm:t>
        <a:bodyPr/>
        <a:lstStyle/>
        <a:p>
          <a:endParaRPr lang="en-US"/>
        </a:p>
      </dgm:t>
    </dgm:pt>
    <dgm:pt modelId="{962197DF-6859-0145-82FE-9977784DCB8A}" type="sibTrans" cxnId="{9EFF54B5-1538-5A40-B2B5-A217261A5799}">
      <dgm:prSet/>
      <dgm:spPr/>
      <dgm:t>
        <a:bodyPr/>
        <a:lstStyle/>
        <a:p>
          <a:endParaRPr lang="en-US"/>
        </a:p>
      </dgm:t>
    </dgm:pt>
    <dgm:pt modelId="{A44BB1E3-658C-2B45-8EBC-7946E9163731}">
      <dgm:prSet/>
      <dgm:spPr/>
      <dgm:t>
        <a:bodyPr/>
        <a:lstStyle/>
        <a:p>
          <a:r>
            <a:rPr lang="en-US"/>
            <a:t>The first was innovation in the connections between enterprises and the credit commitment systems, which in some measure are meant to connect enterprises to data retrieval systems. </a:t>
          </a:r>
        </a:p>
      </dgm:t>
    </dgm:pt>
    <dgm:pt modelId="{B7C7F30C-1392-BA49-BA9A-4FA461CD3690}" type="parTrans" cxnId="{85C73A0E-2627-844B-B157-8A6AC5D3FADE}">
      <dgm:prSet/>
      <dgm:spPr/>
      <dgm:t>
        <a:bodyPr/>
        <a:lstStyle/>
        <a:p>
          <a:endParaRPr lang="en-US"/>
        </a:p>
      </dgm:t>
    </dgm:pt>
    <dgm:pt modelId="{80DDF55A-F69D-B745-AFBD-C379E3A7E820}" type="sibTrans" cxnId="{85C73A0E-2627-844B-B157-8A6AC5D3FADE}">
      <dgm:prSet/>
      <dgm:spPr/>
      <dgm:t>
        <a:bodyPr/>
        <a:lstStyle/>
        <a:p>
          <a:endParaRPr lang="en-US"/>
        </a:p>
      </dgm:t>
    </dgm:pt>
    <dgm:pt modelId="{CBC35637-FC2A-CA46-B1AE-E35E44242445}">
      <dgm:prSet/>
      <dgm:spPr/>
      <dgm:t>
        <a:bodyPr/>
        <a:lstStyle/>
        <a:p>
          <a:r>
            <a:rPr lang="en-US"/>
            <a:t>This credit commitment system is to be operated by the Chamber of Commerce and Industry, a mass organization under the leadership of the United Front Work Department of the CCP and a constituent organization of the Chinese People’s Consultative Conference (CPCC).  </a:t>
          </a:r>
        </a:p>
      </dgm:t>
    </dgm:pt>
    <dgm:pt modelId="{341ED398-BAB8-904D-989E-71C43EC2BCC9}" type="parTrans" cxnId="{CFA4B73F-0E94-6A4E-906E-E7A30DF2F9CF}">
      <dgm:prSet/>
      <dgm:spPr/>
      <dgm:t>
        <a:bodyPr/>
        <a:lstStyle/>
        <a:p>
          <a:endParaRPr lang="en-US"/>
        </a:p>
      </dgm:t>
    </dgm:pt>
    <dgm:pt modelId="{B4E7F4E6-15C8-5B40-92BF-13D5C5B359CC}" type="sibTrans" cxnId="{CFA4B73F-0E94-6A4E-906E-E7A30DF2F9CF}">
      <dgm:prSet/>
      <dgm:spPr/>
      <dgm:t>
        <a:bodyPr/>
        <a:lstStyle/>
        <a:p>
          <a:endParaRPr lang="en-US"/>
        </a:p>
      </dgm:t>
    </dgm:pt>
    <dgm:pt modelId="{C25B99A2-0CA1-0047-BCA4-E681F554A043}">
      <dgm:prSet/>
      <dgm:spPr/>
      <dgm:t>
        <a:bodyPr/>
        <a:lstStyle/>
        <a:p>
          <a:r>
            <a:rPr lang="en-US"/>
            <a:t>The New York Times recently reported that the scope of data acquisition is quite broad: “court decisions, payroll data, environmental records, copyright violations, even how many employees are members of the Communist Party.” </a:t>
          </a:r>
        </a:p>
      </dgm:t>
    </dgm:pt>
    <dgm:pt modelId="{C5FDBFB4-B5EA-FD41-835B-462D207DF355}" type="parTrans" cxnId="{5546EC6F-900F-3C43-854D-18E142576AE4}">
      <dgm:prSet/>
      <dgm:spPr/>
      <dgm:t>
        <a:bodyPr/>
        <a:lstStyle/>
        <a:p>
          <a:endParaRPr lang="en-US"/>
        </a:p>
      </dgm:t>
    </dgm:pt>
    <dgm:pt modelId="{505EB28E-F673-0744-BC07-FDFCA2C356F6}" type="sibTrans" cxnId="{5546EC6F-900F-3C43-854D-18E142576AE4}">
      <dgm:prSet/>
      <dgm:spPr/>
      <dgm:t>
        <a:bodyPr/>
        <a:lstStyle/>
        <a:p>
          <a:endParaRPr lang="en-US"/>
        </a:p>
      </dgm:t>
    </dgm:pt>
    <dgm:pt modelId="{7BD06CEB-AF53-584B-B8D6-8F8DF9636E1A}">
      <dgm:prSet/>
      <dgm:spPr/>
      <dgm:t>
        <a:bodyPr/>
        <a:lstStyle/>
        <a:p>
          <a:r>
            <a:rPr lang="en-US"/>
            <a:t>The second was a plan for integrity education.  This appears to focus on providing information to enterprises about the sort of behaviors expected of them. </a:t>
          </a:r>
        </a:p>
      </dgm:t>
    </dgm:pt>
    <dgm:pt modelId="{21A6024D-1F24-A54B-95AF-F9E542455F49}" type="parTrans" cxnId="{D0C3ABBB-E3DA-BF40-B3E5-7CF6B212B3D0}">
      <dgm:prSet/>
      <dgm:spPr/>
      <dgm:t>
        <a:bodyPr/>
        <a:lstStyle/>
        <a:p>
          <a:endParaRPr lang="en-US"/>
        </a:p>
      </dgm:t>
    </dgm:pt>
    <dgm:pt modelId="{834C76FB-BBA4-6D42-A7B3-E3C1D6B16059}" type="sibTrans" cxnId="{D0C3ABBB-E3DA-BF40-B3E5-7CF6B212B3D0}">
      <dgm:prSet/>
      <dgm:spPr/>
      <dgm:t>
        <a:bodyPr/>
        <a:lstStyle/>
        <a:p>
          <a:endParaRPr lang="en-US"/>
        </a:p>
      </dgm:t>
    </dgm:pt>
    <dgm:pt modelId="{BF9D01FC-5CB0-AC4D-896D-99FC5DB48CC4}">
      <dgm:prSet/>
      <dgm:spPr/>
      <dgm:t>
        <a:bodyPr/>
        <a:lstStyle/>
        <a:p>
          <a:r>
            <a:rPr lang="en-US"/>
            <a:t>The third was to expand the application of credit reports.  Credit scores will be used to affect “matters of government procurement, bidding, administrative approval, market access, qualification review” and the like according to the Guiding Opinion. </a:t>
          </a:r>
        </a:p>
      </dgm:t>
    </dgm:pt>
    <dgm:pt modelId="{269ACF98-6567-AD4F-9739-D85A1E1D1BA0}" type="parTrans" cxnId="{ADF09B33-857F-6D48-831F-4F31BCDB789D}">
      <dgm:prSet/>
      <dgm:spPr/>
      <dgm:t>
        <a:bodyPr/>
        <a:lstStyle/>
        <a:p>
          <a:endParaRPr lang="en-US"/>
        </a:p>
      </dgm:t>
    </dgm:pt>
    <dgm:pt modelId="{B153BABC-E349-1948-B2FD-D45A46D47066}" type="sibTrans" cxnId="{ADF09B33-857F-6D48-831F-4F31BCDB789D}">
      <dgm:prSet/>
      <dgm:spPr/>
      <dgm:t>
        <a:bodyPr/>
        <a:lstStyle/>
        <a:p>
          <a:endParaRPr lang="en-US"/>
        </a:p>
      </dgm:t>
    </dgm:pt>
    <dgm:pt modelId="{D72C0130-274F-174C-BB65-4575A93ECB5D}">
      <dgm:prSet/>
      <dgm:spPr/>
      <dgm:t>
        <a:bodyPr/>
        <a:lstStyle/>
        <a:p>
          <a:r>
            <a:rPr lang="en-US"/>
            <a:t>The fourth was to use information gathered to establish list of privileges and restrictions based on rec0rded credit behavior.  </a:t>
          </a:r>
        </a:p>
      </dgm:t>
    </dgm:pt>
    <dgm:pt modelId="{A39429B6-975B-504C-B27E-DAC5FE47222D}" type="parTrans" cxnId="{E7095040-18EC-C748-8310-CAE5387F452A}">
      <dgm:prSet/>
      <dgm:spPr/>
      <dgm:t>
        <a:bodyPr/>
        <a:lstStyle/>
        <a:p>
          <a:endParaRPr lang="en-US"/>
        </a:p>
      </dgm:t>
    </dgm:pt>
    <dgm:pt modelId="{B379D78B-CB4C-B245-B77B-68A46A0323FB}" type="sibTrans" cxnId="{E7095040-18EC-C748-8310-CAE5387F452A}">
      <dgm:prSet/>
      <dgm:spPr/>
      <dgm:t>
        <a:bodyPr/>
        <a:lstStyle/>
        <a:p>
          <a:endParaRPr lang="en-US"/>
        </a:p>
      </dgm:t>
    </dgm:pt>
    <dgm:pt modelId="{0EA1BA47-5BBB-7243-9E4E-E70B730FF699}">
      <dgm:prSet/>
      <dgm:spPr/>
      <dgm:t>
        <a:bodyPr/>
        <a:lstStyle/>
        <a:p>
          <a:r>
            <a:rPr lang="en-US"/>
            <a:t>Credit tracking is to be undertaken by a number of national, regional, public and private entities, and all coordinated in some way by the state. </a:t>
          </a:r>
        </a:p>
      </dgm:t>
    </dgm:pt>
    <dgm:pt modelId="{53371150-FFE7-2347-BF92-8471F2F25648}" type="parTrans" cxnId="{E96E7367-A2E6-7346-9B68-6226654D0295}">
      <dgm:prSet/>
      <dgm:spPr/>
      <dgm:t>
        <a:bodyPr/>
        <a:lstStyle/>
        <a:p>
          <a:endParaRPr lang="en-US"/>
        </a:p>
      </dgm:t>
    </dgm:pt>
    <dgm:pt modelId="{47DF1F91-1C03-B34E-96D2-6AACDC99BB56}" type="sibTrans" cxnId="{E96E7367-A2E6-7346-9B68-6226654D0295}">
      <dgm:prSet/>
      <dgm:spPr/>
      <dgm:t>
        <a:bodyPr/>
        <a:lstStyle/>
        <a:p>
          <a:endParaRPr lang="en-US"/>
        </a:p>
      </dgm:t>
    </dgm:pt>
    <dgm:pt modelId="{BDE02910-7E2E-2143-B6D3-30D261F06BDF}">
      <dgm:prSet/>
      <dgm:spPr/>
      <dgm:t>
        <a:bodyPr/>
        <a:lstStyle/>
        <a:p>
          <a:r>
            <a:rPr lang="en-US"/>
            <a:t>Coordination would include a market supervision complaints report hotline and in formation platform. </a:t>
          </a:r>
        </a:p>
      </dgm:t>
    </dgm:pt>
    <dgm:pt modelId="{0839743A-2E12-A247-8D2C-D833620EBBA8}" type="parTrans" cxnId="{8594B275-42DF-D34F-AF3A-95DB1ACA7617}">
      <dgm:prSet/>
      <dgm:spPr/>
      <dgm:t>
        <a:bodyPr/>
        <a:lstStyle/>
        <a:p>
          <a:endParaRPr lang="en-US"/>
        </a:p>
      </dgm:t>
    </dgm:pt>
    <dgm:pt modelId="{F8ECD396-63D3-1E44-A7C5-B3853D03E300}" type="sibTrans" cxnId="{8594B275-42DF-D34F-AF3A-95DB1ACA7617}">
      <dgm:prSet/>
      <dgm:spPr/>
      <dgm:t>
        <a:bodyPr/>
        <a:lstStyle/>
        <a:p>
          <a:endParaRPr lang="en-US"/>
        </a:p>
      </dgm:t>
    </dgm:pt>
    <dgm:pt modelId="{8A4AE61A-A836-164B-990B-2C3D06BA9E86}">
      <dgm:prSet/>
      <dgm:spPr/>
      <dgm:t>
        <a:bodyPr/>
        <a:lstStyle/>
        <a:p>
          <a:r>
            <a:rPr lang="en-US"/>
            <a:t>Companies would be encouraged to voluntarily share additional information  with respect to market operations, contract performance, social welfare and other information  through a “Credit China” website, or related sites .  </a:t>
          </a:r>
        </a:p>
      </dgm:t>
    </dgm:pt>
    <dgm:pt modelId="{04D9B53F-D7CA-C744-8642-E13E6625ABC8}" type="parTrans" cxnId="{11E8EA77-E6A2-BB4A-94B8-43784C2F355C}">
      <dgm:prSet/>
      <dgm:spPr/>
      <dgm:t>
        <a:bodyPr/>
        <a:lstStyle/>
        <a:p>
          <a:endParaRPr lang="en-US"/>
        </a:p>
      </dgm:t>
    </dgm:pt>
    <dgm:pt modelId="{30A4F594-6287-5040-BB9A-C46E6DC211A9}" type="sibTrans" cxnId="{11E8EA77-E6A2-BB4A-94B8-43784C2F355C}">
      <dgm:prSet/>
      <dgm:spPr/>
      <dgm:t>
        <a:bodyPr/>
        <a:lstStyle/>
        <a:p>
          <a:endParaRPr lang="en-US"/>
        </a:p>
      </dgm:t>
    </dgm:pt>
    <dgm:pt modelId="{11B15101-5318-584C-B266-536CA49E7E33}">
      <dgm:prSet/>
      <dgm:spPr/>
      <dgm:t>
        <a:bodyPr/>
        <a:lstStyle/>
        <a:p>
          <a:r>
            <a:rPr lang="en-US"/>
            <a:t>Such voluntary disclosures would be considered as part of the credit evaluation. </a:t>
          </a:r>
        </a:p>
      </dgm:t>
    </dgm:pt>
    <dgm:pt modelId="{C921F166-4C6D-0F4C-890D-6C9885D2D9D6}" type="parTrans" cxnId="{26C1E40A-E430-7742-8C90-EF8828695CB1}">
      <dgm:prSet/>
      <dgm:spPr/>
      <dgm:t>
        <a:bodyPr/>
        <a:lstStyle/>
        <a:p>
          <a:endParaRPr lang="en-US"/>
        </a:p>
      </dgm:t>
    </dgm:pt>
    <dgm:pt modelId="{44BD4B18-55A1-2E47-AFC3-1112832080B7}" type="sibTrans" cxnId="{26C1E40A-E430-7742-8C90-EF8828695CB1}">
      <dgm:prSet/>
      <dgm:spPr/>
      <dgm:t>
        <a:bodyPr/>
        <a:lstStyle/>
        <a:p>
          <a:endParaRPr lang="en-US"/>
        </a:p>
      </dgm:t>
    </dgm:pt>
    <dgm:pt modelId="{A8F49AE9-0E8A-9F4D-8B36-269E626E6F1A}">
      <dgm:prSet/>
      <dgm:spPr/>
      <dgm:t>
        <a:bodyPr/>
        <a:lstStyle/>
        <a:p>
          <a:r>
            <a:rPr lang="en-US"/>
            <a:t>Under the supervision of the National Development and Reform Commission, an agency under the State Council .  </a:t>
          </a:r>
        </a:p>
      </dgm:t>
    </dgm:pt>
    <dgm:pt modelId="{BBD08C95-3BF3-7949-9451-03A2D7B7ED9C}" type="parTrans" cxnId="{458393C0-F20B-5141-A31B-6CABEA601E16}">
      <dgm:prSet/>
      <dgm:spPr/>
      <dgm:t>
        <a:bodyPr/>
        <a:lstStyle/>
        <a:p>
          <a:endParaRPr lang="en-US"/>
        </a:p>
      </dgm:t>
    </dgm:pt>
    <dgm:pt modelId="{F859C9A9-C8C8-F647-A70F-F6EE8610208A}" type="sibTrans" cxnId="{458393C0-F20B-5141-A31B-6CABEA601E16}">
      <dgm:prSet/>
      <dgm:spPr/>
      <dgm:t>
        <a:bodyPr/>
        <a:lstStyle/>
        <a:p>
          <a:endParaRPr lang="en-US"/>
        </a:p>
      </dgm:t>
    </dgm:pt>
    <dgm:pt modelId="{2739752F-1D73-AD48-8FAB-4E2C1792ACDE}">
      <dgm:prSet/>
      <dgm:spPr/>
      <dgm:t>
        <a:bodyPr/>
        <a:lstStyle/>
        <a:p>
          <a:r>
            <a:rPr lang="en-US"/>
            <a:t>A national credit information  sharing platform is meant to aid in the coordination of data harvesting, analytics, assessment and judgment producing a credit score that can then be used to impose restrictions and grant privileges. </a:t>
          </a:r>
        </a:p>
      </dgm:t>
    </dgm:pt>
    <dgm:pt modelId="{0F08AAAA-E078-1F42-A452-25B46C0A5078}" type="parTrans" cxnId="{1F66BD7B-17F0-9546-872C-3BCCE77B85CE}">
      <dgm:prSet/>
      <dgm:spPr/>
      <dgm:t>
        <a:bodyPr/>
        <a:lstStyle/>
        <a:p>
          <a:endParaRPr lang="en-US"/>
        </a:p>
      </dgm:t>
    </dgm:pt>
    <dgm:pt modelId="{55A367A6-4F9B-404C-879A-26A07FF7C52A}" type="sibTrans" cxnId="{1F66BD7B-17F0-9546-872C-3BCCE77B85CE}">
      <dgm:prSet/>
      <dgm:spPr/>
      <dgm:t>
        <a:bodyPr/>
        <a:lstStyle/>
        <a:p>
          <a:endParaRPr lang="en-US"/>
        </a:p>
      </dgm:t>
    </dgm:pt>
    <dgm:pt modelId="{37D92771-013C-6A4E-BDF8-4A51F93F51B6}" type="pres">
      <dgm:prSet presAssocID="{39486B39-3FDC-194F-A5A5-8D945220FD8B}" presName="linear" presStyleCnt="0">
        <dgm:presLayoutVars>
          <dgm:animLvl val="lvl"/>
          <dgm:resizeHandles val="exact"/>
        </dgm:presLayoutVars>
      </dgm:prSet>
      <dgm:spPr/>
    </dgm:pt>
    <dgm:pt modelId="{1E5E0584-9753-C54F-BAD1-91F0FECD6139}" type="pres">
      <dgm:prSet presAssocID="{98656AAF-FB5E-BE42-9F31-C92EB10CECB7}" presName="parentText" presStyleLbl="node1" presStyleIdx="0" presStyleCnt="3">
        <dgm:presLayoutVars>
          <dgm:chMax val="0"/>
          <dgm:bulletEnabled val="1"/>
        </dgm:presLayoutVars>
      </dgm:prSet>
      <dgm:spPr/>
    </dgm:pt>
    <dgm:pt modelId="{F37E752A-1092-334E-8C06-38E00F36ED17}" type="pres">
      <dgm:prSet presAssocID="{98656AAF-FB5E-BE42-9F31-C92EB10CECB7}" presName="childText" presStyleLbl="revTx" presStyleIdx="0" presStyleCnt="3">
        <dgm:presLayoutVars>
          <dgm:bulletEnabled val="1"/>
        </dgm:presLayoutVars>
      </dgm:prSet>
      <dgm:spPr/>
    </dgm:pt>
    <dgm:pt modelId="{44F4B896-5363-854D-83BD-F382D13001CD}" type="pres">
      <dgm:prSet presAssocID="{0EA1BA47-5BBB-7243-9E4E-E70B730FF699}" presName="parentText" presStyleLbl="node1" presStyleIdx="1" presStyleCnt="3">
        <dgm:presLayoutVars>
          <dgm:chMax val="0"/>
          <dgm:bulletEnabled val="1"/>
        </dgm:presLayoutVars>
      </dgm:prSet>
      <dgm:spPr/>
    </dgm:pt>
    <dgm:pt modelId="{650D6519-7A64-1244-B1CC-2468D7414939}" type="pres">
      <dgm:prSet presAssocID="{0EA1BA47-5BBB-7243-9E4E-E70B730FF699}" presName="childText" presStyleLbl="revTx" presStyleIdx="1" presStyleCnt="3">
        <dgm:presLayoutVars>
          <dgm:bulletEnabled val="1"/>
        </dgm:presLayoutVars>
      </dgm:prSet>
      <dgm:spPr/>
    </dgm:pt>
    <dgm:pt modelId="{3401A5AF-0484-6446-BDD6-E97D6E145F50}" type="pres">
      <dgm:prSet presAssocID="{8A4AE61A-A836-164B-990B-2C3D06BA9E86}" presName="parentText" presStyleLbl="node1" presStyleIdx="2" presStyleCnt="3">
        <dgm:presLayoutVars>
          <dgm:chMax val="0"/>
          <dgm:bulletEnabled val="1"/>
        </dgm:presLayoutVars>
      </dgm:prSet>
      <dgm:spPr/>
    </dgm:pt>
    <dgm:pt modelId="{72D85F85-235B-154C-8C65-8120E5C8497B}" type="pres">
      <dgm:prSet presAssocID="{8A4AE61A-A836-164B-990B-2C3D06BA9E86}" presName="childText" presStyleLbl="revTx" presStyleIdx="2" presStyleCnt="3">
        <dgm:presLayoutVars>
          <dgm:bulletEnabled val="1"/>
        </dgm:presLayoutVars>
      </dgm:prSet>
      <dgm:spPr/>
    </dgm:pt>
  </dgm:ptLst>
  <dgm:cxnLst>
    <dgm:cxn modelId="{26C1E40A-E430-7742-8C90-EF8828695CB1}" srcId="{8A4AE61A-A836-164B-990B-2C3D06BA9E86}" destId="{11B15101-5318-584C-B266-536CA49E7E33}" srcOrd="0" destOrd="0" parTransId="{C921F166-4C6D-0F4C-890D-6C9885D2D9D6}" sibTransId="{44BD4B18-55A1-2E47-AFC3-1112832080B7}"/>
    <dgm:cxn modelId="{9B90EB0C-4465-CA47-B67B-345541C861B4}" type="presOf" srcId="{D72C0130-274F-174C-BB65-4575A93ECB5D}" destId="{F37E752A-1092-334E-8C06-38E00F36ED17}" srcOrd="0" destOrd="5" presId="urn:microsoft.com/office/officeart/2005/8/layout/vList2"/>
    <dgm:cxn modelId="{85C73A0E-2627-844B-B157-8A6AC5D3FADE}" srcId="{98656AAF-FB5E-BE42-9F31-C92EB10CECB7}" destId="{A44BB1E3-658C-2B45-8EBC-7946E9163731}" srcOrd="0" destOrd="0" parTransId="{B7C7F30C-1392-BA49-BA9A-4FA461CD3690}" sibTransId="{80DDF55A-F69D-B745-AFBD-C379E3A7E820}"/>
    <dgm:cxn modelId="{17D4F025-FE86-4A4B-AF99-AC03141ED982}" type="presOf" srcId="{0EA1BA47-5BBB-7243-9E4E-E70B730FF699}" destId="{44F4B896-5363-854D-83BD-F382D13001CD}" srcOrd="0" destOrd="0" presId="urn:microsoft.com/office/officeart/2005/8/layout/vList2"/>
    <dgm:cxn modelId="{ADF09B33-857F-6D48-831F-4F31BCDB789D}" srcId="{98656AAF-FB5E-BE42-9F31-C92EB10CECB7}" destId="{BF9D01FC-5CB0-AC4D-896D-99FC5DB48CC4}" srcOrd="2" destOrd="0" parTransId="{269ACF98-6567-AD4F-9739-D85A1E1D1BA0}" sibTransId="{B153BABC-E349-1948-B2FD-D45A46D47066}"/>
    <dgm:cxn modelId="{CFA4B73F-0E94-6A4E-906E-E7A30DF2F9CF}" srcId="{A44BB1E3-658C-2B45-8EBC-7946E9163731}" destId="{CBC35637-FC2A-CA46-B1AE-E35E44242445}" srcOrd="0" destOrd="0" parTransId="{341ED398-BAB8-904D-989E-71C43EC2BCC9}" sibTransId="{B4E7F4E6-15C8-5B40-92BF-13D5C5B359CC}"/>
    <dgm:cxn modelId="{5CDB4F40-B155-4C48-83DD-25B0A77912C9}" type="presOf" srcId="{8A4AE61A-A836-164B-990B-2C3D06BA9E86}" destId="{3401A5AF-0484-6446-BDD6-E97D6E145F50}" srcOrd="0" destOrd="0" presId="urn:microsoft.com/office/officeart/2005/8/layout/vList2"/>
    <dgm:cxn modelId="{E7095040-18EC-C748-8310-CAE5387F452A}" srcId="{98656AAF-FB5E-BE42-9F31-C92EB10CECB7}" destId="{D72C0130-274F-174C-BB65-4575A93ECB5D}" srcOrd="3" destOrd="0" parTransId="{A39429B6-975B-504C-B27E-DAC5FE47222D}" sibTransId="{B379D78B-CB4C-B245-B77B-68A46A0323FB}"/>
    <dgm:cxn modelId="{EF5E1756-5618-E248-9A0C-4F66C422BB40}" type="presOf" srcId="{C25B99A2-0CA1-0047-BCA4-E681F554A043}" destId="{F37E752A-1092-334E-8C06-38E00F36ED17}" srcOrd="0" destOrd="2" presId="urn:microsoft.com/office/officeart/2005/8/layout/vList2"/>
    <dgm:cxn modelId="{4877115F-CC8E-164C-B0AB-0011369E3EBF}" type="presOf" srcId="{A44BB1E3-658C-2B45-8EBC-7946E9163731}" destId="{F37E752A-1092-334E-8C06-38E00F36ED17}" srcOrd="0" destOrd="0" presId="urn:microsoft.com/office/officeart/2005/8/layout/vList2"/>
    <dgm:cxn modelId="{BAEA8F64-3462-7844-A50E-95B0D3E5BD2B}" type="presOf" srcId="{CBC35637-FC2A-CA46-B1AE-E35E44242445}" destId="{F37E752A-1092-334E-8C06-38E00F36ED17}" srcOrd="0" destOrd="1" presId="urn:microsoft.com/office/officeart/2005/8/layout/vList2"/>
    <dgm:cxn modelId="{E96E7367-A2E6-7346-9B68-6226654D0295}" srcId="{39486B39-3FDC-194F-A5A5-8D945220FD8B}" destId="{0EA1BA47-5BBB-7243-9E4E-E70B730FF699}" srcOrd="1" destOrd="0" parTransId="{53371150-FFE7-2347-BF92-8471F2F25648}" sibTransId="{47DF1F91-1C03-B34E-96D2-6AACDC99BB56}"/>
    <dgm:cxn modelId="{5546EC6F-900F-3C43-854D-18E142576AE4}" srcId="{A44BB1E3-658C-2B45-8EBC-7946E9163731}" destId="{C25B99A2-0CA1-0047-BCA4-E681F554A043}" srcOrd="1" destOrd="0" parTransId="{C5FDBFB4-B5EA-FD41-835B-462D207DF355}" sibTransId="{505EB28E-F673-0744-BC07-FDFCA2C356F6}"/>
    <dgm:cxn modelId="{6ADDEC72-0B6C-A94A-98A0-E8AB13BC035C}" type="presOf" srcId="{11B15101-5318-584C-B266-536CA49E7E33}" destId="{72D85F85-235B-154C-8C65-8120E5C8497B}" srcOrd="0" destOrd="0" presId="urn:microsoft.com/office/officeart/2005/8/layout/vList2"/>
    <dgm:cxn modelId="{8594B275-42DF-D34F-AF3A-95DB1ACA7617}" srcId="{0EA1BA47-5BBB-7243-9E4E-E70B730FF699}" destId="{BDE02910-7E2E-2143-B6D3-30D261F06BDF}" srcOrd="0" destOrd="0" parTransId="{0839743A-2E12-A247-8D2C-D833620EBBA8}" sibTransId="{F8ECD396-63D3-1E44-A7C5-B3853D03E300}"/>
    <dgm:cxn modelId="{EA0B7576-DD12-F94B-BFFB-85022654E94A}" type="presOf" srcId="{39486B39-3FDC-194F-A5A5-8D945220FD8B}" destId="{37D92771-013C-6A4E-BDF8-4A51F93F51B6}" srcOrd="0" destOrd="0" presId="urn:microsoft.com/office/officeart/2005/8/layout/vList2"/>
    <dgm:cxn modelId="{11E8EA77-E6A2-BB4A-94B8-43784C2F355C}" srcId="{39486B39-3FDC-194F-A5A5-8D945220FD8B}" destId="{8A4AE61A-A836-164B-990B-2C3D06BA9E86}" srcOrd="2" destOrd="0" parTransId="{04D9B53F-D7CA-C744-8642-E13E6625ABC8}" sibTransId="{30A4F594-6287-5040-BB9A-C46E6DC211A9}"/>
    <dgm:cxn modelId="{1F66BD7B-17F0-9546-872C-3BCCE77B85CE}" srcId="{8A4AE61A-A836-164B-990B-2C3D06BA9E86}" destId="{2739752F-1D73-AD48-8FAB-4E2C1792ACDE}" srcOrd="2" destOrd="0" parTransId="{0F08AAAA-E078-1F42-A452-25B46C0A5078}" sibTransId="{55A367A6-4F9B-404C-879A-26A07FF7C52A}"/>
    <dgm:cxn modelId="{49006089-D21E-274D-B1FF-3CA4C131578C}" type="presOf" srcId="{98656AAF-FB5E-BE42-9F31-C92EB10CECB7}" destId="{1E5E0584-9753-C54F-BAD1-91F0FECD6139}" srcOrd="0" destOrd="0" presId="urn:microsoft.com/office/officeart/2005/8/layout/vList2"/>
    <dgm:cxn modelId="{DC28F08A-50BF-0548-8CEC-31FFDFF44F2F}" type="presOf" srcId="{BF9D01FC-5CB0-AC4D-896D-99FC5DB48CC4}" destId="{F37E752A-1092-334E-8C06-38E00F36ED17}" srcOrd="0" destOrd="4" presId="urn:microsoft.com/office/officeart/2005/8/layout/vList2"/>
    <dgm:cxn modelId="{13BF75AC-CF63-D242-BAE8-CCA6F1A63ECA}" type="presOf" srcId="{A8F49AE9-0E8A-9F4D-8B36-269E626E6F1A}" destId="{72D85F85-235B-154C-8C65-8120E5C8497B}" srcOrd="0" destOrd="1" presId="urn:microsoft.com/office/officeart/2005/8/layout/vList2"/>
    <dgm:cxn modelId="{9EFF54B5-1538-5A40-B2B5-A217261A5799}" srcId="{39486B39-3FDC-194F-A5A5-8D945220FD8B}" destId="{98656AAF-FB5E-BE42-9F31-C92EB10CECB7}" srcOrd="0" destOrd="0" parTransId="{B58D93E1-4198-7C4F-828A-5E968529C1A4}" sibTransId="{962197DF-6859-0145-82FE-9977784DCB8A}"/>
    <dgm:cxn modelId="{D0C3ABBB-E3DA-BF40-B3E5-7CF6B212B3D0}" srcId="{98656AAF-FB5E-BE42-9F31-C92EB10CECB7}" destId="{7BD06CEB-AF53-584B-B8D6-8F8DF9636E1A}" srcOrd="1" destOrd="0" parTransId="{21A6024D-1F24-A54B-95AF-F9E542455F49}" sibTransId="{834C76FB-BBA4-6D42-A7B3-E3C1D6B16059}"/>
    <dgm:cxn modelId="{458393C0-F20B-5141-A31B-6CABEA601E16}" srcId="{8A4AE61A-A836-164B-990B-2C3D06BA9E86}" destId="{A8F49AE9-0E8A-9F4D-8B36-269E626E6F1A}" srcOrd="1" destOrd="0" parTransId="{BBD08C95-3BF3-7949-9451-03A2D7B7ED9C}" sibTransId="{F859C9A9-C8C8-F647-A70F-F6EE8610208A}"/>
    <dgm:cxn modelId="{0C4B10C1-455E-3343-ADFF-8A5BE227DA9F}" type="presOf" srcId="{2739752F-1D73-AD48-8FAB-4E2C1792ACDE}" destId="{72D85F85-235B-154C-8C65-8120E5C8497B}" srcOrd="0" destOrd="2" presId="urn:microsoft.com/office/officeart/2005/8/layout/vList2"/>
    <dgm:cxn modelId="{2E8AB6D9-7C24-6146-A63A-A776238426A7}" type="presOf" srcId="{BDE02910-7E2E-2143-B6D3-30D261F06BDF}" destId="{650D6519-7A64-1244-B1CC-2468D7414939}" srcOrd="0" destOrd="0" presId="urn:microsoft.com/office/officeart/2005/8/layout/vList2"/>
    <dgm:cxn modelId="{8D1B9FDF-9B7A-A64B-9A4F-EB814E33F8F4}" type="presOf" srcId="{7BD06CEB-AF53-584B-B8D6-8F8DF9636E1A}" destId="{F37E752A-1092-334E-8C06-38E00F36ED17}" srcOrd="0" destOrd="3" presId="urn:microsoft.com/office/officeart/2005/8/layout/vList2"/>
    <dgm:cxn modelId="{FE334726-98D0-DC48-AD3A-F342033E8A3B}" type="presParOf" srcId="{37D92771-013C-6A4E-BDF8-4A51F93F51B6}" destId="{1E5E0584-9753-C54F-BAD1-91F0FECD6139}" srcOrd="0" destOrd="0" presId="urn:microsoft.com/office/officeart/2005/8/layout/vList2"/>
    <dgm:cxn modelId="{7D4FD781-853A-8B49-8FDC-C6B678C29099}" type="presParOf" srcId="{37D92771-013C-6A4E-BDF8-4A51F93F51B6}" destId="{F37E752A-1092-334E-8C06-38E00F36ED17}" srcOrd="1" destOrd="0" presId="urn:microsoft.com/office/officeart/2005/8/layout/vList2"/>
    <dgm:cxn modelId="{5F9A7BCF-FE56-0147-A7A5-4E03E2E9B6AC}" type="presParOf" srcId="{37D92771-013C-6A4E-BDF8-4A51F93F51B6}" destId="{44F4B896-5363-854D-83BD-F382D13001CD}" srcOrd="2" destOrd="0" presId="urn:microsoft.com/office/officeart/2005/8/layout/vList2"/>
    <dgm:cxn modelId="{627C6C67-B3D5-C640-9393-D80F04A4A30D}" type="presParOf" srcId="{37D92771-013C-6A4E-BDF8-4A51F93F51B6}" destId="{650D6519-7A64-1244-B1CC-2468D7414939}" srcOrd="3" destOrd="0" presId="urn:microsoft.com/office/officeart/2005/8/layout/vList2"/>
    <dgm:cxn modelId="{BD929AD1-FE25-A846-839F-8284B8109239}" type="presParOf" srcId="{37D92771-013C-6A4E-BDF8-4A51F93F51B6}" destId="{3401A5AF-0484-6446-BDD6-E97D6E145F50}" srcOrd="4" destOrd="0" presId="urn:microsoft.com/office/officeart/2005/8/layout/vList2"/>
    <dgm:cxn modelId="{BDD1A21F-DF10-2E4D-B021-D70A115A33E3}" type="presParOf" srcId="{37D92771-013C-6A4E-BDF8-4A51F93F51B6}" destId="{72D85F85-235B-154C-8C65-8120E5C8497B}"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84524C4-261A-4B4E-B59B-4BEF251CD681}" type="doc">
      <dgm:prSet loTypeId="urn:microsoft.com/office/officeart/2005/8/layout/hList6" loCatId="list" qsTypeId="urn:microsoft.com/office/officeart/2005/8/quickstyle/simple3" qsCatId="simple" csTypeId="urn:microsoft.com/office/officeart/2005/8/colors/colorful5" csCatId="colorful" phldr="1"/>
      <dgm:spPr/>
      <dgm:t>
        <a:bodyPr/>
        <a:lstStyle/>
        <a:p>
          <a:endParaRPr lang="en-US"/>
        </a:p>
      </dgm:t>
    </dgm:pt>
    <dgm:pt modelId="{04F74F8F-B9CB-3D4D-BE29-A2EFDECBED47}">
      <dgm:prSet/>
      <dgm:spPr/>
      <dgm:t>
        <a:bodyPr/>
        <a:lstStyle/>
        <a:p>
          <a:r>
            <a:rPr lang="en-US"/>
            <a:t>System of voluntary disclosure</a:t>
          </a:r>
        </a:p>
      </dgm:t>
    </dgm:pt>
    <dgm:pt modelId="{4D4ABE95-EEBB-F142-9E18-327B2D5CA2A1}" type="parTrans" cxnId="{831950FF-EA88-AF49-804F-2E9DD375B5BA}">
      <dgm:prSet/>
      <dgm:spPr/>
      <dgm:t>
        <a:bodyPr/>
        <a:lstStyle/>
        <a:p>
          <a:endParaRPr lang="en-US"/>
        </a:p>
      </dgm:t>
    </dgm:pt>
    <dgm:pt modelId="{6D6FC8DE-4C98-024E-86E7-241ED7E1077D}" type="sibTrans" cxnId="{831950FF-EA88-AF49-804F-2E9DD375B5BA}">
      <dgm:prSet/>
      <dgm:spPr/>
      <dgm:t>
        <a:bodyPr/>
        <a:lstStyle/>
        <a:p>
          <a:endParaRPr lang="en-US"/>
        </a:p>
      </dgm:t>
    </dgm:pt>
    <dgm:pt modelId="{D7A02224-136B-104B-98D1-C2633D3062C3}">
      <dgm:prSet/>
      <dgm:spPr/>
      <dgm:t>
        <a:bodyPr/>
        <a:lstStyle/>
        <a:p>
          <a:r>
            <a:rPr lang="en-US"/>
            <a:t>May count for credit rating</a:t>
          </a:r>
        </a:p>
      </dgm:t>
    </dgm:pt>
    <dgm:pt modelId="{697E114C-187C-D84C-A310-44F5198FC10B}" type="parTrans" cxnId="{45A0E412-634C-EE40-BD1E-03CACEBFB3B7}">
      <dgm:prSet/>
      <dgm:spPr/>
      <dgm:t>
        <a:bodyPr/>
        <a:lstStyle/>
        <a:p>
          <a:endParaRPr lang="en-US"/>
        </a:p>
      </dgm:t>
    </dgm:pt>
    <dgm:pt modelId="{E530C769-315B-7F4A-B6FD-0974645B2617}" type="sibTrans" cxnId="{45A0E412-634C-EE40-BD1E-03CACEBFB3B7}">
      <dgm:prSet/>
      <dgm:spPr/>
      <dgm:t>
        <a:bodyPr/>
        <a:lstStyle/>
        <a:p>
          <a:endParaRPr lang="en-US"/>
        </a:p>
      </dgm:t>
    </dgm:pt>
    <dgm:pt modelId="{CF45168F-F620-0448-A598-DB928D521BC2}">
      <dgm:prSet/>
      <dgm:spPr/>
      <dgm:t>
        <a:bodyPr/>
        <a:lstStyle/>
        <a:p>
          <a:r>
            <a:rPr lang="en-US"/>
            <a:t>Oversee construction of coordinated system</a:t>
          </a:r>
        </a:p>
      </dgm:t>
    </dgm:pt>
    <dgm:pt modelId="{3D0D99AC-B687-AD4A-B0B0-6A1AB9D2F141}" type="parTrans" cxnId="{D3956083-EE96-5743-BC30-9D3CE1A2EF79}">
      <dgm:prSet/>
      <dgm:spPr/>
      <dgm:t>
        <a:bodyPr/>
        <a:lstStyle/>
        <a:p>
          <a:endParaRPr lang="en-US"/>
        </a:p>
      </dgm:t>
    </dgm:pt>
    <dgm:pt modelId="{84C81EBC-2ED0-D344-83B4-EF89F19B2F1F}" type="sibTrans" cxnId="{D3956083-EE96-5743-BC30-9D3CE1A2EF79}">
      <dgm:prSet/>
      <dgm:spPr/>
      <dgm:t>
        <a:bodyPr/>
        <a:lstStyle/>
        <a:p>
          <a:endParaRPr lang="en-US"/>
        </a:p>
      </dgm:t>
    </dgm:pt>
    <dgm:pt modelId="{B8E702BA-F02D-A642-BD72-6A20141A7DAF}">
      <dgm:prSet/>
      <dgm:spPr/>
      <dgm:t>
        <a:bodyPr/>
        <a:lstStyle/>
        <a:p>
          <a:r>
            <a:rPr lang="en-US" dirty="0"/>
            <a:t>cross-regional, cross-industry, and cross-disciplinary joint disciplinary mechanisms for untrustworthiness, and fundamentally solve the problems of recurring and easy-to-existence of untrustworthy behavior.” </a:t>
          </a:r>
        </a:p>
      </dgm:t>
    </dgm:pt>
    <dgm:pt modelId="{B155B4B6-A839-6349-9ABC-E3F9CFFDEDAD}" type="parTrans" cxnId="{6AD57254-9814-7C41-89FB-9C60BD0A89A2}">
      <dgm:prSet/>
      <dgm:spPr/>
      <dgm:t>
        <a:bodyPr/>
        <a:lstStyle/>
        <a:p>
          <a:endParaRPr lang="en-US"/>
        </a:p>
      </dgm:t>
    </dgm:pt>
    <dgm:pt modelId="{1F278E74-D440-EE4D-B9D4-121A12472B02}" type="sibTrans" cxnId="{6AD57254-9814-7C41-89FB-9C60BD0A89A2}">
      <dgm:prSet/>
      <dgm:spPr/>
      <dgm:t>
        <a:bodyPr/>
        <a:lstStyle/>
        <a:p>
          <a:endParaRPr lang="en-US"/>
        </a:p>
      </dgm:t>
    </dgm:pt>
    <dgm:pt modelId="{37DC3DAE-E1AE-F645-8573-F48426025FCF}">
      <dgm:prSet/>
      <dgm:spPr/>
      <dgm:t>
        <a:bodyPr/>
        <a:lstStyle/>
        <a:p>
          <a:r>
            <a:rPr lang="en-US"/>
            <a:t>The object is to have in place a ” joint disciplinary measures is established, which is dynamically updated and disclosed to the public, forming a multi-pronged approach of administrative, market-oriented and industrial disciplinary measures ”</a:t>
          </a:r>
        </a:p>
      </dgm:t>
    </dgm:pt>
    <dgm:pt modelId="{0FF332DC-B284-0546-964A-392DBC96352F}" type="parTrans" cxnId="{AA4E5F25-F5F5-5A45-B878-30E5B994838A}">
      <dgm:prSet/>
      <dgm:spPr/>
      <dgm:t>
        <a:bodyPr/>
        <a:lstStyle/>
        <a:p>
          <a:endParaRPr lang="en-US"/>
        </a:p>
      </dgm:t>
    </dgm:pt>
    <dgm:pt modelId="{FEA8F246-0B6C-AE44-9DEF-E7FD700DA671}" type="sibTrans" cxnId="{AA4E5F25-F5F5-5A45-B878-30E5B994838A}">
      <dgm:prSet/>
      <dgm:spPr/>
      <dgm:t>
        <a:bodyPr/>
        <a:lstStyle/>
        <a:p>
          <a:endParaRPr lang="en-US"/>
        </a:p>
      </dgm:t>
    </dgm:pt>
    <dgm:pt modelId="{B8BE61CB-3C4C-8F45-BBB9-BC09524010E1}">
      <dgm:prSet/>
      <dgm:spPr/>
      <dgm:t>
        <a:bodyPr/>
        <a:lstStyle/>
        <a:p>
          <a:r>
            <a:rPr lang="en-US"/>
            <a:t>Develop the catalogue of restrictions and discipline.  </a:t>
          </a:r>
        </a:p>
      </dgm:t>
    </dgm:pt>
    <dgm:pt modelId="{06F49270-A1A1-7B46-BE33-50ED7950CAF3}" type="parTrans" cxnId="{D35834C1-05FE-E44E-89E6-C0F16CB1A8AD}">
      <dgm:prSet/>
      <dgm:spPr/>
      <dgm:t>
        <a:bodyPr/>
        <a:lstStyle/>
        <a:p>
          <a:endParaRPr lang="en-US"/>
        </a:p>
      </dgm:t>
    </dgm:pt>
    <dgm:pt modelId="{8EF24D35-97F6-E047-A7C4-1047FA623E2F}" type="sibTrans" cxnId="{D35834C1-05FE-E44E-89E6-C0F16CB1A8AD}">
      <dgm:prSet/>
      <dgm:spPr/>
      <dgm:t>
        <a:bodyPr/>
        <a:lstStyle/>
        <a:p>
          <a:endParaRPr lang="en-US"/>
        </a:p>
      </dgm:t>
    </dgm:pt>
    <dgm:pt modelId="{5FDBDBFE-2AA5-D840-BDAF-AFE2E14E6B6E}">
      <dgm:prSet/>
      <dgm:spPr/>
      <dgm:t>
        <a:bodyPr/>
        <a:lstStyle/>
        <a:p>
          <a:r>
            <a:rPr lang="en-US" dirty="0"/>
            <a:t>These include “restricting the issuance of untrustworthy joint disciplinary object stocks, bidding and tendering, applying for financial funds, enjoying tax incentives and other administrative disciplinary measures, restricting access to credit and flying Market-based disciplinary measures such as high-grade trains and seats, as well as industry-based disciplinary measures such as criticism and public condemnation. </a:t>
          </a:r>
        </a:p>
      </dgm:t>
    </dgm:pt>
    <dgm:pt modelId="{02B9391F-86CA-A14F-965A-BC3E6269FFA3}" type="parTrans" cxnId="{6FF572D5-EF32-D146-AC02-4BBF8485016D}">
      <dgm:prSet/>
      <dgm:spPr/>
      <dgm:t>
        <a:bodyPr/>
        <a:lstStyle/>
        <a:p>
          <a:endParaRPr lang="en-US"/>
        </a:p>
      </dgm:t>
    </dgm:pt>
    <dgm:pt modelId="{3765916B-5B95-5E4A-8DDD-C1E77A681A9A}" type="sibTrans" cxnId="{6FF572D5-EF32-D146-AC02-4BBF8485016D}">
      <dgm:prSet/>
      <dgm:spPr/>
      <dgm:t>
        <a:bodyPr/>
        <a:lstStyle/>
        <a:p>
          <a:endParaRPr lang="en-US"/>
        </a:p>
      </dgm:t>
    </dgm:pt>
    <dgm:pt modelId="{FE6B43EB-AE4F-134E-82FE-28AC6B291B1B}" type="pres">
      <dgm:prSet presAssocID="{684524C4-261A-4B4E-B59B-4BEF251CD681}" presName="Name0" presStyleCnt="0">
        <dgm:presLayoutVars>
          <dgm:dir/>
          <dgm:resizeHandles val="exact"/>
        </dgm:presLayoutVars>
      </dgm:prSet>
      <dgm:spPr/>
    </dgm:pt>
    <dgm:pt modelId="{EDC85733-DDFF-7942-B70A-D98ED5F9FA2B}" type="pres">
      <dgm:prSet presAssocID="{04F74F8F-B9CB-3D4D-BE29-A2EFDECBED47}" presName="node" presStyleLbl="node1" presStyleIdx="0" presStyleCnt="3" custScaleX="42093">
        <dgm:presLayoutVars>
          <dgm:bulletEnabled val="1"/>
        </dgm:presLayoutVars>
      </dgm:prSet>
      <dgm:spPr/>
    </dgm:pt>
    <dgm:pt modelId="{754C1999-0EF5-E84D-AD19-0E54051AB4CA}" type="pres">
      <dgm:prSet presAssocID="{6D6FC8DE-4C98-024E-86E7-241ED7E1077D}" presName="sibTrans" presStyleCnt="0"/>
      <dgm:spPr/>
    </dgm:pt>
    <dgm:pt modelId="{E8BF409C-1690-FF4A-A8E9-371074B1F028}" type="pres">
      <dgm:prSet presAssocID="{CF45168F-F620-0448-A598-DB928D521BC2}" presName="node" presStyleLbl="node1" presStyleIdx="1" presStyleCnt="3" custScaleX="140979">
        <dgm:presLayoutVars>
          <dgm:bulletEnabled val="1"/>
        </dgm:presLayoutVars>
      </dgm:prSet>
      <dgm:spPr/>
    </dgm:pt>
    <dgm:pt modelId="{7C95EC38-CEAC-414C-A9FA-85563E807C11}" type="pres">
      <dgm:prSet presAssocID="{84C81EBC-2ED0-D344-83B4-EF89F19B2F1F}" presName="sibTrans" presStyleCnt="0"/>
      <dgm:spPr/>
    </dgm:pt>
    <dgm:pt modelId="{0A877235-7995-2440-AAC2-B7CA85969C0E}" type="pres">
      <dgm:prSet presAssocID="{B8BE61CB-3C4C-8F45-BBB9-BC09524010E1}" presName="node" presStyleLbl="node1" presStyleIdx="2" presStyleCnt="3" custScaleX="139297">
        <dgm:presLayoutVars>
          <dgm:bulletEnabled val="1"/>
        </dgm:presLayoutVars>
      </dgm:prSet>
      <dgm:spPr/>
    </dgm:pt>
  </dgm:ptLst>
  <dgm:cxnLst>
    <dgm:cxn modelId="{505DA60A-34AC-C14E-9486-E8E02275D2A5}" type="presOf" srcId="{37DC3DAE-E1AE-F645-8573-F48426025FCF}" destId="{E8BF409C-1690-FF4A-A8E9-371074B1F028}" srcOrd="0" destOrd="2" presId="urn:microsoft.com/office/officeart/2005/8/layout/hList6"/>
    <dgm:cxn modelId="{45A0E412-634C-EE40-BD1E-03CACEBFB3B7}" srcId="{04F74F8F-B9CB-3D4D-BE29-A2EFDECBED47}" destId="{D7A02224-136B-104B-98D1-C2633D3062C3}" srcOrd="0" destOrd="0" parTransId="{697E114C-187C-D84C-A310-44F5198FC10B}" sibTransId="{E530C769-315B-7F4A-B6FD-0974645B2617}"/>
    <dgm:cxn modelId="{AD030B1A-65A6-7847-9DB9-46292B34A6F9}" type="presOf" srcId="{B8BE61CB-3C4C-8F45-BBB9-BC09524010E1}" destId="{0A877235-7995-2440-AAC2-B7CA85969C0E}" srcOrd="0" destOrd="0" presId="urn:microsoft.com/office/officeart/2005/8/layout/hList6"/>
    <dgm:cxn modelId="{F5FD901B-6331-8E4C-A271-8376A62AC087}" type="presOf" srcId="{5FDBDBFE-2AA5-D840-BDAF-AFE2E14E6B6E}" destId="{0A877235-7995-2440-AAC2-B7CA85969C0E}" srcOrd="0" destOrd="1" presId="urn:microsoft.com/office/officeart/2005/8/layout/hList6"/>
    <dgm:cxn modelId="{AA4E5F25-F5F5-5A45-B878-30E5B994838A}" srcId="{CF45168F-F620-0448-A598-DB928D521BC2}" destId="{37DC3DAE-E1AE-F645-8573-F48426025FCF}" srcOrd="1" destOrd="0" parTransId="{0FF332DC-B284-0546-964A-392DBC96352F}" sibTransId="{FEA8F246-0B6C-AE44-9DEF-E7FD700DA671}"/>
    <dgm:cxn modelId="{83E4D849-EF3F-E047-B4F7-1A6F66C6205C}" type="presOf" srcId="{684524C4-261A-4B4E-B59B-4BEF251CD681}" destId="{FE6B43EB-AE4F-134E-82FE-28AC6B291B1B}" srcOrd="0" destOrd="0" presId="urn:microsoft.com/office/officeart/2005/8/layout/hList6"/>
    <dgm:cxn modelId="{6AD57254-9814-7C41-89FB-9C60BD0A89A2}" srcId="{CF45168F-F620-0448-A598-DB928D521BC2}" destId="{B8E702BA-F02D-A642-BD72-6A20141A7DAF}" srcOrd="0" destOrd="0" parTransId="{B155B4B6-A839-6349-9ABC-E3F9CFFDEDAD}" sibTransId="{1F278E74-D440-EE4D-B9D4-121A12472B02}"/>
    <dgm:cxn modelId="{26388981-AC15-0448-80CB-39B3A9587863}" type="presOf" srcId="{D7A02224-136B-104B-98D1-C2633D3062C3}" destId="{EDC85733-DDFF-7942-B70A-D98ED5F9FA2B}" srcOrd="0" destOrd="1" presId="urn:microsoft.com/office/officeart/2005/8/layout/hList6"/>
    <dgm:cxn modelId="{D3956083-EE96-5743-BC30-9D3CE1A2EF79}" srcId="{684524C4-261A-4B4E-B59B-4BEF251CD681}" destId="{CF45168F-F620-0448-A598-DB928D521BC2}" srcOrd="1" destOrd="0" parTransId="{3D0D99AC-B687-AD4A-B0B0-6A1AB9D2F141}" sibTransId="{84C81EBC-2ED0-D344-83B4-EF89F19B2F1F}"/>
    <dgm:cxn modelId="{37E12EA9-AF6F-9B41-8328-058413C25794}" type="presOf" srcId="{04F74F8F-B9CB-3D4D-BE29-A2EFDECBED47}" destId="{EDC85733-DDFF-7942-B70A-D98ED5F9FA2B}" srcOrd="0" destOrd="0" presId="urn:microsoft.com/office/officeart/2005/8/layout/hList6"/>
    <dgm:cxn modelId="{71D473B1-B453-E145-A825-25B057CCD72C}" type="presOf" srcId="{CF45168F-F620-0448-A598-DB928D521BC2}" destId="{E8BF409C-1690-FF4A-A8E9-371074B1F028}" srcOrd="0" destOrd="0" presId="urn:microsoft.com/office/officeart/2005/8/layout/hList6"/>
    <dgm:cxn modelId="{D35834C1-05FE-E44E-89E6-C0F16CB1A8AD}" srcId="{684524C4-261A-4B4E-B59B-4BEF251CD681}" destId="{B8BE61CB-3C4C-8F45-BBB9-BC09524010E1}" srcOrd="2" destOrd="0" parTransId="{06F49270-A1A1-7B46-BE33-50ED7950CAF3}" sibTransId="{8EF24D35-97F6-E047-A7C4-1047FA623E2F}"/>
    <dgm:cxn modelId="{6FF572D5-EF32-D146-AC02-4BBF8485016D}" srcId="{B8BE61CB-3C4C-8F45-BBB9-BC09524010E1}" destId="{5FDBDBFE-2AA5-D840-BDAF-AFE2E14E6B6E}" srcOrd="0" destOrd="0" parTransId="{02B9391F-86CA-A14F-965A-BC3E6269FFA3}" sibTransId="{3765916B-5B95-5E4A-8DDD-C1E77A681A9A}"/>
    <dgm:cxn modelId="{F04C45DC-9A31-AA41-884C-962C06D7DA5F}" type="presOf" srcId="{B8E702BA-F02D-A642-BD72-6A20141A7DAF}" destId="{E8BF409C-1690-FF4A-A8E9-371074B1F028}" srcOrd="0" destOrd="1" presId="urn:microsoft.com/office/officeart/2005/8/layout/hList6"/>
    <dgm:cxn modelId="{831950FF-EA88-AF49-804F-2E9DD375B5BA}" srcId="{684524C4-261A-4B4E-B59B-4BEF251CD681}" destId="{04F74F8F-B9CB-3D4D-BE29-A2EFDECBED47}" srcOrd="0" destOrd="0" parTransId="{4D4ABE95-EEBB-F142-9E18-327B2D5CA2A1}" sibTransId="{6D6FC8DE-4C98-024E-86E7-241ED7E1077D}"/>
    <dgm:cxn modelId="{63657751-9BCD-304F-8AAA-8B9BAD62EF56}" type="presParOf" srcId="{FE6B43EB-AE4F-134E-82FE-28AC6B291B1B}" destId="{EDC85733-DDFF-7942-B70A-D98ED5F9FA2B}" srcOrd="0" destOrd="0" presId="urn:microsoft.com/office/officeart/2005/8/layout/hList6"/>
    <dgm:cxn modelId="{8BDC8C9A-2932-C241-8261-F65DEFCCBAE4}" type="presParOf" srcId="{FE6B43EB-AE4F-134E-82FE-28AC6B291B1B}" destId="{754C1999-0EF5-E84D-AD19-0E54051AB4CA}" srcOrd="1" destOrd="0" presId="urn:microsoft.com/office/officeart/2005/8/layout/hList6"/>
    <dgm:cxn modelId="{214273F4-2D9B-EF4E-AA71-C98EF01FE9D1}" type="presParOf" srcId="{FE6B43EB-AE4F-134E-82FE-28AC6B291B1B}" destId="{E8BF409C-1690-FF4A-A8E9-371074B1F028}" srcOrd="2" destOrd="0" presId="urn:microsoft.com/office/officeart/2005/8/layout/hList6"/>
    <dgm:cxn modelId="{757FD5C5-9CA5-0B4B-9D59-4082811F2B0C}" type="presParOf" srcId="{FE6B43EB-AE4F-134E-82FE-28AC6B291B1B}" destId="{7C95EC38-CEAC-414C-A9FA-85563E807C11}" srcOrd="3" destOrd="0" presId="urn:microsoft.com/office/officeart/2005/8/layout/hList6"/>
    <dgm:cxn modelId="{0CBDE319-6B88-5C47-B33B-10E0B54B7294}" type="presParOf" srcId="{FE6B43EB-AE4F-134E-82FE-28AC6B291B1B}" destId="{0A877235-7995-2440-AAC2-B7CA85969C0E}"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98D38DD-3AC8-854B-B672-D344C91E8E1B}" type="doc">
      <dgm:prSet loTypeId="urn:microsoft.com/office/officeart/2005/8/layout/default" loCatId="list" qsTypeId="urn:microsoft.com/office/officeart/2005/8/quickstyle/simple3" qsCatId="simple" csTypeId="urn:microsoft.com/office/officeart/2005/8/colors/colorful2" csCatId="colorful" phldr="1"/>
      <dgm:spPr/>
      <dgm:t>
        <a:bodyPr/>
        <a:lstStyle/>
        <a:p>
          <a:endParaRPr lang="en-US"/>
        </a:p>
      </dgm:t>
    </dgm:pt>
    <dgm:pt modelId="{F6B06314-D3EC-984F-A178-F87F6BEBA3BF}">
      <dgm:prSet/>
      <dgm:spPr/>
      <dgm:t>
        <a:bodyPr/>
        <a:lstStyle/>
        <a:p>
          <a:r>
            <a:rPr lang="en-US"/>
            <a:t>First the normative basis for constructing and operating the system are not those of Western companies or the states form which they operate.  </a:t>
          </a:r>
        </a:p>
      </dgm:t>
    </dgm:pt>
    <dgm:pt modelId="{AFEC5A2A-26E9-974D-AC0A-972757346058}" type="parTrans" cxnId="{6A020886-5935-CE4C-B0E2-74DC0D3387FE}">
      <dgm:prSet/>
      <dgm:spPr/>
      <dgm:t>
        <a:bodyPr/>
        <a:lstStyle/>
        <a:p>
          <a:endParaRPr lang="en-US"/>
        </a:p>
      </dgm:t>
    </dgm:pt>
    <dgm:pt modelId="{F6040B61-8734-0041-9C90-EC789BFB1A8B}" type="sibTrans" cxnId="{6A020886-5935-CE4C-B0E2-74DC0D3387FE}">
      <dgm:prSet/>
      <dgm:spPr/>
      <dgm:t>
        <a:bodyPr/>
        <a:lstStyle/>
        <a:p>
          <a:endParaRPr lang="en-US"/>
        </a:p>
      </dgm:t>
    </dgm:pt>
    <dgm:pt modelId="{4A2BC9AB-4E35-5E41-9647-D1E00386823C}">
      <dgm:prSet/>
      <dgm:spPr/>
      <dgm:t>
        <a:bodyPr/>
        <a:lstStyle/>
        <a:p>
          <a:r>
            <a:rPr lang="en-US" dirty="0"/>
            <a:t>Indeed, in many respects, they are incompatible with political and economic notions at the heart of Western political and economic organization.   </a:t>
          </a:r>
        </a:p>
      </dgm:t>
    </dgm:pt>
    <dgm:pt modelId="{C451CFAC-39EC-EF49-9A44-3B7A2E194634}" type="parTrans" cxnId="{9641BC60-C44F-D84F-9F64-C149F3148C4F}">
      <dgm:prSet/>
      <dgm:spPr/>
      <dgm:t>
        <a:bodyPr/>
        <a:lstStyle/>
        <a:p>
          <a:endParaRPr lang="en-US"/>
        </a:p>
      </dgm:t>
    </dgm:pt>
    <dgm:pt modelId="{219D9D7A-2326-7643-A7B8-15B9ADE00B1A}" type="sibTrans" cxnId="{9641BC60-C44F-D84F-9F64-C149F3148C4F}">
      <dgm:prSet/>
      <dgm:spPr/>
      <dgm:t>
        <a:bodyPr/>
        <a:lstStyle/>
        <a:p>
          <a:endParaRPr lang="en-US"/>
        </a:p>
      </dgm:t>
    </dgm:pt>
    <dgm:pt modelId="{583FD2D8-4AC7-2F45-89D3-75C3A40D531D}">
      <dgm:prSet/>
      <dgm:spPr/>
      <dgm:t>
        <a:bodyPr/>
        <a:lstStyle/>
        <a:p>
          <a:r>
            <a:rPr lang="en-US"/>
            <a:t>Second, at least as applied to Western companies, the data harvesting may be redolent with ulterior purposes.  </a:t>
          </a:r>
        </a:p>
      </dgm:t>
    </dgm:pt>
    <dgm:pt modelId="{D7C138EF-9B6D-2746-B738-1EBD94622503}" type="parTrans" cxnId="{855911A4-AC02-0042-8D0C-A37741747545}">
      <dgm:prSet/>
      <dgm:spPr/>
      <dgm:t>
        <a:bodyPr/>
        <a:lstStyle/>
        <a:p>
          <a:endParaRPr lang="en-US"/>
        </a:p>
      </dgm:t>
    </dgm:pt>
    <dgm:pt modelId="{7129A9A9-5949-3545-AC9B-1E6E30D6B881}" type="sibTrans" cxnId="{855911A4-AC02-0042-8D0C-A37741747545}">
      <dgm:prSet/>
      <dgm:spPr/>
      <dgm:t>
        <a:bodyPr/>
        <a:lstStyle/>
        <a:p>
          <a:endParaRPr lang="en-US"/>
        </a:p>
      </dgm:t>
    </dgm:pt>
    <dgm:pt modelId="{7870BCD1-72BA-574F-ADA8-B98A528C8DE0}">
      <dgm:prSet/>
      <dgm:spPr/>
      <dgm:t>
        <a:bodyPr/>
        <a:lstStyle/>
        <a:p>
          <a:r>
            <a:rPr lang="en-US" dirty="0"/>
            <a:t>These may include everything from tech and business secrets mining, to know how transfers and disguised indirect control of business decisions.  Every business decision, </a:t>
          </a:r>
        </a:p>
      </dgm:t>
    </dgm:pt>
    <dgm:pt modelId="{D488AB6F-73F6-FD46-B073-E4FF12CC7D39}" type="parTrans" cxnId="{3BAD00F1-AD47-734A-9FB8-A7EFEBD0BA4D}">
      <dgm:prSet/>
      <dgm:spPr/>
      <dgm:t>
        <a:bodyPr/>
        <a:lstStyle/>
        <a:p>
          <a:endParaRPr lang="en-US"/>
        </a:p>
      </dgm:t>
    </dgm:pt>
    <dgm:pt modelId="{65A01928-23D3-0A47-9E1A-89FBFBAD3D61}" type="sibTrans" cxnId="{3BAD00F1-AD47-734A-9FB8-A7EFEBD0BA4D}">
      <dgm:prSet/>
      <dgm:spPr/>
      <dgm:t>
        <a:bodyPr/>
        <a:lstStyle/>
        <a:p>
          <a:endParaRPr lang="en-US"/>
        </a:p>
      </dgm:t>
    </dgm:pt>
    <dgm:pt modelId="{687BDE4E-C518-C44B-A0B2-C33DBEBFE42C}">
      <dgm:prSet/>
      <dgm:spPr/>
      <dgm:t>
        <a:bodyPr/>
        <a:lstStyle/>
        <a:p>
          <a:r>
            <a:rPr lang="en-US"/>
            <a:t>in fact, that may annoy a rating producing agency, might contribute to a lowering of credit scores. This is particularly sensitive in the context of government inspections that are part of the social credit mechanisms for business. </a:t>
          </a:r>
        </a:p>
      </dgm:t>
    </dgm:pt>
    <dgm:pt modelId="{C1F79894-5FCF-1241-B903-61108A2D8DAC}" type="parTrans" cxnId="{231DF04C-28D9-EE4D-8271-19DF0FD797A4}">
      <dgm:prSet/>
      <dgm:spPr/>
      <dgm:t>
        <a:bodyPr/>
        <a:lstStyle/>
        <a:p>
          <a:endParaRPr lang="en-US"/>
        </a:p>
      </dgm:t>
    </dgm:pt>
    <dgm:pt modelId="{0A579622-CA44-9A42-9EC5-B2B2CE357EF4}" type="sibTrans" cxnId="{231DF04C-28D9-EE4D-8271-19DF0FD797A4}">
      <dgm:prSet/>
      <dgm:spPr/>
      <dgm:t>
        <a:bodyPr/>
        <a:lstStyle/>
        <a:p>
          <a:endParaRPr lang="en-US"/>
        </a:p>
      </dgm:t>
    </dgm:pt>
    <dgm:pt modelId="{33444D33-DCBC-F142-8315-8A36E3E147C2}">
      <dgm:prSet/>
      <dgm:spPr/>
      <dgm:t>
        <a:bodyPr/>
        <a:lstStyle/>
        <a:p>
          <a:r>
            <a:rPr lang="en-US" dirty="0"/>
            <a:t>Third, to the extent that local agencies might wish to use the rating system strategically, then differentiated data harvesting and application of privileges and restrictions from credit rating could be used as a disguised protection of local enterprises at the expense of foreign ones.  </a:t>
          </a:r>
        </a:p>
      </dgm:t>
    </dgm:pt>
    <dgm:pt modelId="{A8FD1478-1F96-0146-B68B-2F942B6DCE00}" type="parTrans" cxnId="{CF4EFF2E-45CD-F44C-A83A-316A65194144}">
      <dgm:prSet/>
      <dgm:spPr/>
      <dgm:t>
        <a:bodyPr/>
        <a:lstStyle/>
        <a:p>
          <a:endParaRPr lang="en-US"/>
        </a:p>
      </dgm:t>
    </dgm:pt>
    <dgm:pt modelId="{1997A1F0-FBAF-464F-A9B8-DDFFDBC9A285}" type="sibTrans" cxnId="{CF4EFF2E-45CD-F44C-A83A-316A65194144}">
      <dgm:prSet/>
      <dgm:spPr/>
      <dgm:t>
        <a:bodyPr/>
        <a:lstStyle/>
        <a:p>
          <a:endParaRPr lang="en-US"/>
        </a:p>
      </dgm:t>
    </dgm:pt>
    <dgm:pt modelId="{55A35028-A7F3-9B41-8EAA-3A95F7114461}">
      <dgm:prSet/>
      <dgm:spPr/>
      <dgm:t>
        <a:bodyPr/>
        <a:lstStyle/>
        <a:p>
          <a:r>
            <a:rPr lang="en-US"/>
            <a:t>That has been a problem in certain areas of China even in the absence of social credit.  But the system—a product of fracture at the bottom and coordination at the top, could also be used to enhance protection of local interest the way the judicial system sis sometimes said to do the same. </a:t>
          </a:r>
        </a:p>
      </dgm:t>
    </dgm:pt>
    <dgm:pt modelId="{3A406CBC-FA55-5B44-A31C-20945E8064D8}" type="parTrans" cxnId="{EDD5C110-6F26-C347-B384-8481BF22C401}">
      <dgm:prSet/>
      <dgm:spPr/>
      <dgm:t>
        <a:bodyPr/>
        <a:lstStyle/>
        <a:p>
          <a:endParaRPr lang="en-US"/>
        </a:p>
      </dgm:t>
    </dgm:pt>
    <dgm:pt modelId="{71271B88-368E-A24B-B922-FB200AF2636F}" type="sibTrans" cxnId="{EDD5C110-6F26-C347-B384-8481BF22C401}">
      <dgm:prSet/>
      <dgm:spPr/>
      <dgm:t>
        <a:bodyPr/>
        <a:lstStyle/>
        <a:p>
          <a:endParaRPr lang="en-US"/>
        </a:p>
      </dgm:t>
    </dgm:pt>
    <dgm:pt modelId="{FBCB1585-9772-8C40-A109-3CF8C7B87194}">
      <dgm:prSet/>
      <dgm:spPr/>
      <dgm:t>
        <a:bodyPr/>
        <a:lstStyle/>
        <a:p>
          <a:r>
            <a:rPr lang="en-US" dirty="0"/>
            <a:t>Fourth, in a sense, the principal worry is that that in the absence of a robust social credit system for government, at least government below the level of the central authorities, it is not clear that the integrity principles at the heart of the social credit system, or the robust application of the core socialist values, will actually be embedded in the actions of lower level authorities (public and private) charged with the operation of the business social credit system. </a:t>
          </a:r>
        </a:p>
      </dgm:t>
    </dgm:pt>
    <dgm:pt modelId="{F917C98C-C6F7-6A48-98A3-45CA6C88053F}" type="parTrans" cxnId="{3940D0A4-7BA5-014C-9A68-4D243FC50C36}">
      <dgm:prSet/>
      <dgm:spPr/>
      <dgm:t>
        <a:bodyPr/>
        <a:lstStyle/>
        <a:p>
          <a:endParaRPr lang="en-US"/>
        </a:p>
      </dgm:t>
    </dgm:pt>
    <dgm:pt modelId="{FC1ECF5A-7463-4443-A8B9-5422F83BFF97}" type="sibTrans" cxnId="{3940D0A4-7BA5-014C-9A68-4D243FC50C36}">
      <dgm:prSet/>
      <dgm:spPr/>
      <dgm:t>
        <a:bodyPr/>
        <a:lstStyle/>
        <a:p>
          <a:endParaRPr lang="en-US"/>
        </a:p>
      </dgm:t>
    </dgm:pt>
    <dgm:pt modelId="{43DEF26D-B7D1-F543-B2C1-709D4A74E2E1}">
      <dgm:prSet/>
      <dgm:spPr/>
      <dgm:t>
        <a:bodyPr/>
        <a:lstStyle/>
        <a:p>
          <a:r>
            <a:rPr lang="en-US"/>
            <a:t>It is just not clear how the system will work. </a:t>
          </a:r>
        </a:p>
      </dgm:t>
    </dgm:pt>
    <dgm:pt modelId="{918811BB-08BF-F84C-9069-E098F7AA6EAF}" type="parTrans" cxnId="{E5BD4EEF-8FE4-FB4C-8494-7D05F06F8A82}">
      <dgm:prSet/>
      <dgm:spPr/>
      <dgm:t>
        <a:bodyPr/>
        <a:lstStyle/>
        <a:p>
          <a:endParaRPr lang="en-US"/>
        </a:p>
      </dgm:t>
    </dgm:pt>
    <dgm:pt modelId="{27D43D71-8304-0645-8C9E-30F2E849D39B}" type="sibTrans" cxnId="{E5BD4EEF-8FE4-FB4C-8494-7D05F06F8A82}">
      <dgm:prSet/>
      <dgm:spPr/>
      <dgm:t>
        <a:bodyPr/>
        <a:lstStyle/>
        <a:p>
          <a:endParaRPr lang="en-US"/>
        </a:p>
      </dgm:t>
    </dgm:pt>
    <dgm:pt modelId="{CA8A8BCF-CDA6-1747-8F10-9CA5D75D11FA}" type="pres">
      <dgm:prSet presAssocID="{398D38DD-3AC8-854B-B672-D344C91E8E1B}" presName="diagram" presStyleCnt="0">
        <dgm:presLayoutVars>
          <dgm:dir/>
          <dgm:resizeHandles val="exact"/>
        </dgm:presLayoutVars>
      </dgm:prSet>
      <dgm:spPr/>
    </dgm:pt>
    <dgm:pt modelId="{0273CD8D-B129-4447-9477-663BD16D0C85}" type="pres">
      <dgm:prSet presAssocID="{F6B06314-D3EC-984F-A178-F87F6BEBA3BF}" presName="node" presStyleLbl="node1" presStyleIdx="0" presStyleCnt="4" custScaleX="119713">
        <dgm:presLayoutVars>
          <dgm:bulletEnabled val="1"/>
        </dgm:presLayoutVars>
      </dgm:prSet>
      <dgm:spPr/>
    </dgm:pt>
    <dgm:pt modelId="{4183B569-167D-174B-A58C-57E58FE52790}" type="pres">
      <dgm:prSet presAssocID="{F6040B61-8734-0041-9C90-EC789BFB1A8B}" presName="sibTrans" presStyleCnt="0"/>
      <dgm:spPr/>
    </dgm:pt>
    <dgm:pt modelId="{5B8BBDC5-AA17-A941-9615-9695986F0D9E}" type="pres">
      <dgm:prSet presAssocID="{583FD2D8-4AC7-2F45-89D3-75C3A40D531D}" presName="node" presStyleLbl="node1" presStyleIdx="1" presStyleCnt="4" custScaleX="119809">
        <dgm:presLayoutVars>
          <dgm:bulletEnabled val="1"/>
        </dgm:presLayoutVars>
      </dgm:prSet>
      <dgm:spPr/>
    </dgm:pt>
    <dgm:pt modelId="{6774F1CE-99AB-404D-9F18-975E229B4657}" type="pres">
      <dgm:prSet presAssocID="{7129A9A9-5949-3545-AC9B-1E6E30D6B881}" presName="sibTrans" presStyleCnt="0"/>
      <dgm:spPr/>
    </dgm:pt>
    <dgm:pt modelId="{323CCEB6-87CA-594D-B0A4-3112FC839EF6}" type="pres">
      <dgm:prSet presAssocID="{33444D33-DCBC-F142-8315-8A36E3E147C2}" presName="node" presStyleLbl="node1" presStyleIdx="2" presStyleCnt="4" custScaleX="120388">
        <dgm:presLayoutVars>
          <dgm:bulletEnabled val="1"/>
        </dgm:presLayoutVars>
      </dgm:prSet>
      <dgm:spPr/>
    </dgm:pt>
    <dgm:pt modelId="{CD7446B9-5833-6543-A00E-5C15FD30B356}" type="pres">
      <dgm:prSet presAssocID="{1997A1F0-FBAF-464F-A9B8-DDFFDBC9A285}" presName="sibTrans" presStyleCnt="0"/>
      <dgm:spPr/>
    </dgm:pt>
    <dgm:pt modelId="{10963EB3-AD1D-9B4B-92C4-3C08F3ACB4C2}" type="pres">
      <dgm:prSet presAssocID="{FBCB1585-9772-8C40-A109-3CF8C7B87194}" presName="node" presStyleLbl="node1" presStyleIdx="3" presStyleCnt="4" custScaleX="120061">
        <dgm:presLayoutVars>
          <dgm:bulletEnabled val="1"/>
        </dgm:presLayoutVars>
      </dgm:prSet>
      <dgm:spPr/>
    </dgm:pt>
  </dgm:ptLst>
  <dgm:cxnLst>
    <dgm:cxn modelId="{EDD5C110-6F26-C347-B384-8481BF22C401}" srcId="{33444D33-DCBC-F142-8315-8A36E3E147C2}" destId="{55A35028-A7F3-9B41-8EAA-3A95F7114461}" srcOrd="0" destOrd="0" parTransId="{3A406CBC-FA55-5B44-A31C-20945E8064D8}" sibTransId="{71271B88-368E-A24B-B922-FB200AF2636F}"/>
    <dgm:cxn modelId="{BB4D0A14-1774-684A-93CD-19C19A08B3B1}" type="presOf" srcId="{4A2BC9AB-4E35-5E41-9647-D1E00386823C}" destId="{0273CD8D-B129-4447-9477-663BD16D0C85}" srcOrd="0" destOrd="1" presId="urn:microsoft.com/office/officeart/2005/8/layout/default"/>
    <dgm:cxn modelId="{CF4EFF2E-45CD-F44C-A83A-316A65194144}" srcId="{398D38DD-3AC8-854B-B672-D344C91E8E1B}" destId="{33444D33-DCBC-F142-8315-8A36E3E147C2}" srcOrd="2" destOrd="0" parTransId="{A8FD1478-1F96-0146-B68B-2F942B6DCE00}" sibTransId="{1997A1F0-FBAF-464F-A9B8-DDFFDBC9A285}"/>
    <dgm:cxn modelId="{5B371242-2842-DE4D-B3C8-994A11E58E1E}" type="presOf" srcId="{F6B06314-D3EC-984F-A178-F87F6BEBA3BF}" destId="{0273CD8D-B129-4447-9477-663BD16D0C85}" srcOrd="0" destOrd="0" presId="urn:microsoft.com/office/officeart/2005/8/layout/default"/>
    <dgm:cxn modelId="{35625546-F5A8-EE48-B0F5-957ED7BC1DEC}" type="presOf" srcId="{398D38DD-3AC8-854B-B672-D344C91E8E1B}" destId="{CA8A8BCF-CDA6-1747-8F10-9CA5D75D11FA}" srcOrd="0" destOrd="0" presId="urn:microsoft.com/office/officeart/2005/8/layout/default"/>
    <dgm:cxn modelId="{231DF04C-28D9-EE4D-8271-19DF0FD797A4}" srcId="{583FD2D8-4AC7-2F45-89D3-75C3A40D531D}" destId="{687BDE4E-C518-C44B-A0B2-C33DBEBFE42C}" srcOrd="1" destOrd="0" parTransId="{C1F79894-5FCF-1241-B903-61108A2D8DAC}" sibTransId="{0A579622-CA44-9A42-9EC5-B2B2CE357EF4}"/>
    <dgm:cxn modelId="{9641BC60-C44F-D84F-9F64-C149F3148C4F}" srcId="{F6B06314-D3EC-984F-A178-F87F6BEBA3BF}" destId="{4A2BC9AB-4E35-5E41-9647-D1E00386823C}" srcOrd="0" destOrd="0" parTransId="{C451CFAC-39EC-EF49-9A44-3B7A2E194634}" sibTransId="{219D9D7A-2326-7643-A7B8-15B9ADE00B1A}"/>
    <dgm:cxn modelId="{5D40046D-E901-F340-818F-793017256597}" type="presOf" srcId="{583FD2D8-4AC7-2F45-89D3-75C3A40D531D}" destId="{5B8BBDC5-AA17-A941-9615-9695986F0D9E}" srcOrd="0" destOrd="0" presId="urn:microsoft.com/office/officeart/2005/8/layout/default"/>
    <dgm:cxn modelId="{6A020886-5935-CE4C-B0E2-74DC0D3387FE}" srcId="{398D38DD-3AC8-854B-B672-D344C91E8E1B}" destId="{F6B06314-D3EC-984F-A178-F87F6BEBA3BF}" srcOrd="0" destOrd="0" parTransId="{AFEC5A2A-26E9-974D-AC0A-972757346058}" sibTransId="{F6040B61-8734-0041-9C90-EC789BFB1A8B}"/>
    <dgm:cxn modelId="{A6E5C08E-ACF0-C74D-A4DA-B7F07A88D175}" type="presOf" srcId="{FBCB1585-9772-8C40-A109-3CF8C7B87194}" destId="{10963EB3-AD1D-9B4B-92C4-3C08F3ACB4C2}" srcOrd="0" destOrd="0" presId="urn:microsoft.com/office/officeart/2005/8/layout/default"/>
    <dgm:cxn modelId="{81C51CA0-DD61-A04C-A5F7-F736C93F4B6D}" type="presOf" srcId="{43DEF26D-B7D1-F543-B2C1-709D4A74E2E1}" destId="{10963EB3-AD1D-9B4B-92C4-3C08F3ACB4C2}" srcOrd="0" destOrd="1" presId="urn:microsoft.com/office/officeart/2005/8/layout/default"/>
    <dgm:cxn modelId="{855911A4-AC02-0042-8D0C-A37741747545}" srcId="{398D38DD-3AC8-854B-B672-D344C91E8E1B}" destId="{583FD2D8-4AC7-2F45-89D3-75C3A40D531D}" srcOrd="1" destOrd="0" parTransId="{D7C138EF-9B6D-2746-B738-1EBD94622503}" sibTransId="{7129A9A9-5949-3545-AC9B-1E6E30D6B881}"/>
    <dgm:cxn modelId="{3940D0A4-7BA5-014C-9A68-4D243FC50C36}" srcId="{398D38DD-3AC8-854B-B672-D344C91E8E1B}" destId="{FBCB1585-9772-8C40-A109-3CF8C7B87194}" srcOrd="3" destOrd="0" parTransId="{F917C98C-C6F7-6A48-98A3-45CA6C88053F}" sibTransId="{FC1ECF5A-7463-4443-A8B9-5422F83BFF97}"/>
    <dgm:cxn modelId="{C41FDAE0-A28C-954E-A912-B02147C89A2E}" type="presOf" srcId="{55A35028-A7F3-9B41-8EAA-3A95F7114461}" destId="{323CCEB6-87CA-594D-B0A4-3112FC839EF6}" srcOrd="0" destOrd="1" presId="urn:microsoft.com/office/officeart/2005/8/layout/default"/>
    <dgm:cxn modelId="{7AF9A4ED-97F2-A742-BC7D-04224D2DF0A8}" type="presOf" srcId="{687BDE4E-C518-C44B-A0B2-C33DBEBFE42C}" destId="{5B8BBDC5-AA17-A941-9615-9695986F0D9E}" srcOrd="0" destOrd="2" presId="urn:microsoft.com/office/officeart/2005/8/layout/default"/>
    <dgm:cxn modelId="{E5BD4EEF-8FE4-FB4C-8494-7D05F06F8A82}" srcId="{FBCB1585-9772-8C40-A109-3CF8C7B87194}" destId="{43DEF26D-B7D1-F543-B2C1-709D4A74E2E1}" srcOrd="0" destOrd="0" parTransId="{918811BB-08BF-F84C-9069-E098F7AA6EAF}" sibTransId="{27D43D71-8304-0645-8C9E-30F2E849D39B}"/>
    <dgm:cxn modelId="{3BAD00F1-AD47-734A-9FB8-A7EFEBD0BA4D}" srcId="{583FD2D8-4AC7-2F45-89D3-75C3A40D531D}" destId="{7870BCD1-72BA-574F-ADA8-B98A528C8DE0}" srcOrd="0" destOrd="0" parTransId="{D488AB6F-73F6-FD46-B073-E4FF12CC7D39}" sibTransId="{65A01928-23D3-0A47-9E1A-89FBFBAD3D61}"/>
    <dgm:cxn modelId="{8690C7F7-09A4-554E-ADA9-86DFD5A535D7}" type="presOf" srcId="{33444D33-DCBC-F142-8315-8A36E3E147C2}" destId="{323CCEB6-87CA-594D-B0A4-3112FC839EF6}" srcOrd="0" destOrd="0" presId="urn:microsoft.com/office/officeart/2005/8/layout/default"/>
    <dgm:cxn modelId="{71FF7AF9-60B9-3840-B8F5-53ABAE301079}" type="presOf" srcId="{7870BCD1-72BA-574F-ADA8-B98A528C8DE0}" destId="{5B8BBDC5-AA17-A941-9615-9695986F0D9E}" srcOrd="0" destOrd="1" presId="urn:microsoft.com/office/officeart/2005/8/layout/default"/>
    <dgm:cxn modelId="{42BE08F1-1E19-DB4B-8E09-3C0320F3549A}" type="presParOf" srcId="{CA8A8BCF-CDA6-1747-8F10-9CA5D75D11FA}" destId="{0273CD8D-B129-4447-9477-663BD16D0C85}" srcOrd="0" destOrd="0" presId="urn:microsoft.com/office/officeart/2005/8/layout/default"/>
    <dgm:cxn modelId="{D0C39A0D-2959-0C4D-AC64-CECA88ADF5E8}" type="presParOf" srcId="{CA8A8BCF-CDA6-1747-8F10-9CA5D75D11FA}" destId="{4183B569-167D-174B-A58C-57E58FE52790}" srcOrd="1" destOrd="0" presId="urn:microsoft.com/office/officeart/2005/8/layout/default"/>
    <dgm:cxn modelId="{B447DD58-4AFD-894F-83D6-9334C8150A47}" type="presParOf" srcId="{CA8A8BCF-CDA6-1747-8F10-9CA5D75D11FA}" destId="{5B8BBDC5-AA17-A941-9615-9695986F0D9E}" srcOrd="2" destOrd="0" presId="urn:microsoft.com/office/officeart/2005/8/layout/default"/>
    <dgm:cxn modelId="{B0D13865-C10A-DB41-905D-660FA8E9868B}" type="presParOf" srcId="{CA8A8BCF-CDA6-1747-8F10-9CA5D75D11FA}" destId="{6774F1CE-99AB-404D-9F18-975E229B4657}" srcOrd="3" destOrd="0" presId="urn:microsoft.com/office/officeart/2005/8/layout/default"/>
    <dgm:cxn modelId="{C6AA4803-DE6E-E241-B148-772CC5D0CCA9}" type="presParOf" srcId="{CA8A8BCF-CDA6-1747-8F10-9CA5D75D11FA}" destId="{323CCEB6-87CA-594D-B0A4-3112FC839EF6}" srcOrd="4" destOrd="0" presId="urn:microsoft.com/office/officeart/2005/8/layout/default"/>
    <dgm:cxn modelId="{CB88EA25-5F97-7242-9A86-5006396A82B1}" type="presParOf" srcId="{CA8A8BCF-CDA6-1747-8F10-9CA5D75D11FA}" destId="{CD7446B9-5833-6543-A00E-5C15FD30B356}" srcOrd="5" destOrd="0" presId="urn:microsoft.com/office/officeart/2005/8/layout/default"/>
    <dgm:cxn modelId="{D10D86DF-7850-0C4D-93CB-0BE07A6F01D2}" type="presParOf" srcId="{CA8A8BCF-CDA6-1747-8F10-9CA5D75D11FA}" destId="{10963EB3-AD1D-9B4B-92C4-3C08F3ACB4C2}"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E2860C2-E53C-7847-8817-189D23421E26}" type="doc">
      <dgm:prSet loTypeId="urn:microsoft.com/office/officeart/2005/8/layout/vList2" loCatId="list" qsTypeId="urn:microsoft.com/office/officeart/2005/8/quickstyle/simple3" qsCatId="simple" csTypeId="urn:microsoft.com/office/officeart/2005/8/colors/colorful4" csCatId="colorful"/>
      <dgm:spPr/>
      <dgm:t>
        <a:bodyPr/>
        <a:lstStyle/>
        <a:p>
          <a:endParaRPr lang="en-US"/>
        </a:p>
      </dgm:t>
    </dgm:pt>
    <dgm:pt modelId="{68FEE3FF-FEF2-2948-802B-F46BAEE98DC4}">
      <dgm:prSet/>
      <dgm:spPr/>
      <dgm:t>
        <a:bodyPr/>
        <a:lstStyle/>
        <a:p>
          <a:r>
            <a:rPr lang="en-US"/>
            <a:t>First, it is only fair that all enterprises operating on Chinese soil be treated the same. </a:t>
          </a:r>
        </a:p>
      </dgm:t>
    </dgm:pt>
    <dgm:pt modelId="{E7153728-38C3-3948-8FE3-E6081B3A1451}" type="parTrans" cxnId="{BD35D555-73D2-E24A-AE2D-16A45601679F}">
      <dgm:prSet/>
      <dgm:spPr/>
      <dgm:t>
        <a:bodyPr/>
        <a:lstStyle/>
        <a:p>
          <a:endParaRPr lang="en-US"/>
        </a:p>
      </dgm:t>
    </dgm:pt>
    <dgm:pt modelId="{7A80D280-5DC8-4045-AD98-FEDBCF7E784A}" type="sibTrans" cxnId="{BD35D555-73D2-E24A-AE2D-16A45601679F}">
      <dgm:prSet/>
      <dgm:spPr/>
      <dgm:t>
        <a:bodyPr/>
        <a:lstStyle/>
        <a:p>
          <a:endParaRPr lang="en-US"/>
        </a:p>
      </dgm:t>
    </dgm:pt>
    <dgm:pt modelId="{310F3F0B-9CE2-664E-9BA2-9F9BA74E6B2D}">
      <dgm:prSet/>
      <dgm:spPr/>
      <dgm:t>
        <a:bodyPr/>
        <a:lstStyle/>
        <a:p>
          <a:r>
            <a:rPr lang="en-US"/>
            <a:t>Second, if, indeed, ratings and assessment will introduce far more intrusive regimes, then non-Chinese companies will have to begin to consider the extent to which they mean their operations to be embedded within China.  </a:t>
          </a:r>
        </a:p>
      </dgm:t>
    </dgm:pt>
    <dgm:pt modelId="{4A253B39-9E2B-B844-B55C-8945592DD77A}" type="parTrans" cxnId="{62D51273-437A-3146-B502-CC0A2CBD5951}">
      <dgm:prSet/>
      <dgm:spPr/>
      <dgm:t>
        <a:bodyPr/>
        <a:lstStyle/>
        <a:p>
          <a:endParaRPr lang="en-US"/>
        </a:p>
      </dgm:t>
    </dgm:pt>
    <dgm:pt modelId="{E9D5EE8F-F174-5E43-BF6A-F75316E1FE59}" type="sibTrans" cxnId="{62D51273-437A-3146-B502-CC0A2CBD5951}">
      <dgm:prSet/>
      <dgm:spPr/>
      <dgm:t>
        <a:bodyPr/>
        <a:lstStyle/>
        <a:p>
          <a:endParaRPr lang="en-US"/>
        </a:p>
      </dgm:t>
    </dgm:pt>
    <dgm:pt modelId="{532746E6-5810-1E41-B3BD-C0500088E667}">
      <dgm:prSet/>
      <dgm:spPr/>
      <dgm:t>
        <a:bodyPr/>
        <a:lstStyle/>
        <a:p>
          <a:r>
            <a:rPr lang="en-US"/>
            <a:t>Third, Western companies are already quite exposed to data mining.  </a:t>
          </a:r>
        </a:p>
      </dgm:t>
    </dgm:pt>
    <dgm:pt modelId="{7E6F5973-7C89-7E42-B140-3D653B7D1145}" type="parTrans" cxnId="{A5685745-2B20-754B-937B-2D08E2C535A2}">
      <dgm:prSet/>
      <dgm:spPr/>
      <dgm:t>
        <a:bodyPr/>
        <a:lstStyle/>
        <a:p>
          <a:endParaRPr lang="en-US"/>
        </a:p>
      </dgm:t>
    </dgm:pt>
    <dgm:pt modelId="{E04D6ABA-F825-5F47-A3DD-CFAC16067C06}" type="sibTrans" cxnId="{A5685745-2B20-754B-937B-2D08E2C535A2}">
      <dgm:prSet/>
      <dgm:spPr/>
      <dgm:t>
        <a:bodyPr/>
        <a:lstStyle/>
        <a:p>
          <a:endParaRPr lang="en-US"/>
        </a:p>
      </dgm:t>
    </dgm:pt>
    <dgm:pt modelId="{4930C17A-D38D-3B4E-8A43-9A6E9B9AE5EB}">
      <dgm:prSet/>
      <dgm:spPr/>
      <dgm:t>
        <a:bodyPr/>
        <a:lstStyle/>
        <a:p>
          <a:r>
            <a:rPr lang="en-US"/>
            <a:t>Fourth, it must be remembered that all such social credit systems, like the domestic legal orders of any states, are primarily deployed as instruments to project the political and normative objectives of those in control of their mechanics.   </a:t>
          </a:r>
        </a:p>
      </dgm:t>
    </dgm:pt>
    <dgm:pt modelId="{22BF197E-339A-3043-9068-181EA0062D47}" type="parTrans" cxnId="{4A03F4F5-F150-E046-BFB7-FD53CBBE4BF8}">
      <dgm:prSet/>
      <dgm:spPr/>
      <dgm:t>
        <a:bodyPr/>
        <a:lstStyle/>
        <a:p>
          <a:endParaRPr lang="en-US"/>
        </a:p>
      </dgm:t>
    </dgm:pt>
    <dgm:pt modelId="{D8434ECE-ECEE-BF41-8879-F3C4D5A6A94E}" type="sibTrans" cxnId="{4A03F4F5-F150-E046-BFB7-FD53CBBE4BF8}">
      <dgm:prSet/>
      <dgm:spPr/>
      <dgm:t>
        <a:bodyPr/>
        <a:lstStyle/>
        <a:p>
          <a:endParaRPr lang="en-US"/>
        </a:p>
      </dgm:t>
    </dgm:pt>
    <dgm:pt modelId="{20B3227E-C9A0-7E41-A37C-2C86941BACF6}">
      <dgm:prSet/>
      <dgm:spPr/>
      <dgm:t>
        <a:bodyPr/>
        <a:lstStyle/>
        <a:p>
          <a:r>
            <a:rPr lang="en-US"/>
            <a:t>Fifth, that insight, though, produces powerful consequences.  (1) One is that social credit (like our modern slavery hypothetical) will be used as instruments to challenge the values of competitor states.  (2) Another is the effect of social credit on operations beyond China. </a:t>
          </a:r>
        </a:p>
      </dgm:t>
    </dgm:pt>
    <dgm:pt modelId="{4077CFDC-EC6D-BE41-8536-F37AD4F7A178}" type="parTrans" cxnId="{2F07D4CF-0078-D644-AC98-4AD50FA59430}">
      <dgm:prSet/>
      <dgm:spPr/>
      <dgm:t>
        <a:bodyPr/>
        <a:lstStyle/>
        <a:p>
          <a:endParaRPr lang="en-US"/>
        </a:p>
      </dgm:t>
    </dgm:pt>
    <dgm:pt modelId="{691114F7-4CA3-B540-9CA1-67BABF67B412}" type="sibTrans" cxnId="{2F07D4CF-0078-D644-AC98-4AD50FA59430}">
      <dgm:prSet/>
      <dgm:spPr/>
      <dgm:t>
        <a:bodyPr/>
        <a:lstStyle/>
        <a:p>
          <a:endParaRPr lang="en-US"/>
        </a:p>
      </dgm:t>
    </dgm:pt>
    <dgm:pt modelId="{A89DDE9C-BB6C-F448-8AB0-DCDFE8A6E419}">
      <dgm:prSet/>
      <dgm:spPr/>
      <dgm:t>
        <a:bodyPr/>
        <a:lstStyle/>
        <a:p>
          <a:r>
            <a:rPr lang="en-US"/>
            <a:t>Sixth, social credit is not limited to the territories of China.  The Belt and Road Initiative has extended the scope of the operation of Chinese enterprises to virtually all areas of the world.  These companies will have to comply with social credit regimes globally.  </a:t>
          </a:r>
        </a:p>
      </dgm:t>
    </dgm:pt>
    <dgm:pt modelId="{94764D22-80A2-C94A-8235-4B2CCD36AEB0}" type="parTrans" cxnId="{825754CD-D8FA-C045-BA2E-C692D9EDFAED}">
      <dgm:prSet/>
      <dgm:spPr/>
      <dgm:t>
        <a:bodyPr/>
        <a:lstStyle/>
        <a:p>
          <a:endParaRPr lang="en-US"/>
        </a:p>
      </dgm:t>
    </dgm:pt>
    <dgm:pt modelId="{F6EF14FE-896C-294F-A6B7-85B5E86BA1C9}" type="sibTrans" cxnId="{825754CD-D8FA-C045-BA2E-C692D9EDFAED}">
      <dgm:prSet/>
      <dgm:spPr/>
      <dgm:t>
        <a:bodyPr/>
        <a:lstStyle/>
        <a:p>
          <a:endParaRPr lang="en-US"/>
        </a:p>
      </dgm:t>
    </dgm:pt>
    <dgm:pt modelId="{685442A8-0DBE-F041-B713-740EA32C892D}">
      <dgm:prSet/>
      <dgm:spPr/>
      <dgm:t>
        <a:bodyPr/>
        <a:lstStyle/>
        <a:p>
          <a:r>
            <a:rPr lang="en-US"/>
            <a:t>Seventh, China is not the only state that can develop social credit.  </a:t>
          </a:r>
        </a:p>
      </dgm:t>
    </dgm:pt>
    <dgm:pt modelId="{2DDA78E9-A509-BE4F-9BBC-442B99234879}" type="parTrans" cxnId="{55787242-6C1B-8642-9A26-C40FBADC8622}">
      <dgm:prSet/>
      <dgm:spPr/>
      <dgm:t>
        <a:bodyPr/>
        <a:lstStyle/>
        <a:p>
          <a:endParaRPr lang="en-US"/>
        </a:p>
      </dgm:t>
    </dgm:pt>
    <dgm:pt modelId="{3CCF93D5-84CE-7042-93CF-3D07D44E2717}" type="sibTrans" cxnId="{55787242-6C1B-8642-9A26-C40FBADC8622}">
      <dgm:prSet/>
      <dgm:spPr/>
      <dgm:t>
        <a:bodyPr/>
        <a:lstStyle/>
        <a:p>
          <a:endParaRPr lang="en-US"/>
        </a:p>
      </dgm:t>
    </dgm:pt>
    <dgm:pt modelId="{A48A949B-2B7A-884D-8684-FE8C26709BBF}">
      <dgm:prSet/>
      <dgm:spPr/>
      <dgm:t>
        <a:bodyPr/>
        <a:lstStyle/>
        <a:p>
          <a:r>
            <a:rPr lang="en-US"/>
            <a:t>Eighth, all of this suggests not the weakness but the power of social credit as the next important regulatory mechanism. Compliance, risk management and data driven governance are here to stay.</a:t>
          </a:r>
        </a:p>
      </dgm:t>
    </dgm:pt>
    <dgm:pt modelId="{C43316E4-7645-674E-82AE-6285318DF522}" type="parTrans" cxnId="{648EDE9A-C239-0B4E-8703-745A437B5285}">
      <dgm:prSet/>
      <dgm:spPr/>
      <dgm:t>
        <a:bodyPr/>
        <a:lstStyle/>
        <a:p>
          <a:endParaRPr lang="en-US"/>
        </a:p>
      </dgm:t>
    </dgm:pt>
    <dgm:pt modelId="{CFF550DC-FAAC-9048-9C9F-C7516C784913}" type="sibTrans" cxnId="{648EDE9A-C239-0B4E-8703-745A437B5285}">
      <dgm:prSet/>
      <dgm:spPr/>
      <dgm:t>
        <a:bodyPr/>
        <a:lstStyle/>
        <a:p>
          <a:endParaRPr lang="en-US"/>
        </a:p>
      </dgm:t>
    </dgm:pt>
    <dgm:pt modelId="{6529D28F-0E8F-8C41-9B3D-6681B858B9F8}" type="pres">
      <dgm:prSet presAssocID="{FE2860C2-E53C-7847-8817-189D23421E26}" presName="linear" presStyleCnt="0">
        <dgm:presLayoutVars>
          <dgm:animLvl val="lvl"/>
          <dgm:resizeHandles val="exact"/>
        </dgm:presLayoutVars>
      </dgm:prSet>
      <dgm:spPr/>
    </dgm:pt>
    <dgm:pt modelId="{EA1A4220-D870-4449-82A2-C31AD75B312E}" type="pres">
      <dgm:prSet presAssocID="{68FEE3FF-FEF2-2948-802B-F46BAEE98DC4}" presName="parentText" presStyleLbl="node1" presStyleIdx="0" presStyleCnt="8">
        <dgm:presLayoutVars>
          <dgm:chMax val="0"/>
          <dgm:bulletEnabled val="1"/>
        </dgm:presLayoutVars>
      </dgm:prSet>
      <dgm:spPr/>
    </dgm:pt>
    <dgm:pt modelId="{34A94C95-7DB3-8140-81B1-6A03178DFC43}" type="pres">
      <dgm:prSet presAssocID="{7A80D280-5DC8-4045-AD98-FEDBCF7E784A}" presName="spacer" presStyleCnt="0"/>
      <dgm:spPr/>
    </dgm:pt>
    <dgm:pt modelId="{9C38F56B-EBC2-884B-A77C-6F2F802472D5}" type="pres">
      <dgm:prSet presAssocID="{310F3F0B-9CE2-664E-9BA2-9F9BA74E6B2D}" presName="parentText" presStyleLbl="node1" presStyleIdx="1" presStyleCnt="8">
        <dgm:presLayoutVars>
          <dgm:chMax val="0"/>
          <dgm:bulletEnabled val="1"/>
        </dgm:presLayoutVars>
      </dgm:prSet>
      <dgm:spPr/>
    </dgm:pt>
    <dgm:pt modelId="{A5A598A9-F646-4C4A-B7D6-51467F4F8190}" type="pres">
      <dgm:prSet presAssocID="{E9D5EE8F-F174-5E43-BF6A-F75316E1FE59}" presName="spacer" presStyleCnt="0"/>
      <dgm:spPr/>
    </dgm:pt>
    <dgm:pt modelId="{08736A63-273A-D340-9E87-50DD2A0790AA}" type="pres">
      <dgm:prSet presAssocID="{532746E6-5810-1E41-B3BD-C0500088E667}" presName="parentText" presStyleLbl="node1" presStyleIdx="2" presStyleCnt="8">
        <dgm:presLayoutVars>
          <dgm:chMax val="0"/>
          <dgm:bulletEnabled val="1"/>
        </dgm:presLayoutVars>
      </dgm:prSet>
      <dgm:spPr/>
    </dgm:pt>
    <dgm:pt modelId="{01659767-D14A-9B46-BC55-EB85C4B45473}" type="pres">
      <dgm:prSet presAssocID="{E04D6ABA-F825-5F47-A3DD-CFAC16067C06}" presName="spacer" presStyleCnt="0"/>
      <dgm:spPr/>
    </dgm:pt>
    <dgm:pt modelId="{155E7962-3E7E-6C4D-B8C5-84543333A216}" type="pres">
      <dgm:prSet presAssocID="{4930C17A-D38D-3B4E-8A43-9A6E9B9AE5EB}" presName="parentText" presStyleLbl="node1" presStyleIdx="3" presStyleCnt="8">
        <dgm:presLayoutVars>
          <dgm:chMax val="0"/>
          <dgm:bulletEnabled val="1"/>
        </dgm:presLayoutVars>
      </dgm:prSet>
      <dgm:spPr/>
    </dgm:pt>
    <dgm:pt modelId="{97CF5274-428D-714A-8DBA-372E0071CF21}" type="pres">
      <dgm:prSet presAssocID="{D8434ECE-ECEE-BF41-8879-F3C4D5A6A94E}" presName="spacer" presStyleCnt="0"/>
      <dgm:spPr/>
    </dgm:pt>
    <dgm:pt modelId="{3E8B6445-7968-6A4B-81FF-1A51F0DAAAFF}" type="pres">
      <dgm:prSet presAssocID="{20B3227E-C9A0-7E41-A37C-2C86941BACF6}" presName="parentText" presStyleLbl="node1" presStyleIdx="4" presStyleCnt="8">
        <dgm:presLayoutVars>
          <dgm:chMax val="0"/>
          <dgm:bulletEnabled val="1"/>
        </dgm:presLayoutVars>
      </dgm:prSet>
      <dgm:spPr/>
    </dgm:pt>
    <dgm:pt modelId="{F2AD7CC9-CD5C-0B44-A345-82FDE0A62F68}" type="pres">
      <dgm:prSet presAssocID="{691114F7-4CA3-B540-9CA1-67BABF67B412}" presName="spacer" presStyleCnt="0"/>
      <dgm:spPr/>
    </dgm:pt>
    <dgm:pt modelId="{05AD86AA-5B2C-9E45-A570-CE3AD7D91694}" type="pres">
      <dgm:prSet presAssocID="{A89DDE9C-BB6C-F448-8AB0-DCDFE8A6E419}" presName="parentText" presStyleLbl="node1" presStyleIdx="5" presStyleCnt="8">
        <dgm:presLayoutVars>
          <dgm:chMax val="0"/>
          <dgm:bulletEnabled val="1"/>
        </dgm:presLayoutVars>
      </dgm:prSet>
      <dgm:spPr/>
    </dgm:pt>
    <dgm:pt modelId="{0AD23C57-09E8-0E43-A92A-E10924264CF9}" type="pres">
      <dgm:prSet presAssocID="{F6EF14FE-896C-294F-A6B7-85B5E86BA1C9}" presName="spacer" presStyleCnt="0"/>
      <dgm:spPr/>
    </dgm:pt>
    <dgm:pt modelId="{377D62B7-576A-A84D-906E-F1F924D5B942}" type="pres">
      <dgm:prSet presAssocID="{685442A8-0DBE-F041-B713-740EA32C892D}" presName="parentText" presStyleLbl="node1" presStyleIdx="6" presStyleCnt="8">
        <dgm:presLayoutVars>
          <dgm:chMax val="0"/>
          <dgm:bulletEnabled val="1"/>
        </dgm:presLayoutVars>
      </dgm:prSet>
      <dgm:spPr/>
    </dgm:pt>
    <dgm:pt modelId="{9CE1EA1C-FB38-804E-BE26-9444465AF239}" type="pres">
      <dgm:prSet presAssocID="{3CCF93D5-84CE-7042-93CF-3D07D44E2717}" presName="spacer" presStyleCnt="0"/>
      <dgm:spPr/>
    </dgm:pt>
    <dgm:pt modelId="{A9036EFF-0B02-5242-B9E1-31CC66194858}" type="pres">
      <dgm:prSet presAssocID="{A48A949B-2B7A-884D-8684-FE8C26709BBF}" presName="parentText" presStyleLbl="node1" presStyleIdx="7" presStyleCnt="8">
        <dgm:presLayoutVars>
          <dgm:chMax val="0"/>
          <dgm:bulletEnabled val="1"/>
        </dgm:presLayoutVars>
      </dgm:prSet>
      <dgm:spPr/>
    </dgm:pt>
  </dgm:ptLst>
  <dgm:cxnLst>
    <dgm:cxn modelId="{4226DF09-8CE1-F44C-9454-4E198C51BC72}" type="presOf" srcId="{A48A949B-2B7A-884D-8684-FE8C26709BBF}" destId="{A9036EFF-0B02-5242-B9E1-31CC66194858}" srcOrd="0" destOrd="0" presId="urn:microsoft.com/office/officeart/2005/8/layout/vList2"/>
    <dgm:cxn modelId="{FB27E312-1247-FD43-94D2-720B68FBD859}" type="presOf" srcId="{A89DDE9C-BB6C-F448-8AB0-DCDFE8A6E419}" destId="{05AD86AA-5B2C-9E45-A570-CE3AD7D91694}" srcOrd="0" destOrd="0" presId="urn:microsoft.com/office/officeart/2005/8/layout/vList2"/>
    <dgm:cxn modelId="{55787242-6C1B-8642-9A26-C40FBADC8622}" srcId="{FE2860C2-E53C-7847-8817-189D23421E26}" destId="{685442A8-0DBE-F041-B713-740EA32C892D}" srcOrd="6" destOrd="0" parTransId="{2DDA78E9-A509-BE4F-9BBC-442B99234879}" sibTransId="{3CCF93D5-84CE-7042-93CF-3D07D44E2717}"/>
    <dgm:cxn modelId="{A5685745-2B20-754B-937B-2D08E2C535A2}" srcId="{FE2860C2-E53C-7847-8817-189D23421E26}" destId="{532746E6-5810-1E41-B3BD-C0500088E667}" srcOrd="2" destOrd="0" parTransId="{7E6F5973-7C89-7E42-B140-3D653B7D1145}" sibTransId="{E04D6ABA-F825-5F47-A3DD-CFAC16067C06}"/>
    <dgm:cxn modelId="{F623DD4E-6666-4940-9C2B-0733E53B26ED}" type="presOf" srcId="{4930C17A-D38D-3B4E-8A43-9A6E9B9AE5EB}" destId="{155E7962-3E7E-6C4D-B8C5-84543333A216}" srcOrd="0" destOrd="0" presId="urn:microsoft.com/office/officeart/2005/8/layout/vList2"/>
    <dgm:cxn modelId="{BD35D555-73D2-E24A-AE2D-16A45601679F}" srcId="{FE2860C2-E53C-7847-8817-189D23421E26}" destId="{68FEE3FF-FEF2-2948-802B-F46BAEE98DC4}" srcOrd="0" destOrd="0" parTransId="{E7153728-38C3-3948-8FE3-E6081B3A1451}" sibTransId="{7A80D280-5DC8-4045-AD98-FEDBCF7E784A}"/>
    <dgm:cxn modelId="{F1EC9F5F-A582-0C4B-B1F0-41A777B2A091}" type="presOf" srcId="{68FEE3FF-FEF2-2948-802B-F46BAEE98DC4}" destId="{EA1A4220-D870-4449-82A2-C31AD75B312E}" srcOrd="0" destOrd="0" presId="urn:microsoft.com/office/officeart/2005/8/layout/vList2"/>
    <dgm:cxn modelId="{62D51273-437A-3146-B502-CC0A2CBD5951}" srcId="{FE2860C2-E53C-7847-8817-189D23421E26}" destId="{310F3F0B-9CE2-664E-9BA2-9F9BA74E6B2D}" srcOrd="1" destOrd="0" parTransId="{4A253B39-9E2B-B844-B55C-8945592DD77A}" sibTransId="{E9D5EE8F-F174-5E43-BF6A-F75316E1FE59}"/>
    <dgm:cxn modelId="{372B5E79-C9A5-494E-B4DE-6DCD4EABAD12}" type="presOf" srcId="{FE2860C2-E53C-7847-8817-189D23421E26}" destId="{6529D28F-0E8F-8C41-9B3D-6681B858B9F8}" srcOrd="0" destOrd="0" presId="urn:microsoft.com/office/officeart/2005/8/layout/vList2"/>
    <dgm:cxn modelId="{5E1A7994-80BE-6A4D-9B8C-402584A3CE61}" type="presOf" srcId="{532746E6-5810-1E41-B3BD-C0500088E667}" destId="{08736A63-273A-D340-9E87-50DD2A0790AA}" srcOrd="0" destOrd="0" presId="urn:microsoft.com/office/officeart/2005/8/layout/vList2"/>
    <dgm:cxn modelId="{648EDE9A-C239-0B4E-8703-745A437B5285}" srcId="{FE2860C2-E53C-7847-8817-189D23421E26}" destId="{A48A949B-2B7A-884D-8684-FE8C26709BBF}" srcOrd="7" destOrd="0" parTransId="{C43316E4-7645-674E-82AE-6285318DF522}" sibTransId="{CFF550DC-FAAC-9048-9C9F-C7516C784913}"/>
    <dgm:cxn modelId="{E0933FCA-34DC-C04F-8CB8-BFB9A9FEF8BF}" type="presOf" srcId="{685442A8-0DBE-F041-B713-740EA32C892D}" destId="{377D62B7-576A-A84D-906E-F1F924D5B942}" srcOrd="0" destOrd="0" presId="urn:microsoft.com/office/officeart/2005/8/layout/vList2"/>
    <dgm:cxn modelId="{825754CD-D8FA-C045-BA2E-C692D9EDFAED}" srcId="{FE2860C2-E53C-7847-8817-189D23421E26}" destId="{A89DDE9C-BB6C-F448-8AB0-DCDFE8A6E419}" srcOrd="5" destOrd="0" parTransId="{94764D22-80A2-C94A-8235-4B2CCD36AEB0}" sibTransId="{F6EF14FE-896C-294F-A6B7-85B5E86BA1C9}"/>
    <dgm:cxn modelId="{2F07D4CF-0078-D644-AC98-4AD50FA59430}" srcId="{FE2860C2-E53C-7847-8817-189D23421E26}" destId="{20B3227E-C9A0-7E41-A37C-2C86941BACF6}" srcOrd="4" destOrd="0" parTransId="{4077CFDC-EC6D-BE41-8536-F37AD4F7A178}" sibTransId="{691114F7-4CA3-B540-9CA1-67BABF67B412}"/>
    <dgm:cxn modelId="{367C55D0-926E-5B4A-8D87-27CF5D52BD82}" type="presOf" srcId="{310F3F0B-9CE2-664E-9BA2-9F9BA74E6B2D}" destId="{9C38F56B-EBC2-884B-A77C-6F2F802472D5}" srcOrd="0" destOrd="0" presId="urn:microsoft.com/office/officeart/2005/8/layout/vList2"/>
    <dgm:cxn modelId="{4A03F4F5-F150-E046-BFB7-FD53CBBE4BF8}" srcId="{FE2860C2-E53C-7847-8817-189D23421E26}" destId="{4930C17A-D38D-3B4E-8A43-9A6E9B9AE5EB}" srcOrd="3" destOrd="0" parTransId="{22BF197E-339A-3043-9068-181EA0062D47}" sibTransId="{D8434ECE-ECEE-BF41-8879-F3C4D5A6A94E}"/>
    <dgm:cxn modelId="{16C885FE-D5D1-5642-A8D2-EDD1BDA8D340}" type="presOf" srcId="{20B3227E-C9A0-7E41-A37C-2C86941BACF6}" destId="{3E8B6445-7968-6A4B-81FF-1A51F0DAAAFF}" srcOrd="0" destOrd="0" presId="urn:microsoft.com/office/officeart/2005/8/layout/vList2"/>
    <dgm:cxn modelId="{60400947-6801-1041-82B4-B4BED658E8AB}" type="presParOf" srcId="{6529D28F-0E8F-8C41-9B3D-6681B858B9F8}" destId="{EA1A4220-D870-4449-82A2-C31AD75B312E}" srcOrd="0" destOrd="0" presId="urn:microsoft.com/office/officeart/2005/8/layout/vList2"/>
    <dgm:cxn modelId="{853E9D2E-378B-804B-A244-FF022854C586}" type="presParOf" srcId="{6529D28F-0E8F-8C41-9B3D-6681B858B9F8}" destId="{34A94C95-7DB3-8140-81B1-6A03178DFC43}" srcOrd="1" destOrd="0" presId="urn:microsoft.com/office/officeart/2005/8/layout/vList2"/>
    <dgm:cxn modelId="{D9466949-18BA-F441-830D-8359B2E1ECF0}" type="presParOf" srcId="{6529D28F-0E8F-8C41-9B3D-6681B858B9F8}" destId="{9C38F56B-EBC2-884B-A77C-6F2F802472D5}" srcOrd="2" destOrd="0" presId="urn:microsoft.com/office/officeart/2005/8/layout/vList2"/>
    <dgm:cxn modelId="{2BE344D8-9C91-F94D-AF79-853509D576AE}" type="presParOf" srcId="{6529D28F-0E8F-8C41-9B3D-6681B858B9F8}" destId="{A5A598A9-F646-4C4A-B7D6-51467F4F8190}" srcOrd="3" destOrd="0" presId="urn:microsoft.com/office/officeart/2005/8/layout/vList2"/>
    <dgm:cxn modelId="{1DADAFF3-58F8-4C4A-90AF-E8E447001DE5}" type="presParOf" srcId="{6529D28F-0E8F-8C41-9B3D-6681B858B9F8}" destId="{08736A63-273A-D340-9E87-50DD2A0790AA}" srcOrd="4" destOrd="0" presId="urn:microsoft.com/office/officeart/2005/8/layout/vList2"/>
    <dgm:cxn modelId="{329C8AEA-72B6-184F-A5D1-E9FDFFBC27F6}" type="presParOf" srcId="{6529D28F-0E8F-8C41-9B3D-6681B858B9F8}" destId="{01659767-D14A-9B46-BC55-EB85C4B45473}" srcOrd="5" destOrd="0" presId="urn:microsoft.com/office/officeart/2005/8/layout/vList2"/>
    <dgm:cxn modelId="{D286A7A4-1A54-E640-959E-C9BDAB860D31}" type="presParOf" srcId="{6529D28F-0E8F-8C41-9B3D-6681B858B9F8}" destId="{155E7962-3E7E-6C4D-B8C5-84543333A216}" srcOrd="6" destOrd="0" presId="urn:microsoft.com/office/officeart/2005/8/layout/vList2"/>
    <dgm:cxn modelId="{77C6496F-8F26-1442-A295-E04141F66943}" type="presParOf" srcId="{6529D28F-0E8F-8C41-9B3D-6681B858B9F8}" destId="{97CF5274-428D-714A-8DBA-372E0071CF21}" srcOrd="7" destOrd="0" presId="urn:microsoft.com/office/officeart/2005/8/layout/vList2"/>
    <dgm:cxn modelId="{52C52BC7-4648-E044-8A82-6C30E807AA01}" type="presParOf" srcId="{6529D28F-0E8F-8C41-9B3D-6681B858B9F8}" destId="{3E8B6445-7968-6A4B-81FF-1A51F0DAAAFF}" srcOrd="8" destOrd="0" presId="urn:microsoft.com/office/officeart/2005/8/layout/vList2"/>
    <dgm:cxn modelId="{0213FB83-D9A6-0B48-BCF5-2E8FE6C1FCD9}" type="presParOf" srcId="{6529D28F-0E8F-8C41-9B3D-6681B858B9F8}" destId="{F2AD7CC9-CD5C-0B44-A345-82FDE0A62F68}" srcOrd="9" destOrd="0" presId="urn:microsoft.com/office/officeart/2005/8/layout/vList2"/>
    <dgm:cxn modelId="{F4AF7FF1-52FB-5140-A980-DFE2C1C3608B}" type="presParOf" srcId="{6529D28F-0E8F-8C41-9B3D-6681B858B9F8}" destId="{05AD86AA-5B2C-9E45-A570-CE3AD7D91694}" srcOrd="10" destOrd="0" presId="urn:microsoft.com/office/officeart/2005/8/layout/vList2"/>
    <dgm:cxn modelId="{4188FCE3-2930-394F-8526-5B715ED93FA3}" type="presParOf" srcId="{6529D28F-0E8F-8C41-9B3D-6681B858B9F8}" destId="{0AD23C57-09E8-0E43-A92A-E10924264CF9}" srcOrd="11" destOrd="0" presId="urn:microsoft.com/office/officeart/2005/8/layout/vList2"/>
    <dgm:cxn modelId="{02E6B88D-D1D4-8F47-9AF1-A01E7D749299}" type="presParOf" srcId="{6529D28F-0E8F-8C41-9B3D-6681B858B9F8}" destId="{377D62B7-576A-A84D-906E-F1F924D5B942}" srcOrd="12" destOrd="0" presId="urn:microsoft.com/office/officeart/2005/8/layout/vList2"/>
    <dgm:cxn modelId="{CF190262-4C17-6A45-A944-A470116AC241}" type="presParOf" srcId="{6529D28F-0E8F-8C41-9B3D-6681B858B9F8}" destId="{9CE1EA1C-FB38-804E-BE26-9444465AF239}" srcOrd="13" destOrd="0" presId="urn:microsoft.com/office/officeart/2005/8/layout/vList2"/>
    <dgm:cxn modelId="{90B99EB4-BCBF-B945-AE67-ECEF8BF49E0B}" type="presParOf" srcId="{6529D28F-0E8F-8C41-9B3D-6681B858B9F8}" destId="{A9036EFF-0B02-5242-B9E1-31CC66194858}"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39B9F30-A558-1F46-AE32-9A0BA0BD1F67}" type="doc">
      <dgm:prSet loTypeId="urn:microsoft.com/office/officeart/2005/8/layout/hList6" loCatId="process" qsTypeId="urn:microsoft.com/office/officeart/2005/8/quickstyle/simple3" qsCatId="simple" csTypeId="urn:microsoft.com/office/officeart/2005/8/colors/colorful5" csCatId="colorful"/>
      <dgm:spPr/>
      <dgm:t>
        <a:bodyPr/>
        <a:lstStyle/>
        <a:p>
          <a:endParaRPr lang="en-US"/>
        </a:p>
      </dgm:t>
    </dgm:pt>
    <dgm:pt modelId="{D11ED5F0-3721-5B48-BA4C-39290B7E1687}">
      <dgm:prSet/>
      <dgm:spPr/>
      <dgm:t>
        <a:bodyPr/>
        <a:lstStyle/>
        <a:p>
          <a:r>
            <a:rPr lang="en-US"/>
            <a:t>Chinese Social Credit is in reality neither unique nor uniquely Chinese in its broad outlines.  It emerges as part of a broader and deeper cultural dialogue that appears to be transforming the landscape and language of law.</a:t>
          </a:r>
        </a:p>
      </dgm:t>
    </dgm:pt>
    <dgm:pt modelId="{CAC4EB47-63EE-1048-AFDD-4FE885CFE3B2}" type="parTrans" cxnId="{59267D25-C926-1E45-AAB0-25DA6B96B72C}">
      <dgm:prSet/>
      <dgm:spPr/>
      <dgm:t>
        <a:bodyPr/>
        <a:lstStyle/>
        <a:p>
          <a:endParaRPr lang="en-US"/>
        </a:p>
      </dgm:t>
    </dgm:pt>
    <dgm:pt modelId="{6F58141E-A3AA-DB4C-B5E8-E5EE3DBF31D5}" type="sibTrans" cxnId="{59267D25-C926-1E45-AAB0-25DA6B96B72C}">
      <dgm:prSet/>
      <dgm:spPr/>
      <dgm:t>
        <a:bodyPr/>
        <a:lstStyle/>
        <a:p>
          <a:endParaRPr lang="en-US"/>
        </a:p>
      </dgm:t>
    </dgm:pt>
    <dgm:pt modelId="{0B663CFA-26CA-1541-9ACC-66AFAB536C0B}">
      <dgm:prSet/>
      <dgm:spPr/>
      <dgm:t>
        <a:bodyPr/>
        <a:lstStyle/>
        <a:p>
          <a:r>
            <a:rPr lang="en-US"/>
            <a:t>The essence of ratings regimes is the fundamental connection between basic social and political principles and norms, on the one hand, and the construction of systems of data and analytics on the other.</a:t>
          </a:r>
        </a:p>
      </dgm:t>
    </dgm:pt>
    <dgm:pt modelId="{D07CCD23-CC68-A540-8231-CCDFA580A9A3}" type="parTrans" cxnId="{5E8787BE-C0BB-5947-A303-62FCB41D0C2B}">
      <dgm:prSet/>
      <dgm:spPr/>
      <dgm:t>
        <a:bodyPr/>
        <a:lstStyle/>
        <a:p>
          <a:endParaRPr lang="en-US"/>
        </a:p>
      </dgm:t>
    </dgm:pt>
    <dgm:pt modelId="{55F4527C-2523-2D4B-84EF-9515CB27DFC9}" type="sibTrans" cxnId="{5E8787BE-C0BB-5947-A303-62FCB41D0C2B}">
      <dgm:prSet/>
      <dgm:spPr/>
      <dgm:t>
        <a:bodyPr/>
        <a:lstStyle/>
        <a:p>
          <a:endParaRPr lang="en-US"/>
        </a:p>
      </dgm:t>
    </dgm:pt>
    <dgm:pt modelId="{5EED5313-6D56-4C47-9B7F-A4F154EF9623}">
      <dgm:prSet/>
      <dgm:spPr/>
      <dgm:t>
        <a:bodyPr/>
        <a:lstStyle/>
        <a:p>
          <a:r>
            <a:rPr lang="en-US"/>
            <a:t>The distinction between Chinese and Western social credit impulses is one of scope and systems of control.</a:t>
          </a:r>
        </a:p>
      </dgm:t>
    </dgm:pt>
    <dgm:pt modelId="{61C975DF-DF6E-9A4E-AE6B-2BCF0EECFF44}" type="parTrans" cxnId="{90EF56AB-4445-754D-A5AB-E69FF7E75CCA}">
      <dgm:prSet/>
      <dgm:spPr/>
      <dgm:t>
        <a:bodyPr/>
        <a:lstStyle/>
        <a:p>
          <a:endParaRPr lang="en-US"/>
        </a:p>
      </dgm:t>
    </dgm:pt>
    <dgm:pt modelId="{D452876C-0CF9-454C-B6E5-0E086C628A93}" type="sibTrans" cxnId="{90EF56AB-4445-754D-A5AB-E69FF7E75CCA}">
      <dgm:prSet/>
      <dgm:spPr/>
      <dgm:t>
        <a:bodyPr/>
        <a:lstStyle/>
        <a:p>
          <a:endParaRPr lang="en-US"/>
        </a:p>
      </dgm:t>
    </dgm:pt>
    <dgm:pt modelId="{B0861431-D084-4042-9653-5D8D32618077}">
      <dgm:prSet/>
      <dgm:spPr/>
      <dgm:t>
        <a:bodyPr/>
        <a:lstStyle/>
        <a:p>
          <a:r>
            <a:rPr lang="en-US"/>
            <a:t>The direct connection between the state and the ratings-social-credit system that is what triggers anxiety in the West; augmented by the modalities through which that exercise of control is manifested.</a:t>
          </a:r>
        </a:p>
      </dgm:t>
    </dgm:pt>
    <dgm:pt modelId="{9C4700C8-E137-0A4A-95D1-9C9D92EA2F09}" type="parTrans" cxnId="{301CE456-8E13-2B40-8B3A-F86C5B8222F1}">
      <dgm:prSet/>
      <dgm:spPr/>
      <dgm:t>
        <a:bodyPr/>
        <a:lstStyle/>
        <a:p>
          <a:endParaRPr lang="en-US"/>
        </a:p>
      </dgm:t>
    </dgm:pt>
    <dgm:pt modelId="{65C45D63-698D-534C-B5B8-11987FDAD068}" type="sibTrans" cxnId="{301CE456-8E13-2B40-8B3A-F86C5B8222F1}">
      <dgm:prSet/>
      <dgm:spPr/>
      <dgm:t>
        <a:bodyPr/>
        <a:lstStyle/>
        <a:p>
          <a:endParaRPr lang="en-US"/>
        </a:p>
      </dgm:t>
    </dgm:pt>
    <dgm:pt modelId="{CBAE9258-BE73-B544-9766-E82F84C32329}">
      <dgm:prSet/>
      <dgm:spPr/>
      <dgm:t>
        <a:bodyPr/>
        <a:lstStyle/>
        <a:p>
          <a:r>
            <a:rPr lang="en-US"/>
            <a:t>Social credit regimes, then, are symptomatic rather than generative and are reflected in their application to enterprises.</a:t>
          </a:r>
        </a:p>
      </dgm:t>
    </dgm:pt>
    <dgm:pt modelId="{D2422D3F-0683-A843-A16B-0956EFD60B1B}" type="parTrans" cxnId="{926F47A7-52D3-3040-B1CB-1E5C7B48A89C}">
      <dgm:prSet/>
      <dgm:spPr/>
      <dgm:t>
        <a:bodyPr/>
        <a:lstStyle/>
        <a:p>
          <a:endParaRPr lang="en-US"/>
        </a:p>
      </dgm:t>
    </dgm:pt>
    <dgm:pt modelId="{F29B4B6A-CA22-864F-AADE-866509A16AC2}" type="sibTrans" cxnId="{926F47A7-52D3-3040-B1CB-1E5C7B48A89C}">
      <dgm:prSet/>
      <dgm:spPr/>
      <dgm:t>
        <a:bodyPr/>
        <a:lstStyle/>
        <a:p>
          <a:endParaRPr lang="en-US"/>
        </a:p>
      </dgm:t>
    </dgm:pt>
    <dgm:pt modelId="{47A3A4CC-8B9C-064E-A97C-B146338A15FD}">
      <dgm:prSet/>
      <dgm:spPr/>
      <dgm:t>
        <a:bodyPr/>
        <a:lstStyle/>
        <a:p>
          <a:r>
            <a:rPr lang="en-US"/>
            <a:t>The challenges posed by these generative differences are likely to shape the nature and extent of Western investment in China and of Chinese investment along the Silk and Maritime Roads.</a:t>
          </a:r>
        </a:p>
      </dgm:t>
    </dgm:pt>
    <dgm:pt modelId="{6309AD66-08FC-FC4C-B908-469DD5895CA0}" type="parTrans" cxnId="{1506B339-F0B0-AB4B-9207-45086FA73C71}">
      <dgm:prSet/>
      <dgm:spPr/>
      <dgm:t>
        <a:bodyPr/>
        <a:lstStyle/>
        <a:p>
          <a:endParaRPr lang="en-US"/>
        </a:p>
      </dgm:t>
    </dgm:pt>
    <dgm:pt modelId="{56A708A5-AE47-6047-987B-CFDF2B8ABA11}" type="sibTrans" cxnId="{1506B339-F0B0-AB4B-9207-45086FA73C71}">
      <dgm:prSet/>
      <dgm:spPr/>
      <dgm:t>
        <a:bodyPr/>
        <a:lstStyle/>
        <a:p>
          <a:endParaRPr lang="en-US"/>
        </a:p>
      </dgm:t>
    </dgm:pt>
    <dgm:pt modelId="{F8E1C61D-7DEB-6B4A-B29C-0438DE3F2501}" type="pres">
      <dgm:prSet presAssocID="{C39B9F30-A558-1F46-AE32-9A0BA0BD1F67}" presName="Name0" presStyleCnt="0">
        <dgm:presLayoutVars>
          <dgm:dir/>
          <dgm:resizeHandles val="exact"/>
        </dgm:presLayoutVars>
      </dgm:prSet>
      <dgm:spPr/>
    </dgm:pt>
    <dgm:pt modelId="{50EAE096-33D1-1140-87CC-E3995C220ECF}" type="pres">
      <dgm:prSet presAssocID="{D11ED5F0-3721-5B48-BA4C-39290B7E1687}" presName="node" presStyleLbl="node1" presStyleIdx="0" presStyleCnt="6">
        <dgm:presLayoutVars>
          <dgm:bulletEnabled val="1"/>
        </dgm:presLayoutVars>
      </dgm:prSet>
      <dgm:spPr/>
    </dgm:pt>
    <dgm:pt modelId="{79255611-8692-6343-BF3D-203A86E0C85F}" type="pres">
      <dgm:prSet presAssocID="{6F58141E-A3AA-DB4C-B5E8-E5EE3DBF31D5}" presName="sibTrans" presStyleCnt="0"/>
      <dgm:spPr/>
    </dgm:pt>
    <dgm:pt modelId="{1259DFD8-8B2B-8148-8AE5-A8AF3BB37627}" type="pres">
      <dgm:prSet presAssocID="{0B663CFA-26CA-1541-9ACC-66AFAB536C0B}" presName="node" presStyleLbl="node1" presStyleIdx="1" presStyleCnt="6">
        <dgm:presLayoutVars>
          <dgm:bulletEnabled val="1"/>
        </dgm:presLayoutVars>
      </dgm:prSet>
      <dgm:spPr/>
    </dgm:pt>
    <dgm:pt modelId="{96A83933-AFDE-5647-94D0-B5DDC080F51E}" type="pres">
      <dgm:prSet presAssocID="{55F4527C-2523-2D4B-84EF-9515CB27DFC9}" presName="sibTrans" presStyleCnt="0"/>
      <dgm:spPr/>
    </dgm:pt>
    <dgm:pt modelId="{F66C9967-1476-F24B-BACF-B8042BD7EF6B}" type="pres">
      <dgm:prSet presAssocID="{5EED5313-6D56-4C47-9B7F-A4F154EF9623}" presName="node" presStyleLbl="node1" presStyleIdx="2" presStyleCnt="6">
        <dgm:presLayoutVars>
          <dgm:bulletEnabled val="1"/>
        </dgm:presLayoutVars>
      </dgm:prSet>
      <dgm:spPr/>
    </dgm:pt>
    <dgm:pt modelId="{543083FF-4DE9-3D44-8568-C767EB6C1454}" type="pres">
      <dgm:prSet presAssocID="{D452876C-0CF9-454C-B6E5-0E086C628A93}" presName="sibTrans" presStyleCnt="0"/>
      <dgm:spPr/>
    </dgm:pt>
    <dgm:pt modelId="{C47852EB-8C8B-B547-ABB9-9542A575452C}" type="pres">
      <dgm:prSet presAssocID="{B0861431-D084-4042-9653-5D8D32618077}" presName="node" presStyleLbl="node1" presStyleIdx="3" presStyleCnt="6">
        <dgm:presLayoutVars>
          <dgm:bulletEnabled val="1"/>
        </dgm:presLayoutVars>
      </dgm:prSet>
      <dgm:spPr/>
    </dgm:pt>
    <dgm:pt modelId="{914334C2-E55C-BB40-8D6E-64669D0CA55A}" type="pres">
      <dgm:prSet presAssocID="{65C45D63-698D-534C-B5B8-11987FDAD068}" presName="sibTrans" presStyleCnt="0"/>
      <dgm:spPr/>
    </dgm:pt>
    <dgm:pt modelId="{88080B59-98DD-6648-8AC1-4EDB030DC5C0}" type="pres">
      <dgm:prSet presAssocID="{CBAE9258-BE73-B544-9766-E82F84C32329}" presName="node" presStyleLbl="node1" presStyleIdx="4" presStyleCnt="6">
        <dgm:presLayoutVars>
          <dgm:bulletEnabled val="1"/>
        </dgm:presLayoutVars>
      </dgm:prSet>
      <dgm:spPr/>
    </dgm:pt>
    <dgm:pt modelId="{33C564A9-F3A7-514F-AE64-9F8243527D5C}" type="pres">
      <dgm:prSet presAssocID="{F29B4B6A-CA22-864F-AADE-866509A16AC2}" presName="sibTrans" presStyleCnt="0"/>
      <dgm:spPr/>
    </dgm:pt>
    <dgm:pt modelId="{0CE11D1D-428A-4E4A-9675-3D1BEAFAFF6D}" type="pres">
      <dgm:prSet presAssocID="{47A3A4CC-8B9C-064E-A97C-B146338A15FD}" presName="node" presStyleLbl="node1" presStyleIdx="5" presStyleCnt="6">
        <dgm:presLayoutVars>
          <dgm:bulletEnabled val="1"/>
        </dgm:presLayoutVars>
      </dgm:prSet>
      <dgm:spPr/>
    </dgm:pt>
  </dgm:ptLst>
  <dgm:cxnLst>
    <dgm:cxn modelId="{A9A53414-D645-2D49-A92F-D704B975636D}" type="presOf" srcId="{D11ED5F0-3721-5B48-BA4C-39290B7E1687}" destId="{50EAE096-33D1-1140-87CC-E3995C220ECF}" srcOrd="0" destOrd="0" presId="urn:microsoft.com/office/officeart/2005/8/layout/hList6"/>
    <dgm:cxn modelId="{A5E6821E-E9D7-0A44-9C9B-2B1FB5777721}" type="presOf" srcId="{C39B9F30-A558-1F46-AE32-9A0BA0BD1F67}" destId="{F8E1C61D-7DEB-6B4A-B29C-0438DE3F2501}" srcOrd="0" destOrd="0" presId="urn:microsoft.com/office/officeart/2005/8/layout/hList6"/>
    <dgm:cxn modelId="{59267D25-C926-1E45-AAB0-25DA6B96B72C}" srcId="{C39B9F30-A558-1F46-AE32-9A0BA0BD1F67}" destId="{D11ED5F0-3721-5B48-BA4C-39290B7E1687}" srcOrd="0" destOrd="0" parTransId="{CAC4EB47-63EE-1048-AFDD-4FE885CFE3B2}" sibTransId="{6F58141E-A3AA-DB4C-B5E8-E5EE3DBF31D5}"/>
    <dgm:cxn modelId="{1506B339-F0B0-AB4B-9207-45086FA73C71}" srcId="{C39B9F30-A558-1F46-AE32-9A0BA0BD1F67}" destId="{47A3A4CC-8B9C-064E-A97C-B146338A15FD}" srcOrd="5" destOrd="0" parTransId="{6309AD66-08FC-FC4C-B908-469DD5895CA0}" sibTransId="{56A708A5-AE47-6047-987B-CFDF2B8ABA11}"/>
    <dgm:cxn modelId="{301CE456-8E13-2B40-8B3A-F86C5B8222F1}" srcId="{C39B9F30-A558-1F46-AE32-9A0BA0BD1F67}" destId="{B0861431-D084-4042-9653-5D8D32618077}" srcOrd="3" destOrd="0" parTransId="{9C4700C8-E137-0A4A-95D1-9C9D92EA2F09}" sibTransId="{65C45D63-698D-534C-B5B8-11987FDAD068}"/>
    <dgm:cxn modelId="{85AE0463-F4B8-6540-9238-79FA260BF4C3}" type="presOf" srcId="{5EED5313-6D56-4C47-9B7F-A4F154EF9623}" destId="{F66C9967-1476-F24B-BACF-B8042BD7EF6B}" srcOrd="0" destOrd="0" presId="urn:microsoft.com/office/officeart/2005/8/layout/hList6"/>
    <dgm:cxn modelId="{926F47A7-52D3-3040-B1CB-1E5C7B48A89C}" srcId="{C39B9F30-A558-1F46-AE32-9A0BA0BD1F67}" destId="{CBAE9258-BE73-B544-9766-E82F84C32329}" srcOrd="4" destOrd="0" parTransId="{D2422D3F-0683-A843-A16B-0956EFD60B1B}" sibTransId="{F29B4B6A-CA22-864F-AADE-866509A16AC2}"/>
    <dgm:cxn modelId="{EDEA8EA8-E7F4-4544-AD6A-3A34FD75ED7C}" type="presOf" srcId="{CBAE9258-BE73-B544-9766-E82F84C32329}" destId="{88080B59-98DD-6648-8AC1-4EDB030DC5C0}" srcOrd="0" destOrd="0" presId="urn:microsoft.com/office/officeart/2005/8/layout/hList6"/>
    <dgm:cxn modelId="{90EF56AB-4445-754D-A5AB-E69FF7E75CCA}" srcId="{C39B9F30-A558-1F46-AE32-9A0BA0BD1F67}" destId="{5EED5313-6D56-4C47-9B7F-A4F154EF9623}" srcOrd="2" destOrd="0" parTransId="{61C975DF-DF6E-9A4E-AE6B-2BCF0EECFF44}" sibTransId="{D452876C-0CF9-454C-B6E5-0E086C628A93}"/>
    <dgm:cxn modelId="{8E7385B0-A5D9-2643-A1BA-0242CDA24376}" type="presOf" srcId="{B0861431-D084-4042-9653-5D8D32618077}" destId="{C47852EB-8C8B-B547-ABB9-9542A575452C}" srcOrd="0" destOrd="0" presId="urn:microsoft.com/office/officeart/2005/8/layout/hList6"/>
    <dgm:cxn modelId="{5E8787BE-C0BB-5947-A303-62FCB41D0C2B}" srcId="{C39B9F30-A558-1F46-AE32-9A0BA0BD1F67}" destId="{0B663CFA-26CA-1541-9ACC-66AFAB536C0B}" srcOrd="1" destOrd="0" parTransId="{D07CCD23-CC68-A540-8231-CCDFA580A9A3}" sibTransId="{55F4527C-2523-2D4B-84EF-9515CB27DFC9}"/>
    <dgm:cxn modelId="{9EF712C3-D647-2C45-8F38-1B2DD3EEB7FC}" type="presOf" srcId="{47A3A4CC-8B9C-064E-A97C-B146338A15FD}" destId="{0CE11D1D-428A-4E4A-9675-3D1BEAFAFF6D}" srcOrd="0" destOrd="0" presId="urn:microsoft.com/office/officeart/2005/8/layout/hList6"/>
    <dgm:cxn modelId="{DD9E0AC5-4A65-2B46-8EC2-E2655C8A5F5A}" type="presOf" srcId="{0B663CFA-26CA-1541-9ACC-66AFAB536C0B}" destId="{1259DFD8-8B2B-8148-8AE5-A8AF3BB37627}" srcOrd="0" destOrd="0" presId="urn:microsoft.com/office/officeart/2005/8/layout/hList6"/>
    <dgm:cxn modelId="{670C91C9-0A9A-D448-ABA3-3B7715422C23}" type="presParOf" srcId="{F8E1C61D-7DEB-6B4A-B29C-0438DE3F2501}" destId="{50EAE096-33D1-1140-87CC-E3995C220ECF}" srcOrd="0" destOrd="0" presId="urn:microsoft.com/office/officeart/2005/8/layout/hList6"/>
    <dgm:cxn modelId="{61565FC3-611C-CB46-8D7C-319FACC9C0E0}" type="presParOf" srcId="{F8E1C61D-7DEB-6B4A-B29C-0438DE3F2501}" destId="{79255611-8692-6343-BF3D-203A86E0C85F}" srcOrd="1" destOrd="0" presId="urn:microsoft.com/office/officeart/2005/8/layout/hList6"/>
    <dgm:cxn modelId="{2C3242CF-37C4-C34B-BEBA-0EF5BB201AA5}" type="presParOf" srcId="{F8E1C61D-7DEB-6B4A-B29C-0438DE3F2501}" destId="{1259DFD8-8B2B-8148-8AE5-A8AF3BB37627}" srcOrd="2" destOrd="0" presId="urn:microsoft.com/office/officeart/2005/8/layout/hList6"/>
    <dgm:cxn modelId="{8AB65878-80F1-AD4C-8C6F-3B8AEFBCCCE9}" type="presParOf" srcId="{F8E1C61D-7DEB-6B4A-B29C-0438DE3F2501}" destId="{96A83933-AFDE-5647-94D0-B5DDC080F51E}" srcOrd="3" destOrd="0" presId="urn:microsoft.com/office/officeart/2005/8/layout/hList6"/>
    <dgm:cxn modelId="{0B333609-50F6-7D44-8FFC-6F93217391D4}" type="presParOf" srcId="{F8E1C61D-7DEB-6B4A-B29C-0438DE3F2501}" destId="{F66C9967-1476-F24B-BACF-B8042BD7EF6B}" srcOrd="4" destOrd="0" presId="urn:microsoft.com/office/officeart/2005/8/layout/hList6"/>
    <dgm:cxn modelId="{17D332D9-1C8F-E047-BC64-AE56289A95F7}" type="presParOf" srcId="{F8E1C61D-7DEB-6B4A-B29C-0438DE3F2501}" destId="{543083FF-4DE9-3D44-8568-C767EB6C1454}" srcOrd="5" destOrd="0" presId="urn:microsoft.com/office/officeart/2005/8/layout/hList6"/>
    <dgm:cxn modelId="{AB40B16C-E1A3-3E42-A20D-4907DC505D5C}" type="presParOf" srcId="{F8E1C61D-7DEB-6B4A-B29C-0438DE3F2501}" destId="{C47852EB-8C8B-B547-ABB9-9542A575452C}" srcOrd="6" destOrd="0" presId="urn:microsoft.com/office/officeart/2005/8/layout/hList6"/>
    <dgm:cxn modelId="{DC0A6613-F0E9-0649-977C-4C937787EE23}" type="presParOf" srcId="{F8E1C61D-7DEB-6B4A-B29C-0438DE3F2501}" destId="{914334C2-E55C-BB40-8D6E-64669D0CA55A}" srcOrd="7" destOrd="0" presId="urn:microsoft.com/office/officeart/2005/8/layout/hList6"/>
    <dgm:cxn modelId="{A9112E1C-270B-374A-B98C-E872E2D10834}" type="presParOf" srcId="{F8E1C61D-7DEB-6B4A-B29C-0438DE3F2501}" destId="{88080B59-98DD-6648-8AC1-4EDB030DC5C0}" srcOrd="8" destOrd="0" presId="urn:microsoft.com/office/officeart/2005/8/layout/hList6"/>
    <dgm:cxn modelId="{70B836D4-5789-694D-95B9-9CFB5E8428D0}" type="presParOf" srcId="{F8E1C61D-7DEB-6B4A-B29C-0438DE3F2501}" destId="{33C564A9-F3A7-514F-AE64-9F8243527D5C}" srcOrd="9" destOrd="0" presId="urn:microsoft.com/office/officeart/2005/8/layout/hList6"/>
    <dgm:cxn modelId="{7E9C27FB-740F-5447-B3FB-4646F5526A41}" type="presParOf" srcId="{F8E1C61D-7DEB-6B4A-B29C-0438DE3F2501}" destId="{0CE11D1D-428A-4E4A-9675-3D1BEAFAFF6D}" srcOrd="10"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BD8352-AF65-254B-BCB3-3492C29DF6F8}" type="doc">
      <dgm:prSet loTypeId="urn:microsoft.com/office/officeart/2005/8/layout/hProcess3" loCatId="process" qsTypeId="urn:microsoft.com/office/officeart/2005/8/quickstyle/simple1" qsCatId="simple" csTypeId="urn:microsoft.com/office/officeart/2005/8/colors/colorful5" csCatId="colorful" phldr="1"/>
      <dgm:spPr/>
      <dgm:t>
        <a:bodyPr/>
        <a:lstStyle/>
        <a:p>
          <a:endParaRPr lang="en-US"/>
        </a:p>
      </dgm:t>
    </dgm:pt>
    <dgm:pt modelId="{E9527141-BAB7-AA4D-8D27-C8DAA564641D}">
      <dgm:prSet/>
      <dgm:spPr/>
      <dgm:t>
        <a:bodyPr/>
        <a:lstStyle/>
        <a:p>
          <a:r>
            <a:rPr lang="en-US" b="1" dirty="0"/>
            <a:t>Begin from the simplest of starting points</a:t>
          </a:r>
          <a:r>
            <a:rPr lang="en-US" dirty="0"/>
            <a:t>: </a:t>
          </a:r>
        </a:p>
      </dgm:t>
    </dgm:pt>
    <dgm:pt modelId="{12554388-F5A1-1B4F-8879-3808CA2FC1D6}" type="parTrans" cxnId="{8C270E9F-3823-C04D-AF93-393EA8F4B99D}">
      <dgm:prSet/>
      <dgm:spPr/>
      <dgm:t>
        <a:bodyPr/>
        <a:lstStyle/>
        <a:p>
          <a:endParaRPr lang="en-US"/>
        </a:p>
      </dgm:t>
    </dgm:pt>
    <dgm:pt modelId="{E4A27003-BF09-FB46-AD77-221546F90951}" type="sibTrans" cxnId="{8C270E9F-3823-C04D-AF93-393EA8F4B99D}">
      <dgm:prSet/>
      <dgm:spPr/>
      <dgm:t>
        <a:bodyPr/>
        <a:lstStyle/>
        <a:p>
          <a:endParaRPr lang="en-US"/>
        </a:p>
      </dgm:t>
    </dgm:pt>
    <dgm:pt modelId="{86F02C8F-0957-C345-BAAB-184F1E7311D0}">
      <dgm:prSet custT="1"/>
      <dgm:spPr/>
      <dgm:t>
        <a:bodyPr/>
        <a:lstStyle/>
        <a:p>
          <a:r>
            <a:rPr lang="en-US" sz="1800" dirty="0"/>
            <a:t>How is it that one can construct a social credit system?  </a:t>
          </a:r>
        </a:p>
      </dgm:t>
    </dgm:pt>
    <dgm:pt modelId="{143A0396-0145-9546-98EE-04515659C42B}" type="parTrans" cxnId="{28531901-BFBE-CC49-9637-92AF7F131510}">
      <dgm:prSet/>
      <dgm:spPr/>
      <dgm:t>
        <a:bodyPr/>
        <a:lstStyle/>
        <a:p>
          <a:endParaRPr lang="en-US"/>
        </a:p>
      </dgm:t>
    </dgm:pt>
    <dgm:pt modelId="{92D88FD0-E6B7-B44D-9065-0B50125C9CCF}" type="sibTrans" cxnId="{28531901-BFBE-CC49-9637-92AF7F131510}">
      <dgm:prSet/>
      <dgm:spPr/>
      <dgm:t>
        <a:bodyPr/>
        <a:lstStyle/>
        <a:p>
          <a:endParaRPr lang="en-US"/>
        </a:p>
      </dgm:t>
    </dgm:pt>
    <dgm:pt modelId="{00DA495D-1756-6346-B0E3-533CA28B289E}">
      <dgm:prSet/>
      <dgm:spPr/>
      <dgm:t>
        <a:bodyPr/>
        <a:lstStyle/>
        <a:p>
          <a:r>
            <a:rPr lang="en-US" b="1" dirty="0"/>
            <a:t>From there I consider China’s Social Credit system structures in general terms. </a:t>
          </a:r>
        </a:p>
      </dgm:t>
    </dgm:pt>
    <dgm:pt modelId="{F408F7AC-1B6F-9E4E-88CB-C8F74D3E98E5}" type="parTrans" cxnId="{68FA7820-781D-C94C-8809-70EA36F98D50}">
      <dgm:prSet/>
      <dgm:spPr/>
      <dgm:t>
        <a:bodyPr/>
        <a:lstStyle/>
        <a:p>
          <a:endParaRPr lang="en-US"/>
        </a:p>
      </dgm:t>
    </dgm:pt>
    <dgm:pt modelId="{4019B190-DF6E-B647-ADB9-CE64BBFED034}" type="sibTrans" cxnId="{68FA7820-781D-C94C-8809-70EA36F98D50}">
      <dgm:prSet/>
      <dgm:spPr/>
      <dgm:t>
        <a:bodyPr/>
        <a:lstStyle/>
        <a:p>
          <a:endParaRPr lang="en-US"/>
        </a:p>
      </dgm:t>
    </dgm:pt>
    <dgm:pt modelId="{6E2C6473-D8E5-F841-8F56-B6CBBD4F85F8}">
      <dgm:prSet custT="1"/>
      <dgm:spPr/>
      <dgm:t>
        <a:bodyPr/>
        <a:lstStyle/>
        <a:p>
          <a:r>
            <a:rPr lang="en-US" sz="1800" dirty="0"/>
            <a:t>Principles</a:t>
          </a:r>
        </a:p>
      </dgm:t>
    </dgm:pt>
    <dgm:pt modelId="{0D877608-FEF9-C448-8DCB-A37BE821D9DA}" type="parTrans" cxnId="{1C1E57EF-3BEE-6440-A0A0-D3E1FA24358F}">
      <dgm:prSet/>
      <dgm:spPr/>
      <dgm:t>
        <a:bodyPr/>
        <a:lstStyle/>
        <a:p>
          <a:endParaRPr lang="en-US"/>
        </a:p>
      </dgm:t>
    </dgm:pt>
    <dgm:pt modelId="{4AE7B822-096D-934C-A4F2-5460C06915D9}" type="sibTrans" cxnId="{1C1E57EF-3BEE-6440-A0A0-D3E1FA24358F}">
      <dgm:prSet/>
      <dgm:spPr/>
      <dgm:t>
        <a:bodyPr/>
        <a:lstStyle/>
        <a:p>
          <a:endParaRPr lang="en-US"/>
        </a:p>
      </dgm:t>
    </dgm:pt>
    <dgm:pt modelId="{6B5E2EB8-52B2-B743-A0EC-0A4F306ACCA4}">
      <dgm:prSet custT="1"/>
      <dgm:spPr/>
      <dgm:t>
        <a:bodyPr/>
        <a:lstStyle/>
        <a:p>
          <a:r>
            <a:rPr lang="en-US" sz="1800" dirty="0"/>
            <a:t>Scope</a:t>
          </a:r>
        </a:p>
      </dgm:t>
    </dgm:pt>
    <dgm:pt modelId="{DBB75B47-F979-F147-A51E-63067258A7E2}" type="parTrans" cxnId="{32D26845-D9FC-E346-9221-7D0311534661}">
      <dgm:prSet/>
      <dgm:spPr/>
      <dgm:t>
        <a:bodyPr/>
        <a:lstStyle/>
        <a:p>
          <a:endParaRPr lang="en-US"/>
        </a:p>
      </dgm:t>
    </dgm:pt>
    <dgm:pt modelId="{2BE73BE9-2BB5-244B-9601-4DEB8FBC56C9}" type="sibTrans" cxnId="{32D26845-D9FC-E346-9221-7D0311534661}">
      <dgm:prSet/>
      <dgm:spPr/>
      <dgm:t>
        <a:bodyPr/>
        <a:lstStyle/>
        <a:p>
          <a:endParaRPr lang="en-US"/>
        </a:p>
      </dgm:t>
    </dgm:pt>
    <dgm:pt modelId="{6E12DAF3-7DA7-8A44-9C74-8557B2795298}">
      <dgm:prSet custT="1"/>
      <dgm:spPr/>
      <dgm:t>
        <a:bodyPr/>
        <a:lstStyle/>
        <a:p>
          <a:r>
            <a:rPr lang="en-US" sz="1800" dirty="0"/>
            <a:t>Modalities </a:t>
          </a:r>
        </a:p>
      </dgm:t>
    </dgm:pt>
    <dgm:pt modelId="{31A9AA83-E412-D640-96E5-1C8F0FCBE428}" type="parTrans" cxnId="{2A746860-8C58-634F-A465-3E848487B93D}">
      <dgm:prSet/>
      <dgm:spPr/>
      <dgm:t>
        <a:bodyPr/>
        <a:lstStyle/>
        <a:p>
          <a:endParaRPr lang="en-US"/>
        </a:p>
      </dgm:t>
    </dgm:pt>
    <dgm:pt modelId="{8B5C9ADA-6E57-CF4D-8465-2D313DEFA22A}" type="sibTrans" cxnId="{2A746860-8C58-634F-A465-3E848487B93D}">
      <dgm:prSet/>
      <dgm:spPr/>
      <dgm:t>
        <a:bodyPr/>
        <a:lstStyle/>
        <a:p>
          <a:endParaRPr lang="en-US"/>
        </a:p>
      </dgm:t>
    </dgm:pt>
    <dgm:pt modelId="{A606021E-4EA8-4145-83EB-EC4BC8B8EB37}">
      <dgm:prSet/>
      <dgm:spPr/>
      <dgm:t>
        <a:bodyPr/>
        <a:lstStyle/>
        <a:p>
          <a:r>
            <a:rPr lang="en-US" b="1" dirty="0"/>
            <a:t>Focus on that part of the social credit system that targets business integrity.  </a:t>
          </a:r>
        </a:p>
      </dgm:t>
    </dgm:pt>
    <dgm:pt modelId="{7D0F0C41-DF0E-F440-9C95-1AD97741DCFE}" type="parTrans" cxnId="{8DF52AE6-BF39-3944-8087-BCF873326B33}">
      <dgm:prSet/>
      <dgm:spPr/>
      <dgm:t>
        <a:bodyPr/>
        <a:lstStyle/>
        <a:p>
          <a:endParaRPr lang="en-US"/>
        </a:p>
      </dgm:t>
    </dgm:pt>
    <dgm:pt modelId="{F6D98F7E-0B68-2B4F-852D-E6DD527F3FB4}" type="sibTrans" cxnId="{8DF52AE6-BF39-3944-8087-BCF873326B33}">
      <dgm:prSet/>
      <dgm:spPr/>
      <dgm:t>
        <a:bodyPr/>
        <a:lstStyle/>
        <a:p>
          <a:endParaRPr lang="en-US"/>
        </a:p>
      </dgm:t>
    </dgm:pt>
    <dgm:pt modelId="{084973E9-E8B9-3243-9DDA-2366BB0A3988}">
      <dgm:prSet custT="1"/>
      <dgm:spPr/>
      <dgm:t>
        <a:bodyPr/>
        <a:lstStyle/>
        <a:p>
          <a:r>
            <a:rPr lang="en-US" sz="1600" dirty="0"/>
            <a:t>July 2019  publication of the State Administration of Markets on business related Social Credit lists </a:t>
          </a:r>
        </a:p>
      </dgm:t>
    </dgm:pt>
    <dgm:pt modelId="{CB49DAAC-4467-E046-99C1-13DE061F5C83}" type="parTrans" cxnId="{D079DB81-4A54-D144-A31A-04D8740C21C5}">
      <dgm:prSet/>
      <dgm:spPr/>
      <dgm:t>
        <a:bodyPr/>
        <a:lstStyle/>
        <a:p>
          <a:endParaRPr lang="en-US"/>
        </a:p>
      </dgm:t>
    </dgm:pt>
    <dgm:pt modelId="{2AC41F30-1A48-E545-99F6-E3CC339F245E}" type="sibTrans" cxnId="{D079DB81-4A54-D144-A31A-04D8740C21C5}">
      <dgm:prSet/>
      <dgm:spPr/>
      <dgm:t>
        <a:bodyPr/>
        <a:lstStyle/>
        <a:p>
          <a:endParaRPr lang="en-US"/>
        </a:p>
      </dgm:t>
    </dgm:pt>
    <dgm:pt modelId="{6B00BCE2-2A96-0247-9379-CF66E8A4E47A}">
      <dgm:prSet custT="1"/>
      <dgm:spPr/>
      <dgm:t>
        <a:bodyPr/>
        <a:lstStyle/>
        <a:p>
          <a:r>
            <a:rPr lang="en-US" sz="1600" dirty="0"/>
            <a:t>The 16 July 2019 State Council Guiding Opinion</a:t>
          </a:r>
          <a:r>
            <a:rPr lang="en-US" sz="1500" dirty="0"/>
            <a:t>. </a:t>
          </a:r>
        </a:p>
      </dgm:t>
    </dgm:pt>
    <dgm:pt modelId="{82DD68DD-66E5-FA4B-8C4D-98D3FDC5E48B}" type="parTrans" cxnId="{E7E018BB-A72F-C84E-9536-704584A68255}">
      <dgm:prSet/>
      <dgm:spPr/>
      <dgm:t>
        <a:bodyPr/>
        <a:lstStyle/>
        <a:p>
          <a:endParaRPr lang="en-US"/>
        </a:p>
      </dgm:t>
    </dgm:pt>
    <dgm:pt modelId="{F5B8AED6-A8E0-4C47-8B63-5D025E50488A}" type="sibTrans" cxnId="{E7E018BB-A72F-C84E-9536-704584A68255}">
      <dgm:prSet/>
      <dgm:spPr/>
      <dgm:t>
        <a:bodyPr/>
        <a:lstStyle/>
        <a:p>
          <a:endParaRPr lang="en-US"/>
        </a:p>
      </dgm:t>
    </dgm:pt>
    <dgm:pt modelId="{CC1CDB8E-6B2C-9D40-A3A1-5365454F401D}">
      <dgm:prSet/>
      <dgm:spPr/>
      <dgm:t>
        <a:bodyPr/>
        <a:lstStyle/>
        <a:p>
          <a:r>
            <a:rPr lang="en-US" b="1" dirty="0"/>
            <a:t>Implications for non-Chinese business operating in China and within the BRI sphere of influence</a:t>
          </a:r>
          <a:r>
            <a:rPr lang="en-US" dirty="0"/>
            <a:t>. </a:t>
          </a:r>
        </a:p>
      </dgm:t>
    </dgm:pt>
    <dgm:pt modelId="{5A24D940-E147-1249-931E-0BCA17D9A2C6}" type="parTrans" cxnId="{A1088C5E-B839-604E-BA7A-9EA14D12A667}">
      <dgm:prSet/>
      <dgm:spPr/>
      <dgm:t>
        <a:bodyPr/>
        <a:lstStyle/>
        <a:p>
          <a:endParaRPr lang="en-US"/>
        </a:p>
      </dgm:t>
    </dgm:pt>
    <dgm:pt modelId="{BFA30C54-5EFB-4F4D-B215-6912BAD8EEE6}" type="sibTrans" cxnId="{A1088C5E-B839-604E-BA7A-9EA14D12A667}">
      <dgm:prSet/>
      <dgm:spPr/>
      <dgm:t>
        <a:bodyPr/>
        <a:lstStyle/>
        <a:p>
          <a:endParaRPr lang="en-US"/>
        </a:p>
      </dgm:t>
    </dgm:pt>
    <dgm:pt modelId="{7060526A-DF22-2E48-878A-6B3B975781A3}" type="pres">
      <dgm:prSet presAssocID="{AFBD8352-AF65-254B-BCB3-3492C29DF6F8}" presName="Name0" presStyleCnt="0">
        <dgm:presLayoutVars>
          <dgm:dir/>
          <dgm:animLvl val="lvl"/>
          <dgm:resizeHandles val="exact"/>
        </dgm:presLayoutVars>
      </dgm:prSet>
      <dgm:spPr/>
    </dgm:pt>
    <dgm:pt modelId="{18688A50-361F-474F-B9E0-4C7578F73D0B}" type="pres">
      <dgm:prSet presAssocID="{AFBD8352-AF65-254B-BCB3-3492C29DF6F8}" presName="dummy" presStyleCnt="0"/>
      <dgm:spPr/>
    </dgm:pt>
    <dgm:pt modelId="{4F367E53-F9B6-FE49-87A5-9FFAF7D5D0DE}" type="pres">
      <dgm:prSet presAssocID="{AFBD8352-AF65-254B-BCB3-3492C29DF6F8}" presName="linH" presStyleCnt="0"/>
      <dgm:spPr/>
    </dgm:pt>
    <dgm:pt modelId="{8C9F6E1A-6D76-DC45-A2CC-7AB61A0EC2D1}" type="pres">
      <dgm:prSet presAssocID="{AFBD8352-AF65-254B-BCB3-3492C29DF6F8}" presName="padding1" presStyleCnt="0"/>
      <dgm:spPr/>
    </dgm:pt>
    <dgm:pt modelId="{A41200E4-6C88-A34A-A521-210DEA73D288}" type="pres">
      <dgm:prSet presAssocID="{E9527141-BAB7-AA4D-8D27-C8DAA564641D}" presName="linV" presStyleCnt="0"/>
      <dgm:spPr/>
    </dgm:pt>
    <dgm:pt modelId="{11AE7A58-DE69-A740-80DF-0063255D29F9}" type="pres">
      <dgm:prSet presAssocID="{E9527141-BAB7-AA4D-8D27-C8DAA564641D}" presName="spVertical1" presStyleCnt="0"/>
      <dgm:spPr/>
    </dgm:pt>
    <dgm:pt modelId="{66895080-173E-9940-B46A-94C7B50E4011}" type="pres">
      <dgm:prSet presAssocID="{E9527141-BAB7-AA4D-8D27-C8DAA564641D}" presName="parTx" presStyleLbl="revTx" presStyleIdx="0" presStyleCnt="7">
        <dgm:presLayoutVars>
          <dgm:chMax val="0"/>
          <dgm:chPref val="0"/>
          <dgm:bulletEnabled val="1"/>
        </dgm:presLayoutVars>
      </dgm:prSet>
      <dgm:spPr/>
    </dgm:pt>
    <dgm:pt modelId="{F11618D6-D5E7-574C-8AD6-6E364D9A8AED}" type="pres">
      <dgm:prSet presAssocID="{E9527141-BAB7-AA4D-8D27-C8DAA564641D}" presName="spVertical2" presStyleCnt="0"/>
      <dgm:spPr/>
    </dgm:pt>
    <dgm:pt modelId="{B89CC334-55A6-9E44-ACD4-8B672B19580D}" type="pres">
      <dgm:prSet presAssocID="{E9527141-BAB7-AA4D-8D27-C8DAA564641D}" presName="spVertical3" presStyleCnt="0"/>
      <dgm:spPr/>
    </dgm:pt>
    <dgm:pt modelId="{DD2F62B0-F7A0-C046-8694-23DD4CB75CDD}" type="pres">
      <dgm:prSet presAssocID="{E9527141-BAB7-AA4D-8D27-C8DAA564641D}" presName="desTx" presStyleLbl="revTx" presStyleIdx="1" presStyleCnt="7">
        <dgm:presLayoutVars>
          <dgm:bulletEnabled val="1"/>
        </dgm:presLayoutVars>
      </dgm:prSet>
      <dgm:spPr/>
    </dgm:pt>
    <dgm:pt modelId="{94B3021F-84E5-0649-AB93-C3819EC1C575}" type="pres">
      <dgm:prSet presAssocID="{E4A27003-BF09-FB46-AD77-221546F90951}" presName="space" presStyleCnt="0"/>
      <dgm:spPr/>
    </dgm:pt>
    <dgm:pt modelId="{C6AD1280-2101-C24D-B60E-D713DAA4F49C}" type="pres">
      <dgm:prSet presAssocID="{00DA495D-1756-6346-B0E3-533CA28B289E}" presName="linV" presStyleCnt="0"/>
      <dgm:spPr/>
    </dgm:pt>
    <dgm:pt modelId="{F66B3F59-C8BB-4C42-AF3E-8325A11182AF}" type="pres">
      <dgm:prSet presAssocID="{00DA495D-1756-6346-B0E3-533CA28B289E}" presName="spVertical1" presStyleCnt="0"/>
      <dgm:spPr/>
    </dgm:pt>
    <dgm:pt modelId="{EFBACD1D-4309-2744-BD3F-53E7EB690E30}" type="pres">
      <dgm:prSet presAssocID="{00DA495D-1756-6346-B0E3-533CA28B289E}" presName="parTx" presStyleLbl="revTx" presStyleIdx="2" presStyleCnt="7">
        <dgm:presLayoutVars>
          <dgm:chMax val="0"/>
          <dgm:chPref val="0"/>
          <dgm:bulletEnabled val="1"/>
        </dgm:presLayoutVars>
      </dgm:prSet>
      <dgm:spPr/>
    </dgm:pt>
    <dgm:pt modelId="{7A09284C-5180-1444-82B2-B1223031F9B4}" type="pres">
      <dgm:prSet presAssocID="{00DA495D-1756-6346-B0E3-533CA28B289E}" presName="spVertical2" presStyleCnt="0"/>
      <dgm:spPr/>
    </dgm:pt>
    <dgm:pt modelId="{B516F3ED-434F-E84A-941B-42F563663592}" type="pres">
      <dgm:prSet presAssocID="{00DA495D-1756-6346-B0E3-533CA28B289E}" presName="spVertical3" presStyleCnt="0"/>
      <dgm:spPr/>
    </dgm:pt>
    <dgm:pt modelId="{4A3F2181-40F5-A444-9E18-EDCD0E3D0E1A}" type="pres">
      <dgm:prSet presAssocID="{00DA495D-1756-6346-B0E3-533CA28B289E}" presName="desTx" presStyleLbl="revTx" presStyleIdx="3" presStyleCnt="7">
        <dgm:presLayoutVars>
          <dgm:bulletEnabled val="1"/>
        </dgm:presLayoutVars>
      </dgm:prSet>
      <dgm:spPr/>
    </dgm:pt>
    <dgm:pt modelId="{399A539B-D9EB-8F4D-BDD1-D870C4CE0CDC}" type="pres">
      <dgm:prSet presAssocID="{4019B190-DF6E-B647-ADB9-CE64BBFED034}" presName="space" presStyleCnt="0"/>
      <dgm:spPr/>
    </dgm:pt>
    <dgm:pt modelId="{54328100-868B-FC48-8A94-F04FA63A61BF}" type="pres">
      <dgm:prSet presAssocID="{A606021E-4EA8-4145-83EB-EC4BC8B8EB37}" presName="linV" presStyleCnt="0"/>
      <dgm:spPr/>
    </dgm:pt>
    <dgm:pt modelId="{FCF4EE68-3F46-2E45-A238-4F5CCA3F1151}" type="pres">
      <dgm:prSet presAssocID="{A606021E-4EA8-4145-83EB-EC4BC8B8EB37}" presName="spVertical1" presStyleCnt="0"/>
      <dgm:spPr/>
    </dgm:pt>
    <dgm:pt modelId="{89EC91D1-921D-BE4C-8FF8-EC3AB8F1BFB6}" type="pres">
      <dgm:prSet presAssocID="{A606021E-4EA8-4145-83EB-EC4BC8B8EB37}" presName="parTx" presStyleLbl="revTx" presStyleIdx="4" presStyleCnt="7">
        <dgm:presLayoutVars>
          <dgm:chMax val="0"/>
          <dgm:chPref val="0"/>
          <dgm:bulletEnabled val="1"/>
        </dgm:presLayoutVars>
      </dgm:prSet>
      <dgm:spPr/>
    </dgm:pt>
    <dgm:pt modelId="{269D3C6A-5A8A-AF46-BAB2-80F8D38AE0AD}" type="pres">
      <dgm:prSet presAssocID="{A606021E-4EA8-4145-83EB-EC4BC8B8EB37}" presName="spVertical2" presStyleCnt="0"/>
      <dgm:spPr/>
    </dgm:pt>
    <dgm:pt modelId="{9D8F1520-E110-BB41-B106-81EB824327A5}" type="pres">
      <dgm:prSet presAssocID="{A606021E-4EA8-4145-83EB-EC4BC8B8EB37}" presName="spVertical3" presStyleCnt="0"/>
      <dgm:spPr/>
    </dgm:pt>
    <dgm:pt modelId="{2D673A97-4C59-C84A-B0A9-71DDE8E0CBBD}" type="pres">
      <dgm:prSet presAssocID="{A606021E-4EA8-4145-83EB-EC4BC8B8EB37}" presName="desTx" presStyleLbl="revTx" presStyleIdx="5" presStyleCnt="7" custScaleY="134113">
        <dgm:presLayoutVars>
          <dgm:bulletEnabled val="1"/>
        </dgm:presLayoutVars>
      </dgm:prSet>
      <dgm:spPr/>
    </dgm:pt>
    <dgm:pt modelId="{6701B392-AEF9-5142-B65E-2F117BB6738D}" type="pres">
      <dgm:prSet presAssocID="{F6D98F7E-0B68-2B4F-852D-E6DD527F3FB4}" presName="space" presStyleCnt="0"/>
      <dgm:spPr/>
    </dgm:pt>
    <dgm:pt modelId="{40B44E08-03D8-BB4F-9729-67669671923B}" type="pres">
      <dgm:prSet presAssocID="{CC1CDB8E-6B2C-9D40-A3A1-5365454F401D}" presName="linV" presStyleCnt="0"/>
      <dgm:spPr/>
    </dgm:pt>
    <dgm:pt modelId="{086B321D-8248-F348-B74E-8C4F021177D3}" type="pres">
      <dgm:prSet presAssocID="{CC1CDB8E-6B2C-9D40-A3A1-5365454F401D}" presName="spVertical1" presStyleCnt="0"/>
      <dgm:spPr/>
    </dgm:pt>
    <dgm:pt modelId="{7F05A9C9-E47A-3546-9990-2D64410739BD}" type="pres">
      <dgm:prSet presAssocID="{CC1CDB8E-6B2C-9D40-A3A1-5365454F401D}" presName="parTx" presStyleLbl="revTx" presStyleIdx="6" presStyleCnt="7" custScaleX="114960">
        <dgm:presLayoutVars>
          <dgm:chMax val="0"/>
          <dgm:chPref val="0"/>
          <dgm:bulletEnabled val="1"/>
        </dgm:presLayoutVars>
      </dgm:prSet>
      <dgm:spPr/>
    </dgm:pt>
    <dgm:pt modelId="{4BC3F9BE-03D7-F341-BB86-74B06E3A694C}" type="pres">
      <dgm:prSet presAssocID="{CC1CDB8E-6B2C-9D40-A3A1-5365454F401D}" presName="spVertical2" presStyleCnt="0"/>
      <dgm:spPr/>
    </dgm:pt>
    <dgm:pt modelId="{B2842AEC-0CE9-C34B-BA98-556E8BE6CC6D}" type="pres">
      <dgm:prSet presAssocID="{CC1CDB8E-6B2C-9D40-A3A1-5365454F401D}" presName="spVertical3" presStyleCnt="0"/>
      <dgm:spPr/>
    </dgm:pt>
    <dgm:pt modelId="{C6D7E59C-3DA4-C844-A2EA-7156E4A4191F}" type="pres">
      <dgm:prSet presAssocID="{AFBD8352-AF65-254B-BCB3-3492C29DF6F8}" presName="padding2" presStyleCnt="0"/>
      <dgm:spPr/>
    </dgm:pt>
    <dgm:pt modelId="{CF1FD3CB-5372-1143-AB55-0923A0E61B23}" type="pres">
      <dgm:prSet presAssocID="{AFBD8352-AF65-254B-BCB3-3492C29DF6F8}" presName="negArrow" presStyleCnt="0"/>
      <dgm:spPr/>
    </dgm:pt>
    <dgm:pt modelId="{DA528FD4-694A-7946-BF12-370B9D6FF3AF}" type="pres">
      <dgm:prSet presAssocID="{AFBD8352-AF65-254B-BCB3-3492C29DF6F8}" presName="backgroundArrow" presStyleLbl="node1" presStyleIdx="0" presStyleCnt="1"/>
      <dgm:spPr/>
    </dgm:pt>
  </dgm:ptLst>
  <dgm:cxnLst>
    <dgm:cxn modelId="{28531901-BFBE-CC49-9637-92AF7F131510}" srcId="{E9527141-BAB7-AA4D-8D27-C8DAA564641D}" destId="{86F02C8F-0957-C345-BAAB-184F1E7311D0}" srcOrd="0" destOrd="0" parTransId="{143A0396-0145-9546-98EE-04515659C42B}" sibTransId="{92D88FD0-E6B7-B44D-9065-0B50125C9CCF}"/>
    <dgm:cxn modelId="{26AC1C0F-5F5F-A546-9B0B-6BDA89F51E1C}" type="presOf" srcId="{86F02C8F-0957-C345-BAAB-184F1E7311D0}" destId="{DD2F62B0-F7A0-C046-8694-23DD4CB75CDD}" srcOrd="0" destOrd="0" presId="urn:microsoft.com/office/officeart/2005/8/layout/hProcess3"/>
    <dgm:cxn modelId="{E1806716-9E9C-0445-9946-C131D02D6EEA}" type="presOf" srcId="{6E12DAF3-7DA7-8A44-9C74-8557B2795298}" destId="{4A3F2181-40F5-A444-9E18-EDCD0E3D0E1A}" srcOrd="0" destOrd="2" presId="urn:microsoft.com/office/officeart/2005/8/layout/hProcess3"/>
    <dgm:cxn modelId="{68FA7820-781D-C94C-8809-70EA36F98D50}" srcId="{AFBD8352-AF65-254B-BCB3-3492C29DF6F8}" destId="{00DA495D-1756-6346-B0E3-533CA28B289E}" srcOrd="1" destOrd="0" parTransId="{F408F7AC-1B6F-9E4E-88CB-C8F74D3E98E5}" sibTransId="{4019B190-DF6E-B647-ADB9-CE64BBFED034}"/>
    <dgm:cxn modelId="{AA5FBA24-EA82-FF49-BE4F-4D71E80D5A66}" type="presOf" srcId="{00DA495D-1756-6346-B0E3-533CA28B289E}" destId="{EFBACD1D-4309-2744-BD3F-53E7EB690E30}" srcOrd="0" destOrd="0" presId="urn:microsoft.com/office/officeart/2005/8/layout/hProcess3"/>
    <dgm:cxn modelId="{32D26845-D9FC-E346-9221-7D0311534661}" srcId="{00DA495D-1756-6346-B0E3-533CA28B289E}" destId="{6B5E2EB8-52B2-B743-A0EC-0A4F306ACCA4}" srcOrd="1" destOrd="0" parTransId="{DBB75B47-F979-F147-A51E-63067258A7E2}" sibTransId="{2BE73BE9-2BB5-244B-9601-4DEB8FBC56C9}"/>
    <dgm:cxn modelId="{A1088C5E-B839-604E-BA7A-9EA14D12A667}" srcId="{AFBD8352-AF65-254B-BCB3-3492C29DF6F8}" destId="{CC1CDB8E-6B2C-9D40-A3A1-5365454F401D}" srcOrd="3" destOrd="0" parTransId="{5A24D940-E147-1249-931E-0BCA17D9A2C6}" sibTransId="{BFA30C54-5EFB-4F4D-B215-6912BAD8EEE6}"/>
    <dgm:cxn modelId="{2A746860-8C58-634F-A465-3E848487B93D}" srcId="{00DA495D-1756-6346-B0E3-533CA28B289E}" destId="{6E12DAF3-7DA7-8A44-9C74-8557B2795298}" srcOrd="2" destOrd="0" parTransId="{31A9AA83-E412-D640-96E5-1C8F0FCBE428}" sibTransId="{8B5C9ADA-6E57-CF4D-8465-2D313DEFA22A}"/>
    <dgm:cxn modelId="{EFC06F70-DB99-524B-BE59-841DCE3E741B}" type="presOf" srcId="{6E2C6473-D8E5-F841-8F56-B6CBBD4F85F8}" destId="{4A3F2181-40F5-A444-9E18-EDCD0E3D0E1A}" srcOrd="0" destOrd="0" presId="urn:microsoft.com/office/officeart/2005/8/layout/hProcess3"/>
    <dgm:cxn modelId="{AC9B6772-594B-E94D-BA0A-23D96A8DE0E0}" type="presOf" srcId="{AFBD8352-AF65-254B-BCB3-3492C29DF6F8}" destId="{7060526A-DF22-2E48-878A-6B3B975781A3}" srcOrd="0" destOrd="0" presId="urn:microsoft.com/office/officeart/2005/8/layout/hProcess3"/>
    <dgm:cxn modelId="{D079DB81-4A54-D144-A31A-04D8740C21C5}" srcId="{A606021E-4EA8-4145-83EB-EC4BC8B8EB37}" destId="{084973E9-E8B9-3243-9DDA-2366BB0A3988}" srcOrd="0" destOrd="0" parTransId="{CB49DAAC-4467-E046-99C1-13DE061F5C83}" sibTransId="{2AC41F30-1A48-E545-99F6-E3CC339F245E}"/>
    <dgm:cxn modelId="{CD1B798B-F77D-5D46-8589-47821DBD20A2}" type="presOf" srcId="{A606021E-4EA8-4145-83EB-EC4BC8B8EB37}" destId="{89EC91D1-921D-BE4C-8FF8-EC3AB8F1BFB6}" srcOrd="0" destOrd="0" presId="urn:microsoft.com/office/officeart/2005/8/layout/hProcess3"/>
    <dgm:cxn modelId="{8C270E9F-3823-C04D-AF93-393EA8F4B99D}" srcId="{AFBD8352-AF65-254B-BCB3-3492C29DF6F8}" destId="{E9527141-BAB7-AA4D-8D27-C8DAA564641D}" srcOrd="0" destOrd="0" parTransId="{12554388-F5A1-1B4F-8879-3808CA2FC1D6}" sibTransId="{E4A27003-BF09-FB46-AD77-221546F90951}"/>
    <dgm:cxn modelId="{8C7A74AA-E3F1-3641-AB9C-E759FCA3F980}" type="presOf" srcId="{084973E9-E8B9-3243-9DDA-2366BB0A3988}" destId="{2D673A97-4C59-C84A-B0A9-71DDE8E0CBBD}" srcOrd="0" destOrd="0" presId="urn:microsoft.com/office/officeart/2005/8/layout/hProcess3"/>
    <dgm:cxn modelId="{7925E0AE-9B0D-274F-9B88-4E09C7FC2AD8}" type="presOf" srcId="{CC1CDB8E-6B2C-9D40-A3A1-5365454F401D}" destId="{7F05A9C9-E47A-3546-9990-2D64410739BD}" srcOrd="0" destOrd="0" presId="urn:microsoft.com/office/officeart/2005/8/layout/hProcess3"/>
    <dgm:cxn modelId="{4B5D93BA-51CC-9049-B3BB-85F50E65A7A8}" type="presOf" srcId="{6B00BCE2-2A96-0247-9379-CF66E8A4E47A}" destId="{2D673A97-4C59-C84A-B0A9-71DDE8E0CBBD}" srcOrd="0" destOrd="1" presId="urn:microsoft.com/office/officeart/2005/8/layout/hProcess3"/>
    <dgm:cxn modelId="{E7E018BB-A72F-C84E-9536-704584A68255}" srcId="{A606021E-4EA8-4145-83EB-EC4BC8B8EB37}" destId="{6B00BCE2-2A96-0247-9379-CF66E8A4E47A}" srcOrd="1" destOrd="0" parTransId="{82DD68DD-66E5-FA4B-8C4D-98D3FDC5E48B}" sibTransId="{F5B8AED6-A8E0-4C47-8B63-5D025E50488A}"/>
    <dgm:cxn modelId="{EEC062E2-568A-2F4F-8E84-3074EE149E0D}" type="presOf" srcId="{E9527141-BAB7-AA4D-8D27-C8DAA564641D}" destId="{66895080-173E-9940-B46A-94C7B50E4011}" srcOrd="0" destOrd="0" presId="urn:microsoft.com/office/officeart/2005/8/layout/hProcess3"/>
    <dgm:cxn modelId="{8DF52AE6-BF39-3944-8087-BCF873326B33}" srcId="{AFBD8352-AF65-254B-BCB3-3492C29DF6F8}" destId="{A606021E-4EA8-4145-83EB-EC4BC8B8EB37}" srcOrd="2" destOrd="0" parTransId="{7D0F0C41-DF0E-F440-9C95-1AD97741DCFE}" sibTransId="{F6D98F7E-0B68-2B4F-852D-E6DD527F3FB4}"/>
    <dgm:cxn modelId="{1C1E57EF-3BEE-6440-A0A0-D3E1FA24358F}" srcId="{00DA495D-1756-6346-B0E3-533CA28B289E}" destId="{6E2C6473-D8E5-F841-8F56-B6CBBD4F85F8}" srcOrd="0" destOrd="0" parTransId="{0D877608-FEF9-C448-8DCB-A37BE821D9DA}" sibTransId="{4AE7B822-096D-934C-A4F2-5460C06915D9}"/>
    <dgm:cxn modelId="{DA3129FF-EEE8-7C4F-A764-F0596762667D}" type="presOf" srcId="{6B5E2EB8-52B2-B743-A0EC-0A4F306ACCA4}" destId="{4A3F2181-40F5-A444-9E18-EDCD0E3D0E1A}" srcOrd="0" destOrd="1" presId="urn:microsoft.com/office/officeart/2005/8/layout/hProcess3"/>
    <dgm:cxn modelId="{2A5995A0-B9EB-054A-9311-2BDE5DB93A8C}" type="presParOf" srcId="{7060526A-DF22-2E48-878A-6B3B975781A3}" destId="{18688A50-361F-474F-B9E0-4C7578F73D0B}" srcOrd="0" destOrd="0" presId="urn:microsoft.com/office/officeart/2005/8/layout/hProcess3"/>
    <dgm:cxn modelId="{B7144B9A-5FF3-1444-A1A8-38FC1CD0B87F}" type="presParOf" srcId="{7060526A-DF22-2E48-878A-6B3B975781A3}" destId="{4F367E53-F9B6-FE49-87A5-9FFAF7D5D0DE}" srcOrd="1" destOrd="0" presId="urn:microsoft.com/office/officeart/2005/8/layout/hProcess3"/>
    <dgm:cxn modelId="{4203234E-A663-1B4D-A9BA-783BC61BDCE4}" type="presParOf" srcId="{4F367E53-F9B6-FE49-87A5-9FFAF7D5D0DE}" destId="{8C9F6E1A-6D76-DC45-A2CC-7AB61A0EC2D1}" srcOrd="0" destOrd="0" presId="urn:microsoft.com/office/officeart/2005/8/layout/hProcess3"/>
    <dgm:cxn modelId="{F64C0009-B563-7646-876B-D897C711435E}" type="presParOf" srcId="{4F367E53-F9B6-FE49-87A5-9FFAF7D5D0DE}" destId="{A41200E4-6C88-A34A-A521-210DEA73D288}" srcOrd="1" destOrd="0" presId="urn:microsoft.com/office/officeart/2005/8/layout/hProcess3"/>
    <dgm:cxn modelId="{257303AA-5A03-3045-B174-F710603475E5}" type="presParOf" srcId="{A41200E4-6C88-A34A-A521-210DEA73D288}" destId="{11AE7A58-DE69-A740-80DF-0063255D29F9}" srcOrd="0" destOrd="0" presId="urn:microsoft.com/office/officeart/2005/8/layout/hProcess3"/>
    <dgm:cxn modelId="{0AF0C439-6FE5-A54B-AD8B-92EB9AD27FC6}" type="presParOf" srcId="{A41200E4-6C88-A34A-A521-210DEA73D288}" destId="{66895080-173E-9940-B46A-94C7B50E4011}" srcOrd="1" destOrd="0" presId="urn:microsoft.com/office/officeart/2005/8/layout/hProcess3"/>
    <dgm:cxn modelId="{8CE5CD8C-2E71-E24E-BDD9-5915B61DAB86}" type="presParOf" srcId="{A41200E4-6C88-A34A-A521-210DEA73D288}" destId="{F11618D6-D5E7-574C-8AD6-6E364D9A8AED}" srcOrd="2" destOrd="0" presId="urn:microsoft.com/office/officeart/2005/8/layout/hProcess3"/>
    <dgm:cxn modelId="{7C56F900-092E-574B-AF35-D373F591DD6E}" type="presParOf" srcId="{A41200E4-6C88-A34A-A521-210DEA73D288}" destId="{B89CC334-55A6-9E44-ACD4-8B672B19580D}" srcOrd="3" destOrd="0" presId="urn:microsoft.com/office/officeart/2005/8/layout/hProcess3"/>
    <dgm:cxn modelId="{85A354FC-4866-684E-9F60-F09CD4DFA6FE}" type="presParOf" srcId="{A41200E4-6C88-A34A-A521-210DEA73D288}" destId="{DD2F62B0-F7A0-C046-8694-23DD4CB75CDD}" srcOrd="4" destOrd="0" presId="urn:microsoft.com/office/officeart/2005/8/layout/hProcess3"/>
    <dgm:cxn modelId="{F017DEB3-0EF8-B647-AD2D-428648172808}" type="presParOf" srcId="{4F367E53-F9B6-FE49-87A5-9FFAF7D5D0DE}" destId="{94B3021F-84E5-0649-AB93-C3819EC1C575}" srcOrd="2" destOrd="0" presId="urn:microsoft.com/office/officeart/2005/8/layout/hProcess3"/>
    <dgm:cxn modelId="{77918B82-324B-1548-9A9F-8A357027FA2F}" type="presParOf" srcId="{4F367E53-F9B6-FE49-87A5-9FFAF7D5D0DE}" destId="{C6AD1280-2101-C24D-B60E-D713DAA4F49C}" srcOrd="3" destOrd="0" presId="urn:microsoft.com/office/officeart/2005/8/layout/hProcess3"/>
    <dgm:cxn modelId="{43F1D6B3-FD91-474C-AC56-F369B6ECB65F}" type="presParOf" srcId="{C6AD1280-2101-C24D-B60E-D713DAA4F49C}" destId="{F66B3F59-C8BB-4C42-AF3E-8325A11182AF}" srcOrd="0" destOrd="0" presId="urn:microsoft.com/office/officeart/2005/8/layout/hProcess3"/>
    <dgm:cxn modelId="{DEC73977-4554-C442-A61F-C154C770569C}" type="presParOf" srcId="{C6AD1280-2101-C24D-B60E-D713DAA4F49C}" destId="{EFBACD1D-4309-2744-BD3F-53E7EB690E30}" srcOrd="1" destOrd="0" presId="urn:microsoft.com/office/officeart/2005/8/layout/hProcess3"/>
    <dgm:cxn modelId="{560F105F-3064-084A-9E83-94F98192306D}" type="presParOf" srcId="{C6AD1280-2101-C24D-B60E-D713DAA4F49C}" destId="{7A09284C-5180-1444-82B2-B1223031F9B4}" srcOrd="2" destOrd="0" presId="urn:microsoft.com/office/officeart/2005/8/layout/hProcess3"/>
    <dgm:cxn modelId="{BF3C712A-0860-1543-83B0-28C5DA23A6F4}" type="presParOf" srcId="{C6AD1280-2101-C24D-B60E-D713DAA4F49C}" destId="{B516F3ED-434F-E84A-941B-42F563663592}" srcOrd="3" destOrd="0" presId="urn:microsoft.com/office/officeart/2005/8/layout/hProcess3"/>
    <dgm:cxn modelId="{FFA2CBC8-5340-5542-B275-A3E80E07A7BB}" type="presParOf" srcId="{C6AD1280-2101-C24D-B60E-D713DAA4F49C}" destId="{4A3F2181-40F5-A444-9E18-EDCD0E3D0E1A}" srcOrd="4" destOrd="0" presId="urn:microsoft.com/office/officeart/2005/8/layout/hProcess3"/>
    <dgm:cxn modelId="{0AFB54F7-2E69-334D-BBD5-8E08ACDDE0BF}" type="presParOf" srcId="{4F367E53-F9B6-FE49-87A5-9FFAF7D5D0DE}" destId="{399A539B-D9EB-8F4D-BDD1-D870C4CE0CDC}" srcOrd="4" destOrd="0" presId="urn:microsoft.com/office/officeart/2005/8/layout/hProcess3"/>
    <dgm:cxn modelId="{BD24D9E7-7259-0149-8ED8-AB01865B071F}" type="presParOf" srcId="{4F367E53-F9B6-FE49-87A5-9FFAF7D5D0DE}" destId="{54328100-868B-FC48-8A94-F04FA63A61BF}" srcOrd="5" destOrd="0" presId="urn:microsoft.com/office/officeart/2005/8/layout/hProcess3"/>
    <dgm:cxn modelId="{6A99513B-7817-EF43-BDD2-4DD7FB5D6641}" type="presParOf" srcId="{54328100-868B-FC48-8A94-F04FA63A61BF}" destId="{FCF4EE68-3F46-2E45-A238-4F5CCA3F1151}" srcOrd="0" destOrd="0" presId="urn:microsoft.com/office/officeart/2005/8/layout/hProcess3"/>
    <dgm:cxn modelId="{550FDC88-70A5-AB4D-BD82-1CC160706768}" type="presParOf" srcId="{54328100-868B-FC48-8A94-F04FA63A61BF}" destId="{89EC91D1-921D-BE4C-8FF8-EC3AB8F1BFB6}" srcOrd="1" destOrd="0" presId="urn:microsoft.com/office/officeart/2005/8/layout/hProcess3"/>
    <dgm:cxn modelId="{8173951F-41BA-A54F-A80D-1B2AFF9ADEB4}" type="presParOf" srcId="{54328100-868B-FC48-8A94-F04FA63A61BF}" destId="{269D3C6A-5A8A-AF46-BAB2-80F8D38AE0AD}" srcOrd="2" destOrd="0" presId="urn:microsoft.com/office/officeart/2005/8/layout/hProcess3"/>
    <dgm:cxn modelId="{6A1EC69E-4F24-244E-A52F-D65AE5E296E8}" type="presParOf" srcId="{54328100-868B-FC48-8A94-F04FA63A61BF}" destId="{9D8F1520-E110-BB41-B106-81EB824327A5}" srcOrd="3" destOrd="0" presId="urn:microsoft.com/office/officeart/2005/8/layout/hProcess3"/>
    <dgm:cxn modelId="{8842C06B-5BD8-BA4A-9C7E-18CDC46F6B41}" type="presParOf" srcId="{54328100-868B-FC48-8A94-F04FA63A61BF}" destId="{2D673A97-4C59-C84A-B0A9-71DDE8E0CBBD}" srcOrd="4" destOrd="0" presId="urn:microsoft.com/office/officeart/2005/8/layout/hProcess3"/>
    <dgm:cxn modelId="{B59E49A7-49C2-7641-9094-6F2E2CB29182}" type="presParOf" srcId="{4F367E53-F9B6-FE49-87A5-9FFAF7D5D0DE}" destId="{6701B392-AEF9-5142-B65E-2F117BB6738D}" srcOrd="6" destOrd="0" presId="urn:microsoft.com/office/officeart/2005/8/layout/hProcess3"/>
    <dgm:cxn modelId="{DB01B936-AB7B-AC4E-914F-0836AAFAE123}" type="presParOf" srcId="{4F367E53-F9B6-FE49-87A5-9FFAF7D5D0DE}" destId="{40B44E08-03D8-BB4F-9729-67669671923B}" srcOrd="7" destOrd="0" presId="urn:microsoft.com/office/officeart/2005/8/layout/hProcess3"/>
    <dgm:cxn modelId="{AE42167F-8D4C-E54C-B2A5-FBF77F7DA343}" type="presParOf" srcId="{40B44E08-03D8-BB4F-9729-67669671923B}" destId="{086B321D-8248-F348-B74E-8C4F021177D3}" srcOrd="0" destOrd="0" presId="urn:microsoft.com/office/officeart/2005/8/layout/hProcess3"/>
    <dgm:cxn modelId="{82A37C6E-7C9E-1941-9CB1-9208BA8A1689}" type="presParOf" srcId="{40B44E08-03D8-BB4F-9729-67669671923B}" destId="{7F05A9C9-E47A-3546-9990-2D64410739BD}" srcOrd="1" destOrd="0" presId="urn:microsoft.com/office/officeart/2005/8/layout/hProcess3"/>
    <dgm:cxn modelId="{CB6F37AC-940F-E742-BEEF-CD756637A80E}" type="presParOf" srcId="{40B44E08-03D8-BB4F-9729-67669671923B}" destId="{4BC3F9BE-03D7-F341-BB86-74B06E3A694C}" srcOrd="2" destOrd="0" presId="urn:microsoft.com/office/officeart/2005/8/layout/hProcess3"/>
    <dgm:cxn modelId="{0530AE0E-3125-8A41-9534-C289D31147B8}" type="presParOf" srcId="{40B44E08-03D8-BB4F-9729-67669671923B}" destId="{B2842AEC-0CE9-C34B-BA98-556E8BE6CC6D}" srcOrd="3" destOrd="0" presId="urn:microsoft.com/office/officeart/2005/8/layout/hProcess3"/>
    <dgm:cxn modelId="{7C1FA1EA-EEA6-0F48-B3BF-F29078360921}" type="presParOf" srcId="{4F367E53-F9B6-FE49-87A5-9FFAF7D5D0DE}" destId="{C6D7E59C-3DA4-C844-A2EA-7156E4A4191F}" srcOrd="8" destOrd="0" presId="urn:microsoft.com/office/officeart/2005/8/layout/hProcess3"/>
    <dgm:cxn modelId="{8A7087FD-0D59-644D-A99D-C10F27F3E132}" type="presParOf" srcId="{4F367E53-F9B6-FE49-87A5-9FFAF7D5D0DE}" destId="{CF1FD3CB-5372-1143-AB55-0923A0E61B23}" srcOrd="9" destOrd="0" presId="urn:microsoft.com/office/officeart/2005/8/layout/hProcess3"/>
    <dgm:cxn modelId="{D6CA3852-13F8-6D40-892A-3D19836562D6}" type="presParOf" srcId="{4F367E53-F9B6-FE49-87A5-9FFAF7D5D0DE}" destId="{DA528FD4-694A-7946-BF12-370B9D6FF3AF}" srcOrd="10"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26F3C1-A773-AE42-801E-F20589D26661}" type="doc">
      <dgm:prSet loTypeId="urn:microsoft.com/office/officeart/2005/8/layout/chevron2" loCatId="process" qsTypeId="urn:microsoft.com/office/officeart/2005/8/quickstyle/simple3" qsCatId="simple" csTypeId="urn:microsoft.com/office/officeart/2005/8/colors/colorful1" csCatId="colorful" phldr="1"/>
      <dgm:spPr/>
      <dgm:t>
        <a:bodyPr/>
        <a:lstStyle/>
        <a:p>
          <a:endParaRPr lang="en-US"/>
        </a:p>
      </dgm:t>
    </dgm:pt>
    <dgm:pt modelId="{DD6360A7-5C57-C04F-9977-B85B27313B65}">
      <dgm:prSet/>
      <dgm:spPr/>
      <dgm:t>
        <a:bodyPr/>
        <a:lstStyle/>
        <a:p>
          <a:r>
            <a:rPr lang="en-US"/>
            <a:t>Assume </a:t>
          </a:r>
        </a:p>
      </dgm:t>
    </dgm:pt>
    <dgm:pt modelId="{C6F77DB3-547B-D248-A7D4-A3AA61933CDB}" type="parTrans" cxnId="{FC6392B5-FFC9-D14F-9E62-D00720646219}">
      <dgm:prSet/>
      <dgm:spPr/>
      <dgm:t>
        <a:bodyPr/>
        <a:lstStyle/>
        <a:p>
          <a:endParaRPr lang="en-US"/>
        </a:p>
      </dgm:t>
    </dgm:pt>
    <dgm:pt modelId="{6CF7C0CE-CDC6-2E4D-BE48-2E480A21AABC}" type="sibTrans" cxnId="{FC6392B5-FFC9-D14F-9E62-D00720646219}">
      <dgm:prSet/>
      <dgm:spPr/>
      <dgm:t>
        <a:bodyPr/>
        <a:lstStyle/>
        <a:p>
          <a:endParaRPr lang="en-US"/>
        </a:p>
      </dgm:t>
    </dgm:pt>
    <dgm:pt modelId="{A6BC2166-5FF2-C248-8FE3-D2B70BAD033F}">
      <dgm:prSet/>
      <dgm:spPr/>
      <dgm:t>
        <a:bodyPr/>
        <a:lstStyle/>
        <a:p>
          <a:r>
            <a:rPr lang="en-US" dirty="0"/>
            <a:t>general consensus against the practice. </a:t>
          </a:r>
        </a:p>
      </dgm:t>
    </dgm:pt>
    <dgm:pt modelId="{7C8F9BD3-7168-8543-A468-72A457D46213}" type="parTrans" cxnId="{33A19C06-3DCA-4547-B52A-D421D71E05DE}">
      <dgm:prSet/>
      <dgm:spPr/>
      <dgm:t>
        <a:bodyPr/>
        <a:lstStyle/>
        <a:p>
          <a:endParaRPr lang="en-US"/>
        </a:p>
      </dgm:t>
    </dgm:pt>
    <dgm:pt modelId="{40AF6EDF-8C32-1D48-AAC1-0D0FC014E7A1}" type="sibTrans" cxnId="{33A19C06-3DCA-4547-B52A-D421D71E05DE}">
      <dgm:prSet/>
      <dgm:spPr/>
      <dgm:t>
        <a:bodyPr/>
        <a:lstStyle/>
        <a:p>
          <a:endParaRPr lang="en-US"/>
        </a:p>
      </dgm:t>
    </dgm:pt>
    <dgm:pt modelId="{99EC89AE-74F5-AC46-B297-A1783AB93288}">
      <dgm:prSet/>
      <dgm:spPr/>
      <dgm:t>
        <a:bodyPr/>
        <a:lstStyle/>
        <a:p>
          <a:r>
            <a:rPr lang="en-US" dirty="0"/>
            <a:t>beyond writing laws and regulations, states find it hard to control the practice </a:t>
          </a:r>
        </a:p>
      </dgm:t>
    </dgm:pt>
    <dgm:pt modelId="{0BF0DE86-0E2D-E448-96F2-1704093E09A1}" type="parTrans" cxnId="{D50AFA53-49E9-7548-A04B-392BDEF69F42}">
      <dgm:prSet/>
      <dgm:spPr/>
      <dgm:t>
        <a:bodyPr/>
        <a:lstStyle/>
        <a:p>
          <a:endParaRPr lang="en-US"/>
        </a:p>
      </dgm:t>
    </dgm:pt>
    <dgm:pt modelId="{7849C832-ADF1-1640-A774-CF299D535C8A}" type="sibTrans" cxnId="{D50AFA53-49E9-7548-A04B-392BDEF69F42}">
      <dgm:prSet/>
      <dgm:spPr/>
      <dgm:t>
        <a:bodyPr/>
        <a:lstStyle/>
        <a:p>
          <a:endParaRPr lang="en-US"/>
        </a:p>
      </dgm:t>
    </dgm:pt>
    <dgm:pt modelId="{79FAF0F6-A75C-C841-937D-116C4C296B93}">
      <dgm:prSet/>
      <dgm:spPr/>
      <dgm:t>
        <a:bodyPr/>
        <a:lstStyle/>
        <a:p>
          <a:r>
            <a:rPr lang="en-US"/>
            <a:t>Transnational elements of trafficking </a:t>
          </a:r>
        </a:p>
      </dgm:t>
    </dgm:pt>
    <dgm:pt modelId="{50614C66-F45A-064F-8527-7AE9C38638CF}" type="parTrans" cxnId="{3F304885-A6AF-1847-9700-E6D69DBB6621}">
      <dgm:prSet/>
      <dgm:spPr/>
      <dgm:t>
        <a:bodyPr/>
        <a:lstStyle/>
        <a:p>
          <a:endParaRPr lang="en-US"/>
        </a:p>
      </dgm:t>
    </dgm:pt>
    <dgm:pt modelId="{6CF7AC5E-E171-1A49-A7AD-92F59C423BDE}" type="sibTrans" cxnId="{3F304885-A6AF-1847-9700-E6D69DBB6621}">
      <dgm:prSet/>
      <dgm:spPr/>
      <dgm:t>
        <a:bodyPr/>
        <a:lstStyle/>
        <a:p>
          <a:endParaRPr lang="en-US"/>
        </a:p>
      </dgm:t>
    </dgm:pt>
    <dgm:pt modelId="{45B547F3-A28C-FD4F-A707-7B6E89930505}">
      <dgm:prSet/>
      <dgm:spPr/>
      <dgm:t>
        <a:bodyPr/>
        <a:lstStyle/>
        <a:p>
          <a:r>
            <a:rPr lang="en-US" dirty="0"/>
            <a:t>Embedded within official and unofficial labor markets.  </a:t>
          </a:r>
        </a:p>
      </dgm:t>
    </dgm:pt>
    <dgm:pt modelId="{67F8CB34-A19B-804A-91BB-5B2106989B49}" type="parTrans" cxnId="{F98B4FB1-3233-0346-8836-E673DE0C51A9}">
      <dgm:prSet/>
      <dgm:spPr/>
      <dgm:t>
        <a:bodyPr/>
        <a:lstStyle/>
        <a:p>
          <a:endParaRPr lang="en-US"/>
        </a:p>
      </dgm:t>
    </dgm:pt>
    <dgm:pt modelId="{20FA5D10-75E4-9444-A7D0-F48B6D621DEA}" type="sibTrans" cxnId="{F98B4FB1-3233-0346-8836-E673DE0C51A9}">
      <dgm:prSet/>
      <dgm:spPr/>
      <dgm:t>
        <a:bodyPr/>
        <a:lstStyle/>
        <a:p>
          <a:endParaRPr lang="en-US"/>
        </a:p>
      </dgm:t>
    </dgm:pt>
    <dgm:pt modelId="{635C745C-B8F9-134E-BE5E-06E8CF6302D6}">
      <dgm:prSet/>
      <dgm:spPr/>
      <dgm:t>
        <a:bodyPr/>
        <a:lstStyle/>
        <a:p>
          <a:r>
            <a:rPr lang="en-US" dirty="0"/>
            <a:t>All businesses are  willing to comply with law and are sensitive to stakeholder  action</a:t>
          </a:r>
        </a:p>
      </dgm:t>
    </dgm:pt>
    <dgm:pt modelId="{56BEB456-6B6B-7546-84F4-8E87A4EC92EF}" type="parTrans" cxnId="{34894DA1-71C6-CF43-B549-F8E355F3AF9A}">
      <dgm:prSet/>
      <dgm:spPr/>
      <dgm:t>
        <a:bodyPr/>
        <a:lstStyle/>
        <a:p>
          <a:endParaRPr lang="en-US"/>
        </a:p>
      </dgm:t>
    </dgm:pt>
    <dgm:pt modelId="{DA154F2F-655E-8C4E-AF9C-63A4F7F949D1}" type="sibTrans" cxnId="{34894DA1-71C6-CF43-B549-F8E355F3AF9A}">
      <dgm:prSet/>
      <dgm:spPr/>
      <dgm:t>
        <a:bodyPr/>
        <a:lstStyle/>
        <a:p>
          <a:endParaRPr lang="en-US"/>
        </a:p>
      </dgm:t>
    </dgm:pt>
    <dgm:pt modelId="{19E03FC3-6670-A443-97F3-EBA3700C02D2}">
      <dgm:prSet/>
      <dgm:spPr/>
      <dgm:t>
        <a:bodyPr/>
        <a:lstStyle/>
        <a:p>
          <a:r>
            <a:rPr lang="en-US" dirty="0"/>
            <a:t>Especially of consumers and </a:t>
          </a:r>
        </a:p>
      </dgm:t>
    </dgm:pt>
    <dgm:pt modelId="{08A6CD85-1565-E343-9DF4-99DAE62C44B6}" type="parTrans" cxnId="{DF17CED2-357B-FD48-95B6-52F8FCA3996E}">
      <dgm:prSet/>
      <dgm:spPr/>
      <dgm:t>
        <a:bodyPr/>
        <a:lstStyle/>
        <a:p>
          <a:endParaRPr lang="en-US"/>
        </a:p>
      </dgm:t>
    </dgm:pt>
    <dgm:pt modelId="{5BA2C904-8A00-D641-BDC0-F8F3D5C9A83D}" type="sibTrans" cxnId="{DF17CED2-357B-FD48-95B6-52F8FCA3996E}">
      <dgm:prSet/>
      <dgm:spPr/>
      <dgm:t>
        <a:bodyPr/>
        <a:lstStyle/>
        <a:p>
          <a:endParaRPr lang="en-US"/>
        </a:p>
      </dgm:t>
    </dgm:pt>
    <dgm:pt modelId="{A48CE97B-69B3-534C-A3FD-88841AE50451}">
      <dgm:prSet/>
      <dgm:spPr/>
      <dgm:t>
        <a:bodyPr/>
        <a:lstStyle/>
        <a:p>
          <a:r>
            <a:rPr lang="en-US" dirty="0"/>
            <a:t>A handful of states have enacted so-called Modern Slavery Laws, or supply chain due diligence laws or Anti-Trafficking disclosure laws, </a:t>
          </a:r>
        </a:p>
      </dgm:t>
    </dgm:pt>
    <dgm:pt modelId="{9289843E-0D18-0442-985C-4777CE611E16}" type="parTrans" cxnId="{55DE63D6-BBCF-2445-9B57-D7AF4F483C17}">
      <dgm:prSet/>
      <dgm:spPr/>
      <dgm:t>
        <a:bodyPr/>
        <a:lstStyle/>
        <a:p>
          <a:endParaRPr lang="en-US"/>
        </a:p>
      </dgm:t>
    </dgm:pt>
    <dgm:pt modelId="{33939A8B-AB97-B649-A6AC-6A5FCF0FBFC2}" type="sibTrans" cxnId="{55DE63D6-BBCF-2445-9B57-D7AF4F483C17}">
      <dgm:prSet/>
      <dgm:spPr/>
      <dgm:t>
        <a:bodyPr/>
        <a:lstStyle/>
        <a:p>
          <a:endParaRPr lang="en-US"/>
        </a:p>
      </dgm:t>
    </dgm:pt>
    <dgm:pt modelId="{DA03C42E-8C66-8140-96D2-8E7AC6DC5E34}">
      <dgm:prSet/>
      <dgm:spPr/>
      <dgm:t>
        <a:bodyPr/>
        <a:lstStyle/>
        <a:p>
          <a:r>
            <a:rPr lang="en-US" dirty="0"/>
            <a:t>All of which require some kind of </a:t>
          </a:r>
          <a:r>
            <a:rPr lang="en-US" b="1" dirty="0"/>
            <a:t>public disclosure</a:t>
          </a:r>
          <a:r>
            <a:rPr lang="en-US" dirty="0"/>
            <a:t>.  </a:t>
          </a:r>
        </a:p>
      </dgm:t>
    </dgm:pt>
    <dgm:pt modelId="{83B533D8-7775-DB49-9BE5-AD7C194D39E3}" type="parTrans" cxnId="{5DBC896C-001C-694D-A2F2-20F0179A1190}">
      <dgm:prSet/>
      <dgm:spPr/>
      <dgm:t>
        <a:bodyPr/>
        <a:lstStyle/>
        <a:p>
          <a:endParaRPr lang="en-US"/>
        </a:p>
      </dgm:t>
    </dgm:pt>
    <dgm:pt modelId="{A4144C35-3859-2940-97F9-3A9057E5C5E9}" type="sibTrans" cxnId="{5DBC896C-001C-694D-A2F2-20F0179A1190}">
      <dgm:prSet/>
      <dgm:spPr/>
      <dgm:t>
        <a:bodyPr/>
        <a:lstStyle/>
        <a:p>
          <a:endParaRPr lang="en-US"/>
        </a:p>
      </dgm:t>
    </dgm:pt>
    <dgm:pt modelId="{B4586B6D-33CD-8947-8B02-5B4C77CB998D}">
      <dgm:prSet/>
      <dgm:spPr/>
      <dgm:t>
        <a:bodyPr/>
        <a:lstStyle/>
        <a:p>
          <a:r>
            <a:rPr lang="en-US" dirty="0"/>
            <a:t>Companies may be required to disclose additional information </a:t>
          </a:r>
        </a:p>
      </dgm:t>
    </dgm:pt>
    <dgm:pt modelId="{4484712B-CDB3-4849-BCD6-AB20BF2680B7}" type="parTrans" cxnId="{AA873EDF-749F-E245-B42D-EC71FE5231FB}">
      <dgm:prSet/>
      <dgm:spPr/>
      <dgm:t>
        <a:bodyPr/>
        <a:lstStyle/>
        <a:p>
          <a:endParaRPr lang="en-US"/>
        </a:p>
      </dgm:t>
    </dgm:pt>
    <dgm:pt modelId="{5447BEF6-1391-9746-AA22-EF1643AB9D85}" type="sibTrans" cxnId="{AA873EDF-749F-E245-B42D-EC71FE5231FB}">
      <dgm:prSet/>
      <dgm:spPr/>
      <dgm:t>
        <a:bodyPr/>
        <a:lstStyle/>
        <a:p>
          <a:endParaRPr lang="en-US"/>
        </a:p>
      </dgm:t>
    </dgm:pt>
    <dgm:pt modelId="{650B4FF0-4F9C-EF41-BF02-F0EA21213E2C}">
      <dgm:prSet/>
      <dgm:spPr/>
      <dgm:t>
        <a:bodyPr/>
        <a:lstStyle/>
        <a:p>
          <a:r>
            <a:rPr lang="en-US" b="1" dirty="0"/>
            <a:t>Securities laws</a:t>
          </a:r>
          <a:r>
            <a:rPr lang="en-US" dirty="0"/>
            <a:t>, listing requirements, financing agreements.</a:t>
          </a:r>
        </a:p>
      </dgm:t>
    </dgm:pt>
    <dgm:pt modelId="{B25C41B9-D0CB-CF4E-BA3F-4A62E772693F}" type="parTrans" cxnId="{444481FA-C540-9A48-BAB8-384DFB9EB446}">
      <dgm:prSet/>
      <dgm:spPr/>
      <dgm:t>
        <a:bodyPr/>
        <a:lstStyle/>
        <a:p>
          <a:endParaRPr lang="en-US"/>
        </a:p>
      </dgm:t>
    </dgm:pt>
    <dgm:pt modelId="{9CE395AB-A3C0-9540-BA67-BBCA10DCD4ED}" type="sibTrans" cxnId="{444481FA-C540-9A48-BAB8-384DFB9EB446}">
      <dgm:prSet/>
      <dgm:spPr/>
      <dgm:t>
        <a:bodyPr/>
        <a:lstStyle/>
        <a:p>
          <a:endParaRPr lang="en-US"/>
        </a:p>
      </dgm:t>
    </dgm:pt>
    <dgm:pt modelId="{BF10AD8A-5A69-514D-ADE5-81050F4EAA8E}">
      <dgm:prSet/>
      <dgm:spPr/>
      <dgm:t>
        <a:bodyPr/>
        <a:lstStyle/>
        <a:p>
          <a:r>
            <a:rPr lang="en-US" b="1" dirty="0"/>
            <a:t>Voluntary ESG disclosure</a:t>
          </a:r>
          <a:r>
            <a:rPr lang="en-US" dirty="0"/>
            <a:t>.</a:t>
          </a:r>
        </a:p>
      </dgm:t>
    </dgm:pt>
    <dgm:pt modelId="{7190EC21-A1EB-934D-A246-014060539D8A}" type="parTrans" cxnId="{3BC3C425-DA3E-0F41-AD84-55C0120A022A}">
      <dgm:prSet/>
      <dgm:spPr/>
      <dgm:t>
        <a:bodyPr/>
        <a:lstStyle/>
        <a:p>
          <a:endParaRPr lang="en-US"/>
        </a:p>
      </dgm:t>
    </dgm:pt>
    <dgm:pt modelId="{5DF7EEC3-11DD-9644-8CD6-F50C53D5B809}" type="sibTrans" cxnId="{3BC3C425-DA3E-0F41-AD84-55C0120A022A}">
      <dgm:prSet/>
      <dgm:spPr/>
      <dgm:t>
        <a:bodyPr/>
        <a:lstStyle/>
        <a:p>
          <a:endParaRPr lang="en-US"/>
        </a:p>
      </dgm:t>
    </dgm:pt>
    <dgm:pt modelId="{7511171B-8782-E34E-825D-8E627DDD5A61}" type="pres">
      <dgm:prSet presAssocID="{CC26F3C1-A773-AE42-801E-F20589D26661}" presName="linearFlow" presStyleCnt="0">
        <dgm:presLayoutVars>
          <dgm:dir/>
          <dgm:animLvl val="lvl"/>
          <dgm:resizeHandles val="exact"/>
        </dgm:presLayoutVars>
      </dgm:prSet>
      <dgm:spPr/>
    </dgm:pt>
    <dgm:pt modelId="{4F0E8B86-F620-D044-AE66-E19CDBE3C0A6}" type="pres">
      <dgm:prSet presAssocID="{DD6360A7-5C57-C04F-9977-B85B27313B65}" presName="composite" presStyleCnt="0"/>
      <dgm:spPr/>
    </dgm:pt>
    <dgm:pt modelId="{293A61E2-A1A5-9141-B895-468866C2F30B}" type="pres">
      <dgm:prSet presAssocID="{DD6360A7-5C57-C04F-9977-B85B27313B65}" presName="parentText" presStyleLbl="alignNode1" presStyleIdx="0" presStyleCnt="1">
        <dgm:presLayoutVars>
          <dgm:chMax val="1"/>
          <dgm:bulletEnabled val="1"/>
        </dgm:presLayoutVars>
      </dgm:prSet>
      <dgm:spPr/>
    </dgm:pt>
    <dgm:pt modelId="{49015AD3-26B2-6740-8260-062F5BFD0D7F}" type="pres">
      <dgm:prSet presAssocID="{DD6360A7-5C57-C04F-9977-B85B27313B65}" presName="descendantText" presStyleLbl="alignAcc1" presStyleIdx="0" presStyleCnt="1" custScaleY="207834">
        <dgm:presLayoutVars>
          <dgm:bulletEnabled val="1"/>
        </dgm:presLayoutVars>
      </dgm:prSet>
      <dgm:spPr/>
    </dgm:pt>
  </dgm:ptLst>
  <dgm:cxnLst>
    <dgm:cxn modelId="{FC282801-2851-A944-AFFC-CF5C1EDBDF0C}" type="presOf" srcId="{A6BC2166-5FF2-C248-8FE3-D2B70BAD033F}" destId="{49015AD3-26B2-6740-8260-062F5BFD0D7F}" srcOrd="0" destOrd="0" presId="urn:microsoft.com/office/officeart/2005/8/layout/chevron2"/>
    <dgm:cxn modelId="{33A19C06-3DCA-4547-B52A-D421D71E05DE}" srcId="{DD6360A7-5C57-C04F-9977-B85B27313B65}" destId="{A6BC2166-5FF2-C248-8FE3-D2B70BAD033F}" srcOrd="0" destOrd="0" parTransId="{7C8F9BD3-7168-8543-A468-72A457D46213}" sibTransId="{40AF6EDF-8C32-1D48-AAC1-0D0FC014E7A1}"/>
    <dgm:cxn modelId="{3BC3C425-DA3E-0F41-AD84-55C0120A022A}" srcId="{B4586B6D-33CD-8947-8B02-5B4C77CB998D}" destId="{BF10AD8A-5A69-514D-ADE5-81050F4EAA8E}" srcOrd="1" destOrd="0" parTransId="{7190EC21-A1EB-934D-A246-014060539D8A}" sibTransId="{5DF7EEC3-11DD-9644-8CD6-F50C53D5B809}"/>
    <dgm:cxn modelId="{95419E29-11AB-4240-88DE-1251C37DC0AA}" type="presOf" srcId="{B4586B6D-33CD-8947-8B02-5B4C77CB998D}" destId="{49015AD3-26B2-6740-8260-062F5BFD0D7F}" srcOrd="0" destOrd="8" presId="urn:microsoft.com/office/officeart/2005/8/layout/chevron2"/>
    <dgm:cxn modelId="{96EDA32C-9D0F-A74F-A163-9384856A314E}" type="presOf" srcId="{635C745C-B8F9-134E-BE5E-06E8CF6302D6}" destId="{49015AD3-26B2-6740-8260-062F5BFD0D7F}" srcOrd="0" destOrd="4" presId="urn:microsoft.com/office/officeart/2005/8/layout/chevron2"/>
    <dgm:cxn modelId="{0B2AA23B-42F6-E14E-B222-3EF6859320E3}" type="presOf" srcId="{650B4FF0-4F9C-EF41-BF02-F0EA21213E2C}" destId="{49015AD3-26B2-6740-8260-062F5BFD0D7F}" srcOrd="0" destOrd="9" presId="urn:microsoft.com/office/officeart/2005/8/layout/chevron2"/>
    <dgm:cxn modelId="{D50AFA53-49E9-7548-A04B-392BDEF69F42}" srcId="{DD6360A7-5C57-C04F-9977-B85B27313B65}" destId="{99EC89AE-74F5-AC46-B297-A1783AB93288}" srcOrd="1" destOrd="0" parTransId="{0BF0DE86-0E2D-E448-96F2-1704093E09A1}" sibTransId="{7849C832-ADF1-1640-A774-CF299D535C8A}"/>
    <dgm:cxn modelId="{5DBC896C-001C-694D-A2F2-20F0179A1190}" srcId="{A48CE97B-69B3-534C-A3FD-88841AE50451}" destId="{DA03C42E-8C66-8140-96D2-8E7AC6DC5E34}" srcOrd="0" destOrd="0" parTransId="{83B533D8-7775-DB49-9BE5-AD7C194D39E3}" sibTransId="{A4144C35-3859-2940-97F9-3A9057E5C5E9}"/>
    <dgm:cxn modelId="{64699976-5EA7-B745-AA39-3D18D7D69383}" type="presOf" srcId="{DA03C42E-8C66-8140-96D2-8E7AC6DC5E34}" destId="{49015AD3-26B2-6740-8260-062F5BFD0D7F}" srcOrd="0" destOrd="7" presId="urn:microsoft.com/office/officeart/2005/8/layout/chevron2"/>
    <dgm:cxn modelId="{3F304885-A6AF-1847-9700-E6D69DBB6621}" srcId="{99EC89AE-74F5-AC46-B297-A1783AB93288}" destId="{79FAF0F6-A75C-C841-937D-116C4C296B93}" srcOrd="0" destOrd="0" parTransId="{50614C66-F45A-064F-8527-7AE9C38638CF}" sibTransId="{6CF7AC5E-E171-1A49-A7AD-92F59C423BDE}"/>
    <dgm:cxn modelId="{AE672A8F-AFF3-8240-8418-CB89B02923A6}" type="presOf" srcId="{CC26F3C1-A773-AE42-801E-F20589D26661}" destId="{7511171B-8782-E34E-825D-8E627DDD5A61}" srcOrd="0" destOrd="0" presId="urn:microsoft.com/office/officeart/2005/8/layout/chevron2"/>
    <dgm:cxn modelId="{A21ECA97-DEF8-DF4B-909A-9A064BB9CF7A}" type="presOf" srcId="{DD6360A7-5C57-C04F-9977-B85B27313B65}" destId="{293A61E2-A1A5-9141-B895-468866C2F30B}" srcOrd="0" destOrd="0" presId="urn:microsoft.com/office/officeart/2005/8/layout/chevron2"/>
    <dgm:cxn modelId="{5164119C-F78C-1C4B-BADA-BDF435E215F4}" type="presOf" srcId="{79FAF0F6-A75C-C841-937D-116C4C296B93}" destId="{49015AD3-26B2-6740-8260-062F5BFD0D7F}" srcOrd="0" destOrd="2" presId="urn:microsoft.com/office/officeart/2005/8/layout/chevron2"/>
    <dgm:cxn modelId="{34894DA1-71C6-CF43-B549-F8E355F3AF9A}" srcId="{DD6360A7-5C57-C04F-9977-B85B27313B65}" destId="{635C745C-B8F9-134E-BE5E-06E8CF6302D6}" srcOrd="2" destOrd="0" parTransId="{56BEB456-6B6B-7546-84F4-8E87A4EC92EF}" sibTransId="{DA154F2F-655E-8C4E-AF9C-63A4F7F949D1}"/>
    <dgm:cxn modelId="{F98B4FB1-3233-0346-8836-E673DE0C51A9}" srcId="{99EC89AE-74F5-AC46-B297-A1783AB93288}" destId="{45B547F3-A28C-FD4F-A707-7B6E89930505}" srcOrd="1" destOrd="0" parTransId="{67F8CB34-A19B-804A-91BB-5B2106989B49}" sibTransId="{20FA5D10-75E4-9444-A7D0-F48B6D621DEA}"/>
    <dgm:cxn modelId="{FC6392B5-FFC9-D14F-9E62-D00720646219}" srcId="{CC26F3C1-A773-AE42-801E-F20589D26661}" destId="{DD6360A7-5C57-C04F-9977-B85B27313B65}" srcOrd="0" destOrd="0" parTransId="{C6F77DB3-547B-D248-A7D4-A3AA61933CDB}" sibTransId="{6CF7C0CE-CDC6-2E4D-BE48-2E480A21AABC}"/>
    <dgm:cxn modelId="{EFAB97D1-6910-1345-804C-38A47D71F8A7}" type="presOf" srcId="{19E03FC3-6670-A443-97F3-EBA3700C02D2}" destId="{49015AD3-26B2-6740-8260-062F5BFD0D7F}" srcOrd="0" destOrd="5" presId="urn:microsoft.com/office/officeart/2005/8/layout/chevron2"/>
    <dgm:cxn modelId="{DF17CED2-357B-FD48-95B6-52F8FCA3996E}" srcId="{635C745C-B8F9-134E-BE5E-06E8CF6302D6}" destId="{19E03FC3-6670-A443-97F3-EBA3700C02D2}" srcOrd="0" destOrd="0" parTransId="{08A6CD85-1565-E343-9DF4-99DAE62C44B6}" sibTransId="{5BA2C904-8A00-D641-BDC0-F8F3D5C9A83D}"/>
    <dgm:cxn modelId="{55DE63D6-BBCF-2445-9B57-D7AF4F483C17}" srcId="{DD6360A7-5C57-C04F-9977-B85B27313B65}" destId="{A48CE97B-69B3-534C-A3FD-88841AE50451}" srcOrd="3" destOrd="0" parTransId="{9289843E-0D18-0442-985C-4777CE611E16}" sibTransId="{33939A8B-AB97-B649-A6AC-6A5FCF0FBFC2}"/>
    <dgm:cxn modelId="{ED19E6DE-B6A3-6C40-A746-C47FC6F4F790}" type="presOf" srcId="{BF10AD8A-5A69-514D-ADE5-81050F4EAA8E}" destId="{49015AD3-26B2-6740-8260-062F5BFD0D7F}" srcOrd="0" destOrd="10" presId="urn:microsoft.com/office/officeart/2005/8/layout/chevron2"/>
    <dgm:cxn modelId="{AA873EDF-749F-E245-B42D-EC71FE5231FB}" srcId="{DD6360A7-5C57-C04F-9977-B85B27313B65}" destId="{B4586B6D-33CD-8947-8B02-5B4C77CB998D}" srcOrd="4" destOrd="0" parTransId="{4484712B-CDB3-4849-BCD6-AB20BF2680B7}" sibTransId="{5447BEF6-1391-9746-AA22-EF1643AB9D85}"/>
    <dgm:cxn modelId="{B7EA98E1-FA5F-3F49-AAB3-1BBD2069DC54}" type="presOf" srcId="{A48CE97B-69B3-534C-A3FD-88841AE50451}" destId="{49015AD3-26B2-6740-8260-062F5BFD0D7F}" srcOrd="0" destOrd="6" presId="urn:microsoft.com/office/officeart/2005/8/layout/chevron2"/>
    <dgm:cxn modelId="{7D8088EF-4124-BB4A-8493-2263EF9BD25E}" type="presOf" srcId="{45B547F3-A28C-FD4F-A707-7B6E89930505}" destId="{49015AD3-26B2-6740-8260-062F5BFD0D7F}" srcOrd="0" destOrd="3" presId="urn:microsoft.com/office/officeart/2005/8/layout/chevron2"/>
    <dgm:cxn modelId="{444481FA-C540-9A48-BAB8-384DFB9EB446}" srcId="{B4586B6D-33CD-8947-8B02-5B4C77CB998D}" destId="{650B4FF0-4F9C-EF41-BF02-F0EA21213E2C}" srcOrd="0" destOrd="0" parTransId="{B25C41B9-D0CB-CF4E-BA3F-4A62E772693F}" sibTransId="{9CE395AB-A3C0-9540-BA67-BBCA10DCD4ED}"/>
    <dgm:cxn modelId="{805454FD-9201-C546-AB29-BE900D3FBD54}" type="presOf" srcId="{99EC89AE-74F5-AC46-B297-A1783AB93288}" destId="{49015AD3-26B2-6740-8260-062F5BFD0D7F}" srcOrd="0" destOrd="1" presId="urn:microsoft.com/office/officeart/2005/8/layout/chevron2"/>
    <dgm:cxn modelId="{3C4F3041-05ED-3C47-9417-FBD9F5A15802}" type="presParOf" srcId="{7511171B-8782-E34E-825D-8E627DDD5A61}" destId="{4F0E8B86-F620-D044-AE66-E19CDBE3C0A6}" srcOrd="0" destOrd="0" presId="urn:microsoft.com/office/officeart/2005/8/layout/chevron2"/>
    <dgm:cxn modelId="{17DD7BA4-76D1-B04E-91EA-1376D8690917}" type="presParOf" srcId="{4F0E8B86-F620-D044-AE66-E19CDBE3C0A6}" destId="{293A61E2-A1A5-9141-B895-468866C2F30B}" srcOrd="0" destOrd="0" presId="urn:microsoft.com/office/officeart/2005/8/layout/chevron2"/>
    <dgm:cxn modelId="{0B4D40E1-28CF-EA4F-BEC0-D4F564C83DE1}" type="presParOf" srcId="{4F0E8B86-F620-D044-AE66-E19CDBE3C0A6}" destId="{49015AD3-26B2-6740-8260-062F5BFD0D7F}" srcOrd="1" destOrd="0" presId="urn:microsoft.com/office/officeart/2005/8/layout/chevron2"/>
  </dgm:cxnLst>
  <dgm:bg>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shape">
        <a:fillToRect l="50000" t="50000" r="50000" b="50000"/>
      </a:path>
      <a:tileRect/>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E80F15-D2A5-1841-B525-858A11BAA341}"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en-US"/>
        </a:p>
      </dgm:t>
    </dgm:pt>
    <dgm:pt modelId="{B5A58DAF-6422-AE49-8D1F-3C44D11E9FBB}">
      <dgm:prSet/>
      <dgm:spPr/>
      <dgm:t>
        <a:bodyPr/>
        <a:lstStyle/>
        <a:p>
          <a:r>
            <a:rPr lang="en-US"/>
            <a:t>How</a:t>
          </a:r>
        </a:p>
      </dgm:t>
    </dgm:pt>
    <dgm:pt modelId="{3F3B776E-AB51-0B4C-975F-78CE90E038A1}" type="parTrans" cxnId="{790FCEDF-85DB-6B4D-AA02-12CCD3121E2C}">
      <dgm:prSet/>
      <dgm:spPr/>
      <dgm:t>
        <a:bodyPr/>
        <a:lstStyle/>
        <a:p>
          <a:endParaRPr lang="en-US"/>
        </a:p>
      </dgm:t>
    </dgm:pt>
    <dgm:pt modelId="{6B21F1CA-DD40-0A4A-9BA2-E7F23C74C792}" type="sibTrans" cxnId="{790FCEDF-85DB-6B4D-AA02-12CCD3121E2C}">
      <dgm:prSet/>
      <dgm:spPr/>
      <dgm:t>
        <a:bodyPr/>
        <a:lstStyle/>
        <a:p>
          <a:endParaRPr lang="en-US"/>
        </a:p>
      </dgm:t>
    </dgm:pt>
    <dgm:pt modelId="{D51FC202-AFC9-DD42-B6D1-EF77AB29C9A4}">
      <dgm:prSet/>
      <dgm:spPr/>
      <dgm:t>
        <a:bodyPr/>
        <a:lstStyle/>
        <a:p>
          <a:r>
            <a:rPr lang="en-US"/>
            <a:t>Data and data harvesting</a:t>
          </a:r>
        </a:p>
      </dgm:t>
    </dgm:pt>
    <dgm:pt modelId="{6011D999-9895-AB42-B69F-BFC4291B86BF}" type="parTrans" cxnId="{4D5469D8-EB2F-9C45-8746-A9AE63630F08}">
      <dgm:prSet/>
      <dgm:spPr/>
      <dgm:t>
        <a:bodyPr/>
        <a:lstStyle/>
        <a:p>
          <a:endParaRPr lang="en-US"/>
        </a:p>
      </dgm:t>
    </dgm:pt>
    <dgm:pt modelId="{E5F8E295-1C13-5F4F-8782-512C5310A846}" type="sibTrans" cxnId="{4D5469D8-EB2F-9C45-8746-A9AE63630F08}">
      <dgm:prSet/>
      <dgm:spPr/>
      <dgm:t>
        <a:bodyPr/>
        <a:lstStyle/>
        <a:p>
          <a:endParaRPr lang="en-US"/>
        </a:p>
      </dgm:t>
    </dgm:pt>
    <dgm:pt modelId="{96E914C2-DE1F-D44C-889B-38ACDE2363BC}">
      <dgm:prSet/>
      <dgm:spPr/>
      <dgm:t>
        <a:bodyPr/>
        <a:lstStyle/>
        <a:p>
          <a:r>
            <a:rPr lang="en-US"/>
            <a:t>Choice depends on norms and objectives of task </a:t>
          </a:r>
        </a:p>
      </dgm:t>
    </dgm:pt>
    <dgm:pt modelId="{3D4FD1FD-4A46-BE47-A3C6-0B261A3AE652}" type="parTrans" cxnId="{2B93317D-1367-4A44-95DF-19562B60191C}">
      <dgm:prSet/>
      <dgm:spPr/>
      <dgm:t>
        <a:bodyPr/>
        <a:lstStyle/>
        <a:p>
          <a:endParaRPr lang="en-US"/>
        </a:p>
      </dgm:t>
    </dgm:pt>
    <dgm:pt modelId="{767868CF-DD15-3D41-A66E-C4A49CFD313B}" type="sibTrans" cxnId="{2B93317D-1367-4A44-95DF-19562B60191C}">
      <dgm:prSet/>
      <dgm:spPr/>
      <dgm:t>
        <a:bodyPr/>
        <a:lstStyle/>
        <a:p>
          <a:endParaRPr lang="en-US"/>
        </a:p>
      </dgm:t>
    </dgm:pt>
    <dgm:pt modelId="{F950A78A-A0FB-7242-9FE5-98F102281475}">
      <dgm:prSet/>
      <dgm:spPr/>
      <dgm:t>
        <a:bodyPr/>
        <a:lstStyle/>
        <a:p>
          <a:r>
            <a:rPr lang="en-US"/>
            <a:t>Making Data Useful</a:t>
          </a:r>
        </a:p>
      </dgm:t>
    </dgm:pt>
    <dgm:pt modelId="{9D2BA18E-03A9-7641-82EE-9A9466B77696}" type="parTrans" cxnId="{F6621162-00CC-3C42-9003-7E3F6DBE3BB5}">
      <dgm:prSet/>
      <dgm:spPr/>
      <dgm:t>
        <a:bodyPr/>
        <a:lstStyle/>
        <a:p>
          <a:endParaRPr lang="en-US"/>
        </a:p>
      </dgm:t>
    </dgm:pt>
    <dgm:pt modelId="{385340B9-7FCB-E74A-9481-8BE5DD26693F}" type="sibTrans" cxnId="{F6621162-00CC-3C42-9003-7E3F6DBE3BB5}">
      <dgm:prSet/>
      <dgm:spPr/>
      <dgm:t>
        <a:bodyPr/>
        <a:lstStyle/>
        <a:p>
          <a:endParaRPr lang="en-US"/>
        </a:p>
      </dgm:t>
    </dgm:pt>
    <dgm:pt modelId="{3B1D7562-5B72-E044-833D-0D72FB23A474}">
      <dgm:prSet/>
      <dgm:spPr/>
      <dgm:t>
        <a:bodyPr/>
        <a:lstStyle/>
        <a:p>
          <a:r>
            <a:rPr lang="en-US" dirty="0"/>
            <a:t>Analytics</a:t>
          </a:r>
        </a:p>
      </dgm:t>
    </dgm:pt>
    <dgm:pt modelId="{96D2E2C1-8040-C241-8B04-6B6617F18B1F}" type="parTrans" cxnId="{341611BA-280B-204F-BFD9-BA811BE0FE8F}">
      <dgm:prSet/>
      <dgm:spPr/>
      <dgm:t>
        <a:bodyPr/>
        <a:lstStyle/>
        <a:p>
          <a:endParaRPr lang="en-US"/>
        </a:p>
      </dgm:t>
    </dgm:pt>
    <dgm:pt modelId="{34E1EAD5-BF03-8847-B750-EC4AFD21AC3F}" type="sibTrans" cxnId="{341611BA-280B-204F-BFD9-BA811BE0FE8F}">
      <dgm:prSet/>
      <dgm:spPr/>
      <dgm:t>
        <a:bodyPr/>
        <a:lstStyle/>
        <a:p>
          <a:endParaRPr lang="en-US"/>
        </a:p>
      </dgm:t>
    </dgm:pt>
    <dgm:pt modelId="{2E8D02FF-0B6C-2A42-94ED-23C6CEA08D30}">
      <dgm:prSet/>
      <dgm:spPr/>
      <dgm:t>
        <a:bodyPr/>
        <a:lstStyle/>
        <a:p>
          <a:r>
            <a:rPr lang="en-US" dirty="0"/>
            <a:t>From analytics to assessment </a:t>
          </a:r>
        </a:p>
      </dgm:t>
    </dgm:pt>
    <dgm:pt modelId="{0E8C9143-69CE-414D-882E-B952E7CD36D2}" type="parTrans" cxnId="{E3ADD50F-E2C3-FB48-AB75-326D5BC4435C}">
      <dgm:prSet/>
      <dgm:spPr/>
      <dgm:t>
        <a:bodyPr/>
        <a:lstStyle/>
        <a:p>
          <a:endParaRPr lang="en-US"/>
        </a:p>
      </dgm:t>
    </dgm:pt>
    <dgm:pt modelId="{A323F768-FA82-2941-86BA-4DD1C3C982D6}" type="sibTrans" cxnId="{E3ADD50F-E2C3-FB48-AB75-326D5BC4435C}">
      <dgm:prSet/>
      <dgm:spPr/>
      <dgm:t>
        <a:bodyPr/>
        <a:lstStyle/>
        <a:p>
          <a:endParaRPr lang="en-US"/>
        </a:p>
      </dgm:t>
    </dgm:pt>
    <dgm:pt modelId="{5B2E8AD8-8231-F248-A033-B43FA4A1482E}">
      <dgm:prSet/>
      <dgm:spPr/>
      <dgm:t>
        <a:bodyPr/>
        <a:lstStyle/>
        <a:p>
          <a:r>
            <a:rPr lang="en-US" dirty="0"/>
            <a:t>From assessment to Judgment</a:t>
          </a:r>
        </a:p>
      </dgm:t>
    </dgm:pt>
    <dgm:pt modelId="{69269777-D508-6945-87B4-3995AD72B912}" type="parTrans" cxnId="{C80FE915-53D4-D040-A2B8-835AAFDFE0F1}">
      <dgm:prSet/>
      <dgm:spPr/>
      <dgm:t>
        <a:bodyPr/>
        <a:lstStyle/>
        <a:p>
          <a:endParaRPr lang="en-US"/>
        </a:p>
      </dgm:t>
    </dgm:pt>
    <dgm:pt modelId="{9580B731-282C-5D41-BEF3-0C90B3122482}" type="sibTrans" cxnId="{C80FE915-53D4-D040-A2B8-835AAFDFE0F1}">
      <dgm:prSet/>
      <dgm:spPr/>
      <dgm:t>
        <a:bodyPr/>
        <a:lstStyle/>
        <a:p>
          <a:endParaRPr lang="en-US"/>
        </a:p>
      </dgm:t>
    </dgm:pt>
    <dgm:pt modelId="{71B5292B-5A8A-4146-854D-49B76617E709}">
      <dgm:prSet/>
      <dgm:spPr/>
      <dgm:t>
        <a:bodyPr/>
        <a:lstStyle/>
        <a:p>
          <a:r>
            <a:rPr lang="en-US"/>
            <a:t>Effects</a:t>
          </a:r>
        </a:p>
      </dgm:t>
    </dgm:pt>
    <dgm:pt modelId="{A51B5911-939F-6046-8D64-7193C69E4DA9}" type="parTrans" cxnId="{3F5BFAF9-C026-4C4D-AEF5-99ECD12DD8F4}">
      <dgm:prSet/>
      <dgm:spPr/>
      <dgm:t>
        <a:bodyPr/>
        <a:lstStyle/>
        <a:p>
          <a:endParaRPr lang="en-US"/>
        </a:p>
      </dgm:t>
    </dgm:pt>
    <dgm:pt modelId="{37463B51-8E23-BA40-BC21-3C923E127CF0}" type="sibTrans" cxnId="{3F5BFAF9-C026-4C4D-AEF5-99ECD12DD8F4}">
      <dgm:prSet/>
      <dgm:spPr/>
      <dgm:t>
        <a:bodyPr/>
        <a:lstStyle/>
        <a:p>
          <a:endParaRPr lang="en-US"/>
        </a:p>
      </dgm:t>
    </dgm:pt>
    <dgm:pt modelId="{5F2E3D96-EDEE-604B-8A3A-288E27BA8FC6}">
      <dgm:prSet/>
      <dgm:spPr/>
      <dgm:t>
        <a:bodyPr/>
        <a:lstStyle/>
        <a:p>
          <a:r>
            <a:rPr lang="en-US" dirty="0"/>
            <a:t>People make decisions about relationships with company on the basis of rating</a:t>
          </a:r>
        </a:p>
      </dgm:t>
    </dgm:pt>
    <dgm:pt modelId="{29DA6F2A-A905-CB43-B2A4-86726F27C811}" type="parTrans" cxnId="{9023D139-62B0-C945-B89D-B71E469C009B}">
      <dgm:prSet/>
      <dgm:spPr/>
      <dgm:t>
        <a:bodyPr/>
        <a:lstStyle/>
        <a:p>
          <a:endParaRPr lang="en-US"/>
        </a:p>
      </dgm:t>
    </dgm:pt>
    <dgm:pt modelId="{CD7590F2-71BE-2447-8616-A0D514FCA1AB}" type="sibTrans" cxnId="{9023D139-62B0-C945-B89D-B71E469C009B}">
      <dgm:prSet/>
      <dgm:spPr/>
      <dgm:t>
        <a:bodyPr/>
        <a:lstStyle/>
        <a:p>
          <a:endParaRPr lang="en-US"/>
        </a:p>
      </dgm:t>
    </dgm:pt>
    <dgm:pt modelId="{4704DEE5-FED0-0146-8DE0-3DAC461E20F1}">
      <dgm:prSet/>
      <dgm:spPr/>
      <dgm:t>
        <a:bodyPr/>
        <a:lstStyle/>
        <a:p>
          <a:r>
            <a:rPr lang="en-US" dirty="0"/>
            <a:t>Business conforms behavior to the rating standards</a:t>
          </a:r>
        </a:p>
      </dgm:t>
    </dgm:pt>
    <dgm:pt modelId="{E660CD79-718A-1F4D-900D-4F718092CFD5}" type="parTrans" cxnId="{8DC9B631-18CE-4848-899D-6E5624A76560}">
      <dgm:prSet/>
      <dgm:spPr/>
      <dgm:t>
        <a:bodyPr/>
        <a:lstStyle/>
        <a:p>
          <a:endParaRPr lang="en-US"/>
        </a:p>
      </dgm:t>
    </dgm:pt>
    <dgm:pt modelId="{41E30810-D502-B74C-BF7B-15445D43D509}" type="sibTrans" cxnId="{8DC9B631-18CE-4848-899D-6E5624A76560}">
      <dgm:prSet/>
      <dgm:spPr/>
      <dgm:t>
        <a:bodyPr/>
        <a:lstStyle/>
        <a:p>
          <a:endParaRPr lang="en-US"/>
        </a:p>
      </dgm:t>
    </dgm:pt>
    <dgm:pt modelId="{8A08C618-C35D-684C-9972-91428892E659}">
      <dgm:prSet/>
      <dgm:spPr/>
      <dgm:t>
        <a:bodyPr/>
        <a:lstStyle/>
        <a:p>
          <a:r>
            <a:rPr lang="en-US"/>
            <a:t>Ouroboros</a:t>
          </a:r>
        </a:p>
      </dgm:t>
    </dgm:pt>
    <dgm:pt modelId="{49E67BEA-4E1B-564B-B126-DC0919F69735}" type="parTrans" cxnId="{74BC474C-6B5A-F844-83D6-09017562A0C0}">
      <dgm:prSet/>
      <dgm:spPr/>
      <dgm:t>
        <a:bodyPr/>
        <a:lstStyle/>
        <a:p>
          <a:endParaRPr lang="en-US"/>
        </a:p>
      </dgm:t>
    </dgm:pt>
    <dgm:pt modelId="{A3245642-5E5C-9C4B-B6F0-1622614B616A}" type="sibTrans" cxnId="{74BC474C-6B5A-F844-83D6-09017562A0C0}">
      <dgm:prSet/>
      <dgm:spPr/>
      <dgm:t>
        <a:bodyPr/>
        <a:lstStyle/>
        <a:p>
          <a:endParaRPr lang="en-US"/>
        </a:p>
      </dgm:t>
    </dgm:pt>
    <dgm:pt modelId="{A657AEE4-CD64-854E-BEC9-00DD0419DFFE}">
      <dgm:prSet/>
      <dgm:spPr/>
      <dgm:t>
        <a:bodyPr/>
        <a:lstStyle/>
        <a:p>
          <a:r>
            <a:rPr lang="en-US" dirty="0"/>
            <a:t>The standards (and their construction) have regulatory effect</a:t>
          </a:r>
        </a:p>
      </dgm:t>
    </dgm:pt>
    <dgm:pt modelId="{771EBA8F-FAF7-7D4D-8FA6-11DAFD35C734}" type="parTrans" cxnId="{2E7F7AA0-DD1C-7A46-A2FD-66DF9A40CF70}">
      <dgm:prSet/>
      <dgm:spPr/>
      <dgm:t>
        <a:bodyPr/>
        <a:lstStyle/>
        <a:p>
          <a:endParaRPr lang="en-US"/>
        </a:p>
      </dgm:t>
    </dgm:pt>
    <dgm:pt modelId="{9A11C2DF-D165-B74F-85C2-2EB3A8C4BB83}" type="sibTrans" cxnId="{2E7F7AA0-DD1C-7A46-A2FD-66DF9A40CF70}">
      <dgm:prSet/>
      <dgm:spPr/>
      <dgm:t>
        <a:bodyPr/>
        <a:lstStyle/>
        <a:p>
          <a:endParaRPr lang="en-US"/>
        </a:p>
      </dgm:t>
    </dgm:pt>
    <dgm:pt modelId="{0EB84D1C-99AD-C84A-B78B-5132558AF014}">
      <dgm:prSet/>
      <dgm:spPr/>
      <dgm:t>
        <a:bodyPr/>
        <a:lstStyle/>
        <a:p>
          <a:r>
            <a:rPr lang="en-US" dirty="0"/>
            <a:t>Norms (laws) have constitutive and structural effect</a:t>
          </a:r>
        </a:p>
      </dgm:t>
    </dgm:pt>
    <dgm:pt modelId="{11658A95-633C-6C4A-A8F2-5A0F41981620}" type="parTrans" cxnId="{05112ACF-74CC-2B49-B22C-2E46B20FC1C6}">
      <dgm:prSet/>
      <dgm:spPr/>
      <dgm:t>
        <a:bodyPr/>
        <a:lstStyle/>
        <a:p>
          <a:endParaRPr lang="en-US"/>
        </a:p>
      </dgm:t>
    </dgm:pt>
    <dgm:pt modelId="{2371B017-CD23-474D-8718-BCD93209535B}" type="sibTrans" cxnId="{05112ACF-74CC-2B49-B22C-2E46B20FC1C6}">
      <dgm:prSet/>
      <dgm:spPr/>
      <dgm:t>
        <a:bodyPr/>
        <a:lstStyle/>
        <a:p>
          <a:endParaRPr lang="en-US"/>
        </a:p>
      </dgm:t>
    </dgm:pt>
    <dgm:pt modelId="{20831518-1477-4A48-A57E-C651CBF6AED1}">
      <dgm:prSet/>
      <dgm:spPr/>
      <dgm:t>
        <a:bodyPr/>
        <a:lstStyle/>
        <a:p>
          <a:r>
            <a:rPr lang="en-US" dirty="0"/>
            <a:t>Conflation of normative and implementation mediated by data. </a:t>
          </a:r>
        </a:p>
      </dgm:t>
    </dgm:pt>
    <dgm:pt modelId="{ED513629-96AC-6544-B911-A7A262332AA0}" type="parTrans" cxnId="{EEFD2811-E29E-8C4C-97FF-6A563ACC9792}">
      <dgm:prSet/>
      <dgm:spPr/>
      <dgm:t>
        <a:bodyPr/>
        <a:lstStyle/>
        <a:p>
          <a:endParaRPr lang="en-US"/>
        </a:p>
      </dgm:t>
    </dgm:pt>
    <dgm:pt modelId="{F3324D99-1678-FE46-8682-05773F7221AF}" type="sibTrans" cxnId="{EEFD2811-E29E-8C4C-97FF-6A563ACC9792}">
      <dgm:prSet/>
      <dgm:spPr/>
      <dgm:t>
        <a:bodyPr/>
        <a:lstStyle/>
        <a:p>
          <a:endParaRPr lang="en-US"/>
        </a:p>
      </dgm:t>
    </dgm:pt>
    <dgm:pt modelId="{9D0CE99C-405A-DE44-B9ED-60892D0C93C7}" type="pres">
      <dgm:prSet presAssocID="{86E80F15-D2A5-1841-B525-858A11BAA341}" presName="linear" presStyleCnt="0">
        <dgm:presLayoutVars>
          <dgm:animLvl val="lvl"/>
          <dgm:resizeHandles val="exact"/>
        </dgm:presLayoutVars>
      </dgm:prSet>
      <dgm:spPr/>
    </dgm:pt>
    <dgm:pt modelId="{6DFCAFD3-B53C-BB4A-B76C-E19B53981AEB}" type="pres">
      <dgm:prSet presAssocID="{B5A58DAF-6422-AE49-8D1F-3C44D11E9FBB}" presName="parentText" presStyleLbl="node1" presStyleIdx="0" presStyleCnt="4">
        <dgm:presLayoutVars>
          <dgm:chMax val="0"/>
          <dgm:bulletEnabled val="1"/>
        </dgm:presLayoutVars>
      </dgm:prSet>
      <dgm:spPr/>
    </dgm:pt>
    <dgm:pt modelId="{051B3BD9-8965-824F-BC21-E900311AEEBF}" type="pres">
      <dgm:prSet presAssocID="{B5A58DAF-6422-AE49-8D1F-3C44D11E9FBB}" presName="childText" presStyleLbl="revTx" presStyleIdx="0" presStyleCnt="4">
        <dgm:presLayoutVars>
          <dgm:bulletEnabled val="1"/>
        </dgm:presLayoutVars>
      </dgm:prSet>
      <dgm:spPr/>
    </dgm:pt>
    <dgm:pt modelId="{06FEB554-2640-F746-AF23-80745296A720}" type="pres">
      <dgm:prSet presAssocID="{F950A78A-A0FB-7242-9FE5-98F102281475}" presName="parentText" presStyleLbl="node1" presStyleIdx="1" presStyleCnt="4">
        <dgm:presLayoutVars>
          <dgm:chMax val="0"/>
          <dgm:bulletEnabled val="1"/>
        </dgm:presLayoutVars>
      </dgm:prSet>
      <dgm:spPr/>
    </dgm:pt>
    <dgm:pt modelId="{63744EE6-E7E9-EE4B-B224-6456F514AAA0}" type="pres">
      <dgm:prSet presAssocID="{F950A78A-A0FB-7242-9FE5-98F102281475}" presName="childText" presStyleLbl="revTx" presStyleIdx="1" presStyleCnt="4">
        <dgm:presLayoutVars>
          <dgm:bulletEnabled val="1"/>
        </dgm:presLayoutVars>
      </dgm:prSet>
      <dgm:spPr/>
    </dgm:pt>
    <dgm:pt modelId="{944C7F46-F553-7849-B00F-D61EA8B52D86}" type="pres">
      <dgm:prSet presAssocID="{71B5292B-5A8A-4146-854D-49B76617E709}" presName="parentText" presStyleLbl="node1" presStyleIdx="2" presStyleCnt="4">
        <dgm:presLayoutVars>
          <dgm:chMax val="0"/>
          <dgm:bulletEnabled val="1"/>
        </dgm:presLayoutVars>
      </dgm:prSet>
      <dgm:spPr/>
    </dgm:pt>
    <dgm:pt modelId="{CA1B683B-658E-6D46-8942-1F8E3B7D2DA8}" type="pres">
      <dgm:prSet presAssocID="{71B5292B-5A8A-4146-854D-49B76617E709}" presName="childText" presStyleLbl="revTx" presStyleIdx="2" presStyleCnt="4">
        <dgm:presLayoutVars>
          <dgm:bulletEnabled val="1"/>
        </dgm:presLayoutVars>
      </dgm:prSet>
      <dgm:spPr/>
    </dgm:pt>
    <dgm:pt modelId="{867F7789-6A35-384C-92F6-CFCE88DEFF0A}" type="pres">
      <dgm:prSet presAssocID="{8A08C618-C35D-684C-9972-91428892E659}" presName="parentText" presStyleLbl="node1" presStyleIdx="3" presStyleCnt="4">
        <dgm:presLayoutVars>
          <dgm:chMax val="0"/>
          <dgm:bulletEnabled val="1"/>
        </dgm:presLayoutVars>
      </dgm:prSet>
      <dgm:spPr/>
    </dgm:pt>
    <dgm:pt modelId="{E63912B8-F1EC-7D49-B380-70A89F3CF33D}" type="pres">
      <dgm:prSet presAssocID="{8A08C618-C35D-684C-9972-91428892E659}" presName="childText" presStyleLbl="revTx" presStyleIdx="3" presStyleCnt="4">
        <dgm:presLayoutVars>
          <dgm:bulletEnabled val="1"/>
        </dgm:presLayoutVars>
      </dgm:prSet>
      <dgm:spPr/>
    </dgm:pt>
  </dgm:ptLst>
  <dgm:cxnLst>
    <dgm:cxn modelId="{9C20E201-DC31-5548-8883-33859BACB1F6}" type="presOf" srcId="{20831518-1477-4A48-A57E-C651CBF6AED1}" destId="{E63912B8-F1EC-7D49-B380-70A89F3CF33D}" srcOrd="0" destOrd="2" presId="urn:microsoft.com/office/officeart/2005/8/layout/vList2"/>
    <dgm:cxn modelId="{E3ADD50F-E2C3-FB48-AB75-326D5BC4435C}" srcId="{F950A78A-A0FB-7242-9FE5-98F102281475}" destId="{2E8D02FF-0B6C-2A42-94ED-23C6CEA08D30}" srcOrd="1" destOrd="0" parTransId="{0E8C9143-69CE-414D-882E-B952E7CD36D2}" sibTransId="{A323F768-FA82-2941-86BA-4DD1C3C982D6}"/>
    <dgm:cxn modelId="{EEFD2811-E29E-8C4C-97FF-6A563ACC9792}" srcId="{8A08C618-C35D-684C-9972-91428892E659}" destId="{20831518-1477-4A48-A57E-C651CBF6AED1}" srcOrd="2" destOrd="0" parTransId="{ED513629-96AC-6544-B911-A7A262332AA0}" sibTransId="{F3324D99-1678-FE46-8682-05773F7221AF}"/>
    <dgm:cxn modelId="{C80FE915-53D4-D040-A2B8-835AAFDFE0F1}" srcId="{F950A78A-A0FB-7242-9FE5-98F102281475}" destId="{5B2E8AD8-8231-F248-A033-B43FA4A1482E}" srcOrd="2" destOrd="0" parTransId="{69269777-D508-6945-87B4-3995AD72B912}" sibTransId="{9580B731-282C-5D41-BEF3-0C90B3122482}"/>
    <dgm:cxn modelId="{199E5319-AE4F-3145-88DD-0F662A6EE52C}" type="presOf" srcId="{96E914C2-DE1F-D44C-889B-38ACDE2363BC}" destId="{051B3BD9-8965-824F-BC21-E900311AEEBF}" srcOrd="0" destOrd="1" presId="urn:microsoft.com/office/officeart/2005/8/layout/vList2"/>
    <dgm:cxn modelId="{49A5351E-738A-D74C-B882-8AC914B5B214}" type="presOf" srcId="{D51FC202-AFC9-DD42-B6D1-EF77AB29C9A4}" destId="{051B3BD9-8965-824F-BC21-E900311AEEBF}" srcOrd="0" destOrd="0" presId="urn:microsoft.com/office/officeart/2005/8/layout/vList2"/>
    <dgm:cxn modelId="{BFC43A22-C695-5B46-8DF3-2FF16966633B}" type="presOf" srcId="{B5A58DAF-6422-AE49-8D1F-3C44D11E9FBB}" destId="{6DFCAFD3-B53C-BB4A-B76C-E19B53981AEB}" srcOrd="0" destOrd="0" presId="urn:microsoft.com/office/officeart/2005/8/layout/vList2"/>
    <dgm:cxn modelId="{A30BC225-5FAE-A348-995C-2D0CBFA20142}" type="presOf" srcId="{86E80F15-D2A5-1841-B525-858A11BAA341}" destId="{9D0CE99C-405A-DE44-B9ED-60892D0C93C7}" srcOrd="0" destOrd="0" presId="urn:microsoft.com/office/officeart/2005/8/layout/vList2"/>
    <dgm:cxn modelId="{8DC9B631-18CE-4848-899D-6E5624A76560}" srcId="{71B5292B-5A8A-4146-854D-49B76617E709}" destId="{4704DEE5-FED0-0146-8DE0-3DAC461E20F1}" srcOrd="1" destOrd="0" parTransId="{E660CD79-718A-1F4D-900D-4F718092CFD5}" sibTransId="{41E30810-D502-B74C-BF7B-15445D43D509}"/>
    <dgm:cxn modelId="{9023D139-62B0-C945-B89D-B71E469C009B}" srcId="{71B5292B-5A8A-4146-854D-49B76617E709}" destId="{5F2E3D96-EDEE-604B-8A3A-288E27BA8FC6}" srcOrd="0" destOrd="0" parTransId="{29DA6F2A-A905-CB43-B2A4-86726F27C811}" sibTransId="{CD7590F2-71BE-2447-8616-A0D514FCA1AB}"/>
    <dgm:cxn modelId="{F6BEAB3C-893A-AE4E-8AB7-532081151684}" type="presOf" srcId="{5F2E3D96-EDEE-604B-8A3A-288E27BA8FC6}" destId="{CA1B683B-658E-6D46-8942-1F8E3B7D2DA8}" srcOrd="0" destOrd="0" presId="urn:microsoft.com/office/officeart/2005/8/layout/vList2"/>
    <dgm:cxn modelId="{74BC474C-6B5A-F844-83D6-09017562A0C0}" srcId="{86E80F15-D2A5-1841-B525-858A11BAA341}" destId="{8A08C618-C35D-684C-9972-91428892E659}" srcOrd="3" destOrd="0" parTransId="{49E67BEA-4E1B-564B-B126-DC0919F69735}" sibTransId="{A3245642-5E5C-9C4B-B6F0-1622614B616A}"/>
    <dgm:cxn modelId="{58D26055-B1D2-2641-A728-1810C918C2B7}" type="presOf" srcId="{8A08C618-C35D-684C-9972-91428892E659}" destId="{867F7789-6A35-384C-92F6-CFCE88DEFF0A}" srcOrd="0" destOrd="0" presId="urn:microsoft.com/office/officeart/2005/8/layout/vList2"/>
    <dgm:cxn modelId="{7A829461-AE23-5643-A8B1-91663D6DFFF2}" type="presOf" srcId="{A657AEE4-CD64-854E-BEC9-00DD0419DFFE}" destId="{E63912B8-F1EC-7D49-B380-70A89F3CF33D}" srcOrd="0" destOrd="0" presId="urn:microsoft.com/office/officeart/2005/8/layout/vList2"/>
    <dgm:cxn modelId="{F6621162-00CC-3C42-9003-7E3F6DBE3BB5}" srcId="{86E80F15-D2A5-1841-B525-858A11BAA341}" destId="{F950A78A-A0FB-7242-9FE5-98F102281475}" srcOrd="1" destOrd="0" parTransId="{9D2BA18E-03A9-7641-82EE-9A9466B77696}" sibTransId="{385340B9-7FCB-E74A-9481-8BE5DD26693F}"/>
    <dgm:cxn modelId="{B033F772-32CA-E142-B16E-7AD1E45399A2}" type="presOf" srcId="{2E8D02FF-0B6C-2A42-94ED-23C6CEA08D30}" destId="{63744EE6-E7E9-EE4B-B224-6456F514AAA0}" srcOrd="0" destOrd="1" presId="urn:microsoft.com/office/officeart/2005/8/layout/vList2"/>
    <dgm:cxn modelId="{2B93317D-1367-4A44-95DF-19562B60191C}" srcId="{B5A58DAF-6422-AE49-8D1F-3C44D11E9FBB}" destId="{96E914C2-DE1F-D44C-889B-38ACDE2363BC}" srcOrd="1" destOrd="0" parTransId="{3D4FD1FD-4A46-BE47-A3C6-0B261A3AE652}" sibTransId="{767868CF-DD15-3D41-A66E-C4A49CFD313B}"/>
    <dgm:cxn modelId="{EF4A0D7F-E767-EF44-8689-C4BA4B60FE3E}" type="presOf" srcId="{0EB84D1C-99AD-C84A-B78B-5132558AF014}" destId="{E63912B8-F1EC-7D49-B380-70A89F3CF33D}" srcOrd="0" destOrd="1" presId="urn:microsoft.com/office/officeart/2005/8/layout/vList2"/>
    <dgm:cxn modelId="{98C8C48D-A68C-1A45-B988-D7A55ECC5234}" type="presOf" srcId="{3B1D7562-5B72-E044-833D-0D72FB23A474}" destId="{63744EE6-E7E9-EE4B-B224-6456F514AAA0}" srcOrd="0" destOrd="0" presId="urn:microsoft.com/office/officeart/2005/8/layout/vList2"/>
    <dgm:cxn modelId="{2E7F7AA0-DD1C-7A46-A2FD-66DF9A40CF70}" srcId="{8A08C618-C35D-684C-9972-91428892E659}" destId="{A657AEE4-CD64-854E-BEC9-00DD0419DFFE}" srcOrd="0" destOrd="0" parTransId="{771EBA8F-FAF7-7D4D-8FA6-11DAFD35C734}" sibTransId="{9A11C2DF-D165-B74F-85C2-2EB3A8C4BB83}"/>
    <dgm:cxn modelId="{53B224B0-F1DE-3742-94EF-C3F093CD3A57}" type="presOf" srcId="{F950A78A-A0FB-7242-9FE5-98F102281475}" destId="{06FEB554-2640-F746-AF23-80745296A720}" srcOrd="0" destOrd="0" presId="urn:microsoft.com/office/officeart/2005/8/layout/vList2"/>
    <dgm:cxn modelId="{341611BA-280B-204F-BFD9-BA811BE0FE8F}" srcId="{F950A78A-A0FB-7242-9FE5-98F102281475}" destId="{3B1D7562-5B72-E044-833D-0D72FB23A474}" srcOrd="0" destOrd="0" parTransId="{96D2E2C1-8040-C241-8B04-6B6617F18B1F}" sibTransId="{34E1EAD5-BF03-8847-B750-EC4AFD21AC3F}"/>
    <dgm:cxn modelId="{05F322CC-B23B-6348-AFBE-F4C8CD4DF073}" type="presOf" srcId="{4704DEE5-FED0-0146-8DE0-3DAC461E20F1}" destId="{CA1B683B-658E-6D46-8942-1F8E3B7D2DA8}" srcOrd="0" destOrd="1" presId="urn:microsoft.com/office/officeart/2005/8/layout/vList2"/>
    <dgm:cxn modelId="{05112ACF-74CC-2B49-B22C-2E46B20FC1C6}" srcId="{8A08C618-C35D-684C-9972-91428892E659}" destId="{0EB84D1C-99AD-C84A-B78B-5132558AF014}" srcOrd="1" destOrd="0" parTransId="{11658A95-633C-6C4A-A8F2-5A0F41981620}" sibTransId="{2371B017-CD23-474D-8718-BCD93209535B}"/>
    <dgm:cxn modelId="{4D5469D8-EB2F-9C45-8746-A9AE63630F08}" srcId="{B5A58DAF-6422-AE49-8D1F-3C44D11E9FBB}" destId="{D51FC202-AFC9-DD42-B6D1-EF77AB29C9A4}" srcOrd="0" destOrd="0" parTransId="{6011D999-9895-AB42-B69F-BFC4291B86BF}" sibTransId="{E5F8E295-1C13-5F4F-8782-512C5310A846}"/>
    <dgm:cxn modelId="{790FCEDF-85DB-6B4D-AA02-12CCD3121E2C}" srcId="{86E80F15-D2A5-1841-B525-858A11BAA341}" destId="{B5A58DAF-6422-AE49-8D1F-3C44D11E9FBB}" srcOrd="0" destOrd="0" parTransId="{3F3B776E-AB51-0B4C-975F-78CE90E038A1}" sibTransId="{6B21F1CA-DD40-0A4A-9BA2-E7F23C74C792}"/>
    <dgm:cxn modelId="{2A9801E0-3059-B844-9A1D-A10C91F856CF}" type="presOf" srcId="{5B2E8AD8-8231-F248-A033-B43FA4A1482E}" destId="{63744EE6-E7E9-EE4B-B224-6456F514AAA0}" srcOrd="0" destOrd="2" presId="urn:microsoft.com/office/officeart/2005/8/layout/vList2"/>
    <dgm:cxn modelId="{683125F9-32FA-FD4B-8AE5-A5DBF0A7D718}" type="presOf" srcId="{71B5292B-5A8A-4146-854D-49B76617E709}" destId="{944C7F46-F553-7849-B00F-D61EA8B52D86}" srcOrd="0" destOrd="0" presId="urn:microsoft.com/office/officeart/2005/8/layout/vList2"/>
    <dgm:cxn modelId="{3F5BFAF9-C026-4C4D-AEF5-99ECD12DD8F4}" srcId="{86E80F15-D2A5-1841-B525-858A11BAA341}" destId="{71B5292B-5A8A-4146-854D-49B76617E709}" srcOrd="2" destOrd="0" parTransId="{A51B5911-939F-6046-8D64-7193C69E4DA9}" sibTransId="{37463B51-8E23-BA40-BC21-3C923E127CF0}"/>
    <dgm:cxn modelId="{5635E7F5-4462-9446-B0D8-7D64666513A4}" type="presParOf" srcId="{9D0CE99C-405A-DE44-B9ED-60892D0C93C7}" destId="{6DFCAFD3-B53C-BB4A-B76C-E19B53981AEB}" srcOrd="0" destOrd="0" presId="urn:microsoft.com/office/officeart/2005/8/layout/vList2"/>
    <dgm:cxn modelId="{127601CF-9274-FE48-AF96-EBA6187487ED}" type="presParOf" srcId="{9D0CE99C-405A-DE44-B9ED-60892D0C93C7}" destId="{051B3BD9-8965-824F-BC21-E900311AEEBF}" srcOrd="1" destOrd="0" presId="urn:microsoft.com/office/officeart/2005/8/layout/vList2"/>
    <dgm:cxn modelId="{77F3F556-AD9D-C946-ACDC-A697F264AB0E}" type="presParOf" srcId="{9D0CE99C-405A-DE44-B9ED-60892D0C93C7}" destId="{06FEB554-2640-F746-AF23-80745296A720}" srcOrd="2" destOrd="0" presId="urn:microsoft.com/office/officeart/2005/8/layout/vList2"/>
    <dgm:cxn modelId="{3C004DAB-3672-774B-8A92-5520E7791132}" type="presParOf" srcId="{9D0CE99C-405A-DE44-B9ED-60892D0C93C7}" destId="{63744EE6-E7E9-EE4B-B224-6456F514AAA0}" srcOrd="3" destOrd="0" presId="urn:microsoft.com/office/officeart/2005/8/layout/vList2"/>
    <dgm:cxn modelId="{8E22790B-6F16-C540-8B33-640C58881EE2}" type="presParOf" srcId="{9D0CE99C-405A-DE44-B9ED-60892D0C93C7}" destId="{944C7F46-F553-7849-B00F-D61EA8B52D86}" srcOrd="4" destOrd="0" presId="urn:microsoft.com/office/officeart/2005/8/layout/vList2"/>
    <dgm:cxn modelId="{C14B0014-4838-4B47-9574-078D9E8745D6}" type="presParOf" srcId="{9D0CE99C-405A-DE44-B9ED-60892D0C93C7}" destId="{CA1B683B-658E-6D46-8942-1F8E3B7D2DA8}" srcOrd="5" destOrd="0" presId="urn:microsoft.com/office/officeart/2005/8/layout/vList2"/>
    <dgm:cxn modelId="{308CECB8-7E92-1B4A-B5D4-B9FC1A07742F}" type="presParOf" srcId="{9D0CE99C-405A-DE44-B9ED-60892D0C93C7}" destId="{867F7789-6A35-384C-92F6-CFCE88DEFF0A}" srcOrd="6" destOrd="0" presId="urn:microsoft.com/office/officeart/2005/8/layout/vList2"/>
    <dgm:cxn modelId="{B4A8CA44-A3D0-6B44-8B32-D9991BE52938}" type="presParOf" srcId="{9D0CE99C-405A-DE44-B9ED-60892D0C93C7}" destId="{E63912B8-F1EC-7D49-B380-70A89F3CF33D}"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3A0543-A342-1346-9C36-D1D5514C8726}" type="doc">
      <dgm:prSet loTypeId="urn:microsoft.com/office/officeart/2005/8/layout/vList6" loCatId="process" qsTypeId="urn:microsoft.com/office/officeart/2005/8/quickstyle/simple3" qsCatId="simple" csTypeId="urn:microsoft.com/office/officeart/2005/8/colors/colorful2" csCatId="colorful"/>
      <dgm:spPr/>
      <dgm:t>
        <a:bodyPr/>
        <a:lstStyle/>
        <a:p>
          <a:endParaRPr lang="en-US"/>
        </a:p>
      </dgm:t>
    </dgm:pt>
    <dgm:pt modelId="{362C5E7C-61BE-B847-B9EC-9D0C7A75BF7E}">
      <dgm:prSet/>
      <dgm:spPr/>
      <dgm:t>
        <a:bodyPr/>
        <a:lstStyle/>
        <a:p>
          <a:r>
            <a:rPr lang="en-US"/>
            <a:t>A rating system is not a social credit system; what is missing?</a:t>
          </a:r>
        </a:p>
      </dgm:t>
    </dgm:pt>
    <dgm:pt modelId="{4F9E7E82-44ED-5B43-925B-072614E9B51A}" type="parTrans" cxnId="{FA4DE02A-3B41-4E47-BB18-97195E114891}">
      <dgm:prSet/>
      <dgm:spPr/>
      <dgm:t>
        <a:bodyPr/>
        <a:lstStyle/>
        <a:p>
          <a:endParaRPr lang="en-US"/>
        </a:p>
      </dgm:t>
    </dgm:pt>
    <dgm:pt modelId="{50CD9BAA-4670-6646-A2AA-CD495F83FC3B}" type="sibTrans" cxnId="{FA4DE02A-3B41-4E47-BB18-97195E114891}">
      <dgm:prSet/>
      <dgm:spPr/>
      <dgm:t>
        <a:bodyPr/>
        <a:lstStyle/>
        <a:p>
          <a:endParaRPr lang="en-US"/>
        </a:p>
      </dgm:t>
    </dgm:pt>
    <dgm:pt modelId="{2E8A6090-680C-C048-9510-730F0D960520}">
      <dgm:prSet/>
      <dgm:spPr/>
      <dgm:t>
        <a:bodyPr/>
        <a:lstStyle/>
        <a:p>
          <a:r>
            <a:rPr lang="en-US"/>
            <a:t>Construction of an institutional structure for imposing consequences on judgments derived from data driven analytic assessments</a:t>
          </a:r>
        </a:p>
      </dgm:t>
    </dgm:pt>
    <dgm:pt modelId="{52325D5E-DE23-9C47-A029-223AE058443C}" type="parTrans" cxnId="{3560D923-CA07-5144-8E52-F5541ED6573E}">
      <dgm:prSet/>
      <dgm:spPr/>
      <dgm:t>
        <a:bodyPr/>
        <a:lstStyle/>
        <a:p>
          <a:endParaRPr lang="en-US"/>
        </a:p>
      </dgm:t>
    </dgm:pt>
    <dgm:pt modelId="{8BC4F2F0-3D08-2B4F-B414-9538D5D18EE9}" type="sibTrans" cxnId="{3560D923-CA07-5144-8E52-F5541ED6573E}">
      <dgm:prSet/>
      <dgm:spPr/>
      <dgm:t>
        <a:bodyPr/>
        <a:lstStyle/>
        <a:p>
          <a:endParaRPr lang="en-US"/>
        </a:p>
      </dgm:t>
    </dgm:pt>
    <dgm:pt modelId="{C9CB4E3A-30E1-A247-BC00-E96ABB5F2EBF}">
      <dgm:prSet/>
      <dgm:spPr/>
      <dgm:t>
        <a:bodyPr/>
        <a:lstStyle/>
        <a:p>
          <a:r>
            <a:rPr lang="en-US"/>
            <a:t>Object is to develop a coordinated system of interlocking </a:t>
          </a:r>
          <a:r>
            <a:rPr lang="en-US" b="1" i="1"/>
            <a:t>restrictions and privileges</a:t>
          </a:r>
          <a:r>
            <a:rPr lang="en-US"/>
            <a:t> (consequences) that flow from rating.</a:t>
          </a:r>
        </a:p>
      </dgm:t>
    </dgm:pt>
    <dgm:pt modelId="{62708E0E-C3C0-8940-A4FE-A868CD874FC5}" type="parTrans" cxnId="{BC2365FE-CE98-9D4B-9BBB-9D34B1220117}">
      <dgm:prSet/>
      <dgm:spPr/>
      <dgm:t>
        <a:bodyPr/>
        <a:lstStyle/>
        <a:p>
          <a:endParaRPr lang="en-US"/>
        </a:p>
      </dgm:t>
    </dgm:pt>
    <dgm:pt modelId="{DF3E9FDC-4B55-7543-83A6-117245940B5D}" type="sibTrans" cxnId="{BC2365FE-CE98-9D4B-9BBB-9D34B1220117}">
      <dgm:prSet/>
      <dgm:spPr/>
      <dgm:t>
        <a:bodyPr/>
        <a:lstStyle/>
        <a:p>
          <a:endParaRPr lang="en-US"/>
        </a:p>
      </dgm:t>
    </dgm:pt>
    <dgm:pt modelId="{8BFD0E91-62DF-C646-B2EC-10BEFA671A85}">
      <dgm:prSet/>
      <dgm:spPr/>
      <dgm:t>
        <a:bodyPr/>
        <a:lstStyle/>
        <a:p>
          <a:r>
            <a:rPr lang="en-US"/>
            <a:t>In our hypothetical:</a:t>
          </a:r>
        </a:p>
      </dgm:t>
    </dgm:pt>
    <dgm:pt modelId="{3AB14DB8-5166-6641-AD41-CA1D04380955}" type="parTrans" cxnId="{B8FD762A-1D63-4E4C-A835-F7C6E69A989B}">
      <dgm:prSet/>
      <dgm:spPr/>
      <dgm:t>
        <a:bodyPr/>
        <a:lstStyle/>
        <a:p>
          <a:endParaRPr lang="en-US"/>
        </a:p>
      </dgm:t>
    </dgm:pt>
    <dgm:pt modelId="{2794E6CD-E8B8-6E42-8FEF-4F8437F9E218}" type="sibTrans" cxnId="{B8FD762A-1D63-4E4C-A835-F7C6E69A989B}">
      <dgm:prSet/>
      <dgm:spPr/>
      <dgm:t>
        <a:bodyPr/>
        <a:lstStyle/>
        <a:p>
          <a:endParaRPr lang="en-US"/>
        </a:p>
      </dgm:t>
    </dgm:pt>
    <dgm:pt modelId="{A6817A13-3809-A540-9C90-F7F61AAAC626}">
      <dgm:prSet/>
      <dgm:spPr/>
      <dgm:t>
        <a:bodyPr/>
        <a:lstStyle/>
        <a:p>
          <a:r>
            <a:rPr lang="en-US"/>
            <a:t>MOUs with other actors (lenders, investors, stock exchanges)</a:t>
          </a:r>
        </a:p>
      </dgm:t>
    </dgm:pt>
    <dgm:pt modelId="{977DF526-34C9-9647-96CE-6F2C08AABD67}" type="parTrans" cxnId="{D37F92F7-1268-894D-AD31-8EBC769293C0}">
      <dgm:prSet/>
      <dgm:spPr/>
      <dgm:t>
        <a:bodyPr/>
        <a:lstStyle/>
        <a:p>
          <a:endParaRPr lang="en-US"/>
        </a:p>
      </dgm:t>
    </dgm:pt>
    <dgm:pt modelId="{8507FB1C-FB58-B949-AC58-F618CFE5DEE6}" type="sibTrans" cxnId="{D37F92F7-1268-894D-AD31-8EBC769293C0}">
      <dgm:prSet/>
      <dgm:spPr/>
      <dgm:t>
        <a:bodyPr/>
        <a:lstStyle/>
        <a:p>
          <a:endParaRPr lang="en-US"/>
        </a:p>
      </dgm:t>
    </dgm:pt>
    <dgm:pt modelId="{6E37C293-1CC6-0443-BB65-31304CA85F07}">
      <dgm:prSet/>
      <dgm:spPr/>
      <dgm:t>
        <a:bodyPr/>
        <a:lstStyle/>
        <a:p>
          <a:r>
            <a:rPr lang="en-US"/>
            <a:t>The use of the ratings by the state to impose restrictions or extend privileges base do rating score</a:t>
          </a:r>
        </a:p>
      </dgm:t>
    </dgm:pt>
    <dgm:pt modelId="{B98BB359-57D6-F14C-BBE2-82B19984671B}" type="parTrans" cxnId="{9307E527-11C9-A344-B5F4-4D6EF9B3C44F}">
      <dgm:prSet/>
      <dgm:spPr/>
      <dgm:t>
        <a:bodyPr/>
        <a:lstStyle/>
        <a:p>
          <a:endParaRPr lang="en-US"/>
        </a:p>
      </dgm:t>
    </dgm:pt>
    <dgm:pt modelId="{7865648B-BEAC-1C4D-A720-A14B466FF1AA}" type="sibTrans" cxnId="{9307E527-11C9-A344-B5F4-4D6EF9B3C44F}">
      <dgm:prSet/>
      <dgm:spPr/>
      <dgm:t>
        <a:bodyPr/>
        <a:lstStyle/>
        <a:p>
          <a:endParaRPr lang="en-US"/>
        </a:p>
      </dgm:t>
    </dgm:pt>
    <dgm:pt modelId="{91237E4E-78E1-0942-8D79-5E1ABEAC1D46}">
      <dgm:prSet/>
      <dgm:spPr/>
      <dgm:t>
        <a:bodyPr/>
        <a:lstStyle/>
        <a:p>
          <a:r>
            <a:rPr lang="en-US"/>
            <a:t>Agreement by transport companies to impose restrictions on use of transport by low scoring companies; requirement of sureties and the like </a:t>
          </a:r>
        </a:p>
      </dgm:t>
    </dgm:pt>
    <dgm:pt modelId="{B7A2A241-4FBD-0947-B3F6-C2473375EA6D}" type="parTrans" cxnId="{1E8A94D7-16EE-9144-83FF-D000763E25DB}">
      <dgm:prSet/>
      <dgm:spPr/>
      <dgm:t>
        <a:bodyPr/>
        <a:lstStyle/>
        <a:p>
          <a:endParaRPr lang="en-US"/>
        </a:p>
      </dgm:t>
    </dgm:pt>
    <dgm:pt modelId="{3066E0AD-E419-DA43-A843-5332D1BEA52C}" type="sibTrans" cxnId="{1E8A94D7-16EE-9144-83FF-D000763E25DB}">
      <dgm:prSet/>
      <dgm:spPr/>
      <dgm:t>
        <a:bodyPr/>
        <a:lstStyle/>
        <a:p>
          <a:endParaRPr lang="en-US"/>
        </a:p>
      </dgm:t>
    </dgm:pt>
    <dgm:pt modelId="{AB801857-23DA-6B46-8722-23733F0BF1F6}" type="pres">
      <dgm:prSet presAssocID="{923A0543-A342-1346-9C36-D1D5514C8726}" presName="Name0" presStyleCnt="0">
        <dgm:presLayoutVars>
          <dgm:dir/>
          <dgm:animLvl val="lvl"/>
          <dgm:resizeHandles/>
        </dgm:presLayoutVars>
      </dgm:prSet>
      <dgm:spPr/>
    </dgm:pt>
    <dgm:pt modelId="{D687F829-FAD7-EB4B-A50D-EF1C44B7D2E6}" type="pres">
      <dgm:prSet presAssocID="{362C5E7C-61BE-B847-B9EC-9D0C7A75BF7E}" presName="linNode" presStyleCnt="0"/>
      <dgm:spPr/>
    </dgm:pt>
    <dgm:pt modelId="{57366E2E-CDFB-5B44-958E-DF8A52864655}" type="pres">
      <dgm:prSet presAssocID="{362C5E7C-61BE-B847-B9EC-9D0C7A75BF7E}" presName="parentShp" presStyleLbl="node1" presStyleIdx="0" presStyleCnt="2">
        <dgm:presLayoutVars>
          <dgm:bulletEnabled val="1"/>
        </dgm:presLayoutVars>
      </dgm:prSet>
      <dgm:spPr/>
    </dgm:pt>
    <dgm:pt modelId="{370B5542-0FA1-C947-B038-4C15ED4144EF}" type="pres">
      <dgm:prSet presAssocID="{362C5E7C-61BE-B847-B9EC-9D0C7A75BF7E}" presName="childShp" presStyleLbl="bgAccFollowNode1" presStyleIdx="0" presStyleCnt="2">
        <dgm:presLayoutVars>
          <dgm:bulletEnabled val="1"/>
        </dgm:presLayoutVars>
      </dgm:prSet>
      <dgm:spPr/>
    </dgm:pt>
    <dgm:pt modelId="{9A533B4A-FADD-A241-B4F9-43AE15CDC131}" type="pres">
      <dgm:prSet presAssocID="{50CD9BAA-4670-6646-A2AA-CD495F83FC3B}" presName="spacing" presStyleCnt="0"/>
      <dgm:spPr/>
    </dgm:pt>
    <dgm:pt modelId="{5866209E-D099-1744-AFC9-324E657F9513}" type="pres">
      <dgm:prSet presAssocID="{8BFD0E91-62DF-C646-B2EC-10BEFA671A85}" presName="linNode" presStyleCnt="0"/>
      <dgm:spPr/>
    </dgm:pt>
    <dgm:pt modelId="{61A4D743-106A-404D-89B5-A9C174BEAE52}" type="pres">
      <dgm:prSet presAssocID="{8BFD0E91-62DF-C646-B2EC-10BEFA671A85}" presName="parentShp" presStyleLbl="node1" presStyleIdx="1" presStyleCnt="2">
        <dgm:presLayoutVars>
          <dgm:bulletEnabled val="1"/>
        </dgm:presLayoutVars>
      </dgm:prSet>
      <dgm:spPr/>
    </dgm:pt>
    <dgm:pt modelId="{FA121DB1-DDA0-F341-BFEE-F09808BFA019}" type="pres">
      <dgm:prSet presAssocID="{8BFD0E91-62DF-C646-B2EC-10BEFA671A85}" presName="childShp" presStyleLbl="bgAccFollowNode1" presStyleIdx="1" presStyleCnt="2">
        <dgm:presLayoutVars>
          <dgm:bulletEnabled val="1"/>
        </dgm:presLayoutVars>
      </dgm:prSet>
      <dgm:spPr/>
    </dgm:pt>
  </dgm:ptLst>
  <dgm:cxnLst>
    <dgm:cxn modelId="{52232C03-F2D8-6341-BA51-9D76B7932098}" type="presOf" srcId="{C9CB4E3A-30E1-A247-BC00-E96ABB5F2EBF}" destId="{370B5542-0FA1-C947-B038-4C15ED4144EF}" srcOrd="0" destOrd="1" presId="urn:microsoft.com/office/officeart/2005/8/layout/vList6"/>
    <dgm:cxn modelId="{43F40012-5ED7-FC4A-82BC-3062A9A7C58F}" type="presOf" srcId="{A6817A13-3809-A540-9C90-F7F61AAAC626}" destId="{FA121DB1-DDA0-F341-BFEE-F09808BFA019}" srcOrd="0" destOrd="0" presId="urn:microsoft.com/office/officeart/2005/8/layout/vList6"/>
    <dgm:cxn modelId="{0DA66218-61D4-DD4C-BF09-4D5A7A2054F1}" type="presOf" srcId="{362C5E7C-61BE-B847-B9EC-9D0C7A75BF7E}" destId="{57366E2E-CDFB-5B44-958E-DF8A52864655}" srcOrd="0" destOrd="0" presId="urn:microsoft.com/office/officeart/2005/8/layout/vList6"/>
    <dgm:cxn modelId="{3560D923-CA07-5144-8E52-F5541ED6573E}" srcId="{362C5E7C-61BE-B847-B9EC-9D0C7A75BF7E}" destId="{2E8A6090-680C-C048-9510-730F0D960520}" srcOrd="0" destOrd="0" parTransId="{52325D5E-DE23-9C47-A029-223AE058443C}" sibTransId="{8BC4F2F0-3D08-2B4F-B414-9538D5D18EE9}"/>
    <dgm:cxn modelId="{9307E527-11C9-A344-B5F4-4D6EF9B3C44F}" srcId="{8BFD0E91-62DF-C646-B2EC-10BEFA671A85}" destId="{6E37C293-1CC6-0443-BB65-31304CA85F07}" srcOrd="1" destOrd="0" parTransId="{B98BB359-57D6-F14C-BBE2-82B19984671B}" sibTransId="{7865648B-BEAC-1C4D-A720-A14B466FF1AA}"/>
    <dgm:cxn modelId="{B8FD762A-1D63-4E4C-A835-F7C6E69A989B}" srcId="{923A0543-A342-1346-9C36-D1D5514C8726}" destId="{8BFD0E91-62DF-C646-B2EC-10BEFA671A85}" srcOrd="1" destOrd="0" parTransId="{3AB14DB8-5166-6641-AD41-CA1D04380955}" sibTransId="{2794E6CD-E8B8-6E42-8FEF-4F8437F9E218}"/>
    <dgm:cxn modelId="{FA4DE02A-3B41-4E47-BB18-97195E114891}" srcId="{923A0543-A342-1346-9C36-D1D5514C8726}" destId="{362C5E7C-61BE-B847-B9EC-9D0C7A75BF7E}" srcOrd="0" destOrd="0" parTransId="{4F9E7E82-44ED-5B43-925B-072614E9B51A}" sibTransId="{50CD9BAA-4670-6646-A2AA-CD495F83FC3B}"/>
    <dgm:cxn modelId="{0841762D-F93F-0E4E-890B-F82E4453E31A}" type="presOf" srcId="{6E37C293-1CC6-0443-BB65-31304CA85F07}" destId="{FA121DB1-DDA0-F341-BFEE-F09808BFA019}" srcOrd="0" destOrd="1" presId="urn:microsoft.com/office/officeart/2005/8/layout/vList6"/>
    <dgm:cxn modelId="{32BF353E-A5AB-414F-A316-052FDB1D6A1A}" type="presOf" srcId="{2E8A6090-680C-C048-9510-730F0D960520}" destId="{370B5542-0FA1-C947-B038-4C15ED4144EF}" srcOrd="0" destOrd="0" presId="urn:microsoft.com/office/officeart/2005/8/layout/vList6"/>
    <dgm:cxn modelId="{C5422F46-3AA4-ED46-A482-1B573D0DDC8D}" type="presOf" srcId="{91237E4E-78E1-0942-8D79-5E1ABEAC1D46}" destId="{FA121DB1-DDA0-F341-BFEE-F09808BFA019}" srcOrd="0" destOrd="2" presId="urn:microsoft.com/office/officeart/2005/8/layout/vList6"/>
    <dgm:cxn modelId="{A402D1B1-88AA-904F-87B6-7C470EA6FB00}" type="presOf" srcId="{923A0543-A342-1346-9C36-D1D5514C8726}" destId="{AB801857-23DA-6B46-8722-23733F0BF1F6}" srcOrd="0" destOrd="0" presId="urn:microsoft.com/office/officeart/2005/8/layout/vList6"/>
    <dgm:cxn modelId="{D62456C2-3C22-0B4E-8C6A-B1A610A59D17}" type="presOf" srcId="{8BFD0E91-62DF-C646-B2EC-10BEFA671A85}" destId="{61A4D743-106A-404D-89B5-A9C174BEAE52}" srcOrd="0" destOrd="0" presId="urn:microsoft.com/office/officeart/2005/8/layout/vList6"/>
    <dgm:cxn modelId="{1E8A94D7-16EE-9144-83FF-D000763E25DB}" srcId="{8BFD0E91-62DF-C646-B2EC-10BEFA671A85}" destId="{91237E4E-78E1-0942-8D79-5E1ABEAC1D46}" srcOrd="2" destOrd="0" parTransId="{B7A2A241-4FBD-0947-B3F6-C2473375EA6D}" sibTransId="{3066E0AD-E419-DA43-A843-5332D1BEA52C}"/>
    <dgm:cxn modelId="{D37F92F7-1268-894D-AD31-8EBC769293C0}" srcId="{8BFD0E91-62DF-C646-B2EC-10BEFA671A85}" destId="{A6817A13-3809-A540-9C90-F7F61AAAC626}" srcOrd="0" destOrd="0" parTransId="{977DF526-34C9-9647-96CE-6F2C08AABD67}" sibTransId="{8507FB1C-FB58-B949-AC58-F618CFE5DEE6}"/>
    <dgm:cxn modelId="{BC2365FE-CE98-9D4B-9BBB-9D34B1220117}" srcId="{362C5E7C-61BE-B847-B9EC-9D0C7A75BF7E}" destId="{C9CB4E3A-30E1-A247-BC00-E96ABB5F2EBF}" srcOrd="1" destOrd="0" parTransId="{62708E0E-C3C0-8940-A4FE-A868CD874FC5}" sibTransId="{DF3E9FDC-4B55-7543-83A6-117245940B5D}"/>
    <dgm:cxn modelId="{712DBA04-E409-B240-A1DA-CFB567D86C06}" type="presParOf" srcId="{AB801857-23DA-6B46-8722-23733F0BF1F6}" destId="{D687F829-FAD7-EB4B-A50D-EF1C44B7D2E6}" srcOrd="0" destOrd="0" presId="urn:microsoft.com/office/officeart/2005/8/layout/vList6"/>
    <dgm:cxn modelId="{F0765F49-A1F8-C041-B692-D5167C8A0F3A}" type="presParOf" srcId="{D687F829-FAD7-EB4B-A50D-EF1C44B7D2E6}" destId="{57366E2E-CDFB-5B44-958E-DF8A52864655}" srcOrd="0" destOrd="0" presId="urn:microsoft.com/office/officeart/2005/8/layout/vList6"/>
    <dgm:cxn modelId="{CE008E3F-42EC-EE49-B5B4-9EB1ECE4B8BA}" type="presParOf" srcId="{D687F829-FAD7-EB4B-A50D-EF1C44B7D2E6}" destId="{370B5542-0FA1-C947-B038-4C15ED4144EF}" srcOrd="1" destOrd="0" presId="urn:microsoft.com/office/officeart/2005/8/layout/vList6"/>
    <dgm:cxn modelId="{213CB46D-D4CA-8044-A50C-AD26F9C4BB57}" type="presParOf" srcId="{AB801857-23DA-6B46-8722-23733F0BF1F6}" destId="{9A533B4A-FADD-A241-B4F9-43AE15CDC131}" srcOrd="1" destOrd="0" presId="urn:microsoft.com/office/officeart/2005/8/layout/vList6"/>
    <dgm:cxn modelId="{70B8C066-E86E-614C-BF76-34BF9F1E2727}" type="presParOf" srcId="{AB801857-23DA-6B46-8722-23733F0BF1F6}" destId="{5866209E-D099-1744-AFC9-324E657F9513}" srcOrd="2" destOrd="0" presId="urn:microsoft.com/office/officeart/2005/8/layout/vList6"/>
    <dgm:cxn modelId="{7AE87164-A61F-3147-AD7F-5E436C181B33}" type="presParOf" srcId="{5866209E-D099-1744-AFC9-324E657F9513}" destId="{61A4D743-106A-404D-89B5-A9C174BEAE52}" srcOrd="0" destOrd="0" presId="urn:microsoft.com/office/officeart/2005/8/layout/vList6"/>
    <dgm:cxn modelId="{70B3D18B-D665-0E4D-A0EE-AC035B312451}" type="presParOf" srcId="{5866209E-D099-1744-AFC9-324E657F9513}" destId="{FA121DB1-DDA0-F341-BFEE-F09808BFA019}"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E8B7C8-DA7A-5944-9867-ED899EF62063}" type="doc">
      <dgm:prSet loTypeId="urn:microsoft.com/office/officeart/2005/8/layout/target3" loCatId="list" qsTypeId="urn:microsoft.com/office/officeart/2005/8/quickstyle/simple1" qsCatId="simple" csTypeId="urn:microsoft.com/office/officeart/2005/8/colors/colorful4" csCatId="colorful" phldr="1"/>
      <dgm:spPr/>
      <dgm:t>
        <a:bodyPr/>
        <a:lstStyle/>
        <a:p>
          <a:endParaRPr lang="en-US"/>
        </a:p>
      </dgm:t>
    </dgm:pt>
    <dgm:pt modelId="{94EA70C5-30C0-6E44-8032-79C5DE5CF99E}">
      <dgm:prSet/>
      <dgm: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en-US" dirty="0"/>
            <a:t>2014 announcement of plans to develop a Chinese Social Credit System; met with criticism in the West</a:t>
          </a:r>
        </a:p>
      </dgm:t>
    </dgm:pt>
    <dgm:pt modelId="{9F8AD416-D2A2-A646-BBC7-9B22F180FC2C}" type="parTrans" cxnId="{CCDD8237-0898-FF4F-8970-40832086F036}">
      <dgm:prSet/>
      <dgm:spPr/>
      <dgm:t>
        <a:bodyPr/>
        <a:lstStyle/>
        <a:p>
          <a:endParaRPr lang="en-US"/>
        </a:p>
      </dgm:t>
    </dgm:pt>
    <dgm:pt modelId="{468773D9-EAE2-FB47-BA9D-72167237715D}" type="sibTrans" cxnId="{CCDD8237-0898-FF4F-8970-40832086F036}">
      <dgm:prSet/>
      <dgm:spPr/>
      <dgm:t>
        <a:bodyPr/>
        <a:lstStyle/>
        <a:p>
          <a:endParaRPr lang="en-US"/>
        </a:p>
      </dgm:t>
    </dgm:pt>
    <dgm:pt modelId="{5698E1A4-E6A1-F147-A500-15408732804D}">
      <dgm:prSet/>
      <dgm:sp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dgm:spPr>
      <dgm:t>
        <a:bodyPr/>
        <a:lstStyle/>
        <a:p>
          <a:r>
            <a:rPr lang="en-US" dirty="0"/>
            <a:t>Social and cultural project around integrity and accountability.</a:t>
          </a:r>
        </a:p>
      </dgm:t>
    </dgm:pt>
    <dgm:pt modelId="{13E6552F-82A3-3B4B-8B70-F0F1907BE996}" type="parTrans" cxnId="{DF05F963-7A03-304A-8921-FDBE7B7BFBEE}">
      <dgm:prSet/>
      <dgm:spPr/>
      <dgm:t>
        <a:bodyPr/>
        <a:lstStyle/>
        <a:p>
          <a:endParaRPr lang="en-US"/>
        </a:p>
      </dgm:t>
    </dgm:pt>
    <dgm:pt modelId="{471F8EF1-2578-334C-A4CC-6386C9F6216C}" type="sibTrans" cxnId="{DF05F963-7A03-304A-8921-FDBE7B7BFBEE}">
      <dgm:prSet/>
      <dgm:spPr/>
      <dgm:t>
        <a:bodyPr/>
        <a:lstStyle/>
        <a:p>
          <a:endParaRPr lang="en-US"/>
        </a:p>
      </dgm:t>
    </dgm:pt>
    <dgm:pt modelId="{1ECF8E76-6626-8144-B158-FF95F21FD089}">
      <dgm:prSet/>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dgm:spPr>
      <dgm:t>
        <a:bodyPr/>
        <a:lstStyle/>
        <a:p>
          <a:r>
            <a:rPr lang="en-US" dirty="0"/>
            <a:t>Genesis: </a:t>
          </a:r>
          <a:r>
            <a:rPr lang="en-US" b="1" i="1" dirty="0"/>
            <a:t>S</a:t>
          </a:r>
          <a:r>
            <a:rPr lang="en-US" b="1" i="1" dirty="0">
              <a:hlinkClick xmlns:r="http://schemas.openxmlformats.org/officeDocument/2006/relationships" r:id="rId1"/>
            </a:rPr>
            <a:t>tate Council Notice concerning Issuance of the Planning Outline for the Construction of a Social Credit System</a:t>
          </a:r>
          <a:r>
            <a:rPr lang="en-US" b="1" dirty="0"/>
            <a:t> </a:t>
          </a:r>
          <a:r>
            <a:rPr lang="en-US" dirty="0"/>
            <a:t>(2014-2020) </a:t>
          </a:r>
          <a:r>
            <a:rPr lang="zh-CN" dirty="0"/>
            <a:t>社会信用体系建设规划纲要</a:t>
          </a:r>
          <a:endParaRPr lang="en-US" dirty="0"/>
        </a:p>
      </dgm:t>
    </dgm:pt>
    <dgm:pt modelId="{54E125F9-2EA8-6C4C-AAEB-7664D92B0EFA}" type="parTrans" cxnId="{284B1FD3-6E9F-464D-951C-F269ED3A4A6A}">
      <dgm:prSet/>
      <dgm:spPr/>
      <dgm:t>
        <a:bodyPr/>
        <a:lstStyle/>
        <a:p>
          <a:endParaRPr lang="en-US"/>
        </a:p>
      </dgm:t>
    </dgm:pt>
    <dgm:pt modelId="{DA055C19-D664-B843-A74C-5A9CEEB495AC}" type="sibTrans" cxnId="{284B1FD3-6E9F-464D-951C-F269ED3A4A6A}">
      <dgm:prSet/>
      <dgm:spPr/>
      <dgm:t>
        <a:bodyPr/>
        <a:lstStyle/>
        <a:p>
          <a:endParaRPr lang="en-US"/>
        </a:p>
      </dgm:t>
    </dgm:pt>
    <dgm:pt modelId="{DEAFE497-E9FC-2447-987F-69BA1A45C05A}" type="pres">
      <dgm:prSet presAssocID="{A8E8B7C8-DA7A-5944-9867-ED899EF62063}" presName="Name0" presStyleCnt="0">
        <dgm:presLayoutVars>
          <dgm:chMax val="7"/>
          <dgm:dir/>
          <dgm:animLvl val="lvl"/>
          <dgm:resizeHandles val="exact"/>
        </dgm:presLayoutVars>
      </dgm:prSet>
      <dgm:spPr/>
    </dgm:pt>
    <dgm:pt modelId="{FC798B8F-D728-1F48-BEEA-EFE04DF5376A}" type="pres">
      <dgm:prSet presAssocID="{94EA70C5-30C0-6E44-8032-79C5DE5CF99E}" presName="circle1" presStyleLbl="node1" presStyleIdx="0" presStyleCnt="3"/>
      <dgm:spPr/>
    </dgm:pt>
    <dgm:pt modelId="{9D06A5C5-7E52-3842-9348-E25BA405E45C}" type="pres">
      <dgm:prSet presAssocID="{94EA70C5-30C0-6E44-8032-79C5DE5CF99E}" presName="space" presStyleCnt="0"/>
      <dgm:spPr/>
    </dgm:pt>
    <dgm:pt modelId="{E5CA5B69-990C-D348-8B00-BB8BB58E6365}" type="pres">
      <dgm:prSet presAssocID="{94EA70C5-30C0-6E44-8032-79C5DE5CF99E}" presName="rect1" presStyleLbl="alignAcc1" presStyleIdx="0" presStyleCnt="3"/>
      <dgm:spPr/>
    </dgm:pt>
    <dgm:pt modelId="{214BB6B3-04B7-9746-8515-9A32B42BAD85}" type="pres">
      <dgm:prSet presAssocID="{5698E1A4-E6A1-F147-A500-15408732804D}" presName="vertSpace2" presStyleLbl="node1" presStyleIdx="0" presStyleCnt="3"/>
      <dgm:spPr/>
    </dgm:pt>
    <dgm:pt modelId="{A6A73334-1BBD-DA41-93AD-89A36E92AC12}" type="pres">
      <dgm:prSet presAssocID="{5698E1A4-E6A1-F147-A500-15408732804D}" presName="circle2" presStyleLbl="node1" presStyleIdx="1" presStyleCnt="3"/>
      <dgm:spPr/>
    </dgm:pt>
    <dgm:pt modelId="{C80DAA37-8E23-5A4F-B9AF-30A0C3CF55BE}" type="pres">
      <dgm:prSet presAssocID="{5698E1A4-E6A1-F147-A500-15408732804D}" presName="rect2" presStyleLbl="alignAcc1" presStyleIdx="1" presStyleCnt="3"/>
      <dgm:spPr/>
    </dgm:pt>
    <dgm:pt modelId="{DE7430FA-5FC4-E947-8A16-20CEB802DB7C}" type="pres">
      <dgm:prSet presAssocID="{1ECF8E76-6626-8144-B158-FF95F21FD089}" presName="vertSpace3" presStyleLbl="node1" presStyleIdx="1" presStyleCnt="3"/>
      <dgm:spPr/>
    </dgm:pt>
    <dgm:pt modelId="{5496982F-8D81-314B-915C-EF530F8858C7}" type="pres">
      <dgm:prSet presAssocID="{1ECF8E76-6626-8144-B158-FF95F21FD089}" presName="circle3" presStyleLbl="node1" presStyleIdx="2" presStyleCnt="3"/>
      <dgm:spPr/>
    </dgm:pt>
    <dgm:pt modelId="{84D736CB-F31E-AD46-866A-C2572E999EC9}" type="pres">
      <dgm:prSet presAssocID="{1ECF8E76-6626-8144-B158-FF95F21FD089}" presName="rect3" presStyleLbl="alignAcc1" presStyleIdx="2" presStyleCnt="3"/>
      <dgm:spPr/>
    </dgm:pt>
    <dgm:pt modelId="{297DC50B-53DE-7E41-ACDD-9A7452BA0360}" type="pres">
      <dgm:prSet presAssocID="{94EA70C5-30C0-6E44-8032-79C5DE5CF99E}" presName="rect1ParTxNoCh" presStyleLbl="alignAcc1" presStyleIdx="2" presStyleCnt="3">
        <dgm:presLayoutVars>
          <dgm:chMax val="1"/>
          <dgm:bulletEnabled val="1"/>
        </dgm:presLayoutVars>
      </dgm:prSet>
      <dgm:spPr/>
    </dgm:pt>
    <dgm:pt modelId="{338C9447-3F4C-524A-828F-8109A237C333}" type="pres">
      <dgm:prSet presAssocID="{5698E1A4-E6A1-F147-A500-15408732804D}" presName="rect2ParTxNoCh" presStyleLbl="alignAcc1" presStyleIdx="2" presStyleCnt="3">
        <dgm:presLayoutVars>
          <dgm:chMax val="1"/>
          <dgm:bulletEnabled val="1"/>
        </dgm:presLayoutVars>
      </dgm:prSet>
      <dgm:spPr/>
    </dgm:pt>
    <dgm:pt modelId="{77CC8659-DD1B-D74E-8FC4-DC49D2DE4637}" type="pres">
      <dgm:prSet presAssocID="{1ECF8E76-6626-8144-B158-FF95F21FD089}" presName="rect3ParTxNoCh" presStyleLbl="alignAcc1" presStyleIdx="2" presStyleCnt="3">
        <dgm:presLayoutVars>
          <dgm:chMax val="1"/>
          <dgm:bulletEnabled val="1"/>
        </dgm:presLayoutVars>
      </dgm:prSet>
      <dgm:spPr/>
    </dgm:pt>
  </dgm:ptLst>
  <dgm:cxnLst>
    <dgm:cxn modelId="{CE15D711-A148-D643-AAE7-BC134E75D149}" type="presOf" srcId="{94EA70C5-30C0-6E44-8032-79C5DE5CF99E}" destId="{E5CA5B69-990C-D348-8B00-BB8BB58E6365}" srcOrd="0" destOrd="0" presId="urn:microsoft.com/office/officeart/2005/8/layout/target3"/>
    <dgm:cxn modelId="{E9144628-7F68-3348-9EAF-DCCD63ADA277}" type="presOf" srcId="{1ECF8E76-6626-8144-B158-FF95F21FD089}" destId="{77CC8659-DD1B-D74E-8FC4-DC49D2DE4637}" srcOrd="1" destOrd="0" presId="urn:microsoft.com/office/officeart/2005/8/layout/target3"/>
    <dgm:cxn modelId="{CCDD8237-0898-FF4F-8970-40832086F036}" srcId="{A8E8B7C8-DA7A-5944-9867-ED899EF62063}" destId="{94EA70C5-30C0-6E44-8032-79C5DE5CF99E}" srcOrd="0" destOrd="0" parTransId="{9F8AD416-D2A2-A646-BBC7-9B22F180FC2C}" sibTransId="{468773D9-EAE2-FB47-BA9D-72167237715D}"/>
    <dgm:cxn modelId="{9718CD3C-CD10-8349-BEB3-458F3E84164D}" type="presOf" srcId="{1ECF8E76-6626-8144-B158-FF95F21FD089}" destId="{84D736CB-F31E-AD46-866A-C2572E999EC9}" srcOrd="0" destOrd="0" presId="urn:microsoft.com/office/officeart/2005/8/layout/target3"/>
    <dgm:cxn modelId="{F6F01D3D-B868-8D48-A9BF-7A8DAACFC61A}" type="presOf" srcId="{5698E1A4-E6A1-F147-A500-15408732804D}" destId="{C80DAA37-8E23-5A4F-B9AF-30A0C3CF55BE}" srcOrd="0" destOrd="0" presId="urn:microsoft.com/office/officeart/2005/8/layout/target3"/>
    <dgm:cxn modelId="{09FB3E49-FA08-B943-8A62-A9B3EA5317AB}" type="presOf" srcId="{A8E8B7C8-DA7A-5944-9867-ED899EF62063}" destId="{DEAFE497-E9FC-2447-987F-69BA1A45C05A}" srcOrd="0" destOrd="0" presId="urn:microsoft.com/office/officeart/2005/8/layout/target3"/>
    <dgm:cxn modelId="{DF05F963-7A03-304A-8921-FDBE7B7BFBEE}" srcId="{A8E8B7C8-DA7A-5944-9867-ED899EF62063}" destId="{5698E1A4-E6A1-F147-A500-15408732804D}" srcOrd="1" destOrd="0" parTransId="{13E6552F-82A3-3B4B-8B70-F0F1907BE996}" sibTransId="{471F8EF1-2578-334C-A4CC-6386C9F6216C}"/>
    <dgm:cxn modelId="{76B468A9-2462-A545-9620-B335043CDA02}" type="presOf" srcId="{5698E1A4-E6A1-F147-A500-15408732804D}" destId="{338C9447-3F4C-524A-828F-8109A237C333}" srcOrd="1" destOrd="0" presId="urn:microsoft.com/office/officeart/2005/8/layout/target3"/>
    <dgm:cxn modelId="{284B1FD3-6E9F-464D-951C-F269ED3A4A6A}" srcId="{A8E8B7C8-DA7A-5944-9867-ED899EF62063}" destId="{1ECF8E76-6626-8144-B158-FF95F21FD089}" srcOrd="2" destOrd="0" parTransId="{54E125F9-2EA8-6C4C-AAEB-7664D92B0EFA}" sibTransId="{DA055C19-D664-B843-A74C-5A9CEEB495AC}"/>
    <dgm:cxn modelId="{BD8F36FF-5CAF-4B44-93B0-DF5AC2FEA58B}" type="presOf" srcId="{94EA70C5-30C0-6E44-8032-79C5DE5CF99E}" destId="{297DC50B-53DE-7E41-ACDD-9A7452BA0360}" srcOrd="1" destOrd="0" presId="urn:microsoft.com/office/officeart/2005/8/layout/target3"/>
    <dgm:cxn modelId="{EA9096E2-7B96-244C-B476-50C5D3344789}" type="presParOf" srcId="{DEAFE497-E9FC-2447-987F-69BA1A45C05A}" destId="{FC798B8F-D728-1F48-BEEA-EFE04DF5376A}" srcOrd="0" destOrd="0" presId="urn:microsoft.com/office/officeart/2005/8/layout/target3"/>
    <dgm:cxn modelId="{7534FEFA-68D4-5642-ADC9-658E6AF124C8}" type="presParOf" srcId="{DEAFE497-E9FC-2447-987F-69BA1A45C05A}" destId="{9D06A5C5-7E52-3842-9348-E25BA405E45C}" srcOrd="1" destOrd="0" presId="urn:microsoft.com/office/officeart/2005/8/layout/target3"/>
    <dgm:cxn modelId="{1E1965F6-7BB9-864C-A729-DB7907040C40}" type="presParOf" srcId="{DEAFE497-E9FC-2447-987F-69BA1A45C05A}" destId="{E5CA5B69-990C-D348-8B00-BB8BB58E6365}" srcOrd="2" destOrd="0" presId="urn:microsoft.com/office/officeart/2005/8/layout/target3"/>
    <dgm:cxn modelId="{5BEE9E6E-CE48-874A-BE6A-8DF0D19A9649}" type="presParOf" srcId="{DEAFE497-E9FC-2447-987F-69BA1A45C05A}" destId="{214BB6B3-04B7-9746-8515-9A32B42BAD85}" srcOrd="3" destOrd="0" presId="urn:microsoft.com/office/officeart/2005/8/layout/target3"/>
    <dgm:cxn modelId="{381A76A0-FD2D-9B49-8ADE-7F1080F121E5}" type="presParOf" srcId="{DEAFE497-E9FC-2447-987F-69BA1A45C05A}" destId="{A6A73334-1BBD-DA41-93AD-89A36E92AC12}" srcOrd="4" destOrd="0" presId="urn:microsoft.com/office/officeart/2005/8/layout/target3"/>
    <dgm:cxn modelId="{58C13ECA-20E9-D94F-99C6-CDE074EC6399}" type="presParOf" srcId="{DEAFE497-E9FC-2447-987F-69BA1A45C05A}" destId="{C80DAA37-8E23-5A4F-B9AF-30A0C3CF55BE}" srcOrd="5" destOrd="0" presId="urn:microsoft.com/office/officeart/2005/8/layout/target3"/>
    <dgm:cxn modelId="{310BAD87-92F4-9E41-A8AB-6B8A6F21E724}" type="presParOf" srcId="{DEAFE497-E9FC-2447-987F-69BA1A45C05A}" destId="{DE7430FA-5FC4-E947-8A16-20CEB802DB7C}" srcOrd="6" destOrd="0" presId="urn:microsoft.com/office/officeart/2005/8/layout/target3"/>
    <dgm:cxn modelId="{C275C6FF-209F-BF41-A13D-7718E023BDC2}" type="presParOf" srcId="{DEAFE497-E9FC-2447-987F-69BA1A45C05A}" destId="{5496982F-8D81-314B-915C-EF530F8858C7}" srcOrd="7" destOrd="0" presId="urn:microsoft.com/office/officeart/2005/8/layout/target3"/>
    <dgm:cxn modelId="{07909768-ADA6-AB47-B49A-9F14034EF99E}" type="presParOf" srcId="{DEAFE497-E9FC-2447-987F-69BA1A45C05A}" destId="{84D736CB-F31E-AD46-866A-C2572E999EC9}" srcOrd="8" destOrd="0" presId="urn:microsoft.com/office/officeart/2005/8/layout/target3"/>
    <dgm:cxn modelId="{651B4DCF-1E31-9342-B06D-05E8408146A1}" type="presParOf" srcId="{DEAFE497-E9FC-2447-987F-69BA1A45C05A}" destId="{297DC50B-53DE-7E41-ACDD-9A7452BA0360}" srcOrd="9" destOrd="0" presId="urn:microsoft.com/office/officeart/2005/8/layout/target3"/>
    <dgm:cxn modelId="{573F39EF-9DA8-164E-8BEA-9B8392074656}" type="presParOf" srcId="{DEAFE497-E9FC-2447-987F-69BA1A45C05A}" destId="{338C9447-3F4C-524A-828F-8109A237C333}" srcOrd="10" destOrd="0" presId="urn:microsoft.com/office/officeart/2005/8/layout/target3"/>
    <dgm:cxn modelId="{E9CC7843-135C-B547-B5A2-607DB2F44D0F}" type="presParOf" srcId="{DEAFE497-E9FC-2447-987F-69BA1A45C05A}" destId="{77CC8659-DD1B-D74E-8FC4-DC49D2DE4637}"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DC76259-7FDD-7242-ACBB-B3D210D6482A}"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A0CF316A-F37A-1548-A353-D1AD7AFA1F21}">
      <dgm:prSet/>
      <dgm:spPr/>
      <dgm:t>
        <a:bodyPr/>
        <a:lstStyle/>
        <a:p>
          <a:r>
            <a:rPr lang="en-US"/>
            <a:t>Government promotion, joint construction with society. </a:t>
          </a:r>
        </a:p>
      </dgm:t>
    </dgm:pt>
    <dgm:pt modelId="{7E769001-D712-BB47-A7F8-E496D85CD67E}" type="parTrans" cxnId="{92BDF5B0-682C-B74B-922A-B00407D135DC}">
      <dgm:prSet/>
      <dgm:spPr/>
      <dgm:t>
        <a:bodyPr/>
        <a:lstStyle/>
        <a:p>
          <a:endParaRPr lang="en-US"/>
        </a:p>
      </dgm:t>
    </dgm:pt>
    <dgm:pt modelId="{D180B34E-7A3F-6A45-BE09-F3FCAADEEF48}" type="sibTrans" cxnId="{92BDF5B0-682C-B74B-922A-B00407D135DC}">
      <dgm:prSet/>
      <dgm:spPr/>
      <dgm:t>
        <a:bodyPr/>
        <a:lstStyle/>
        <a:p>
          <a:endParaRPr lang="en-US"/>
        </a:p>
      </dgm:t>
    </dgm:pt>
    <dgm:pt modelId="{2544C678-309D-3744-8959-287D4AD53196}">
      <dgm:prSet/>
      <dgm:spPr/>
      <dgm:t>
        <a:bodyPr/>
        <a:lstStyle/>
        <a:p>
          <a:r>
            <a:rPr lang="en-US" sz="1800" dirty="0"/>
            <a:t>“Fully give rein to the organizational, guiding, promoting and demonstration roles of government.”</a:t>
          </a:r>
        </a:p>
      </dgm:t>
    </dgm:pt>
    <dgm:pt modelId="{E0907178-7250-0E42-901F-57CD313D1AF9}" type="parTrans" cxnId="{C11D2CB7-65F7-C141-8422-7F0DAC2D0B25}">
      <dgm:prSet/>
      <dgm:spPr/>
      <dgm:t>
        <a:bodyPr/>
        <a:lstStyle/>
        <a:p>
          <a:endParaRPr lang="en-US"/>
        </a:p>
      </dgm:t>
    </dgm:pt>
    <dgm:pt modelId="{C2687155-BF4F-E041-9439-40292EEB400F}" type="sibTrans" cxnId="{C11D2CB7-65F7-C141-8422-7F0DAC2D0B25}">
      <dgm:prSet/>
      <dgm:spPr/>
      <dgm:t>
        <a:bodyPr/>
        <a:lstStyle/>
        <a:p>
          <a:endParaRPr lang="en-US"/>
        </a:p>
      </dgm:t>
    </dgm:pt>
    <dgm:pt modelId="{6BF9CD24-EAB3-C640-A101-C1C9A5F8CBAE}">
      <dgm:prSet/>
      <dgm:spPr/>
      <dgm:t>
        <a:bodyPr/>
        <a:lstStyle/>
        <a:p>
          <a:r>
            <a:rPr lang="en-US"/>
            <a:t>Completing the legal system, standardizing development. </a:t>
          </a:r>
        </a:p>
      </dgm:t>
    </dgm:pt>
    <dgm:pt modelId="{5990AD50-4A06-9443-8E15-7150C4458B8C}" type="parTrans" cxnId="{9ADFC9CB-975B-D043-96C0-72EB0A8D40E1}">
      <dgm:prSet/>
      <dgm:spPr/>
      <dgm:t>
        <a:bodyPr/>
        <a:lstStyle/>
        <a:p>
          <a:endParaRPr lang="en-US"/>
        </a:p>
      </dgm:t>
    </dgm:pt>
    <dgm:pt modelId="{A015D557-85E4-0C41-8836-2E35BF941A63}" type="sibTrans" cxnId="{9ADFC9CB-975B-D043-96C0-72EB0A8D40E1}">
      <dgm:prSet/>
      <dgm:spPr/>
      <dgm:t>
        <a:bodyPr/>
        <a:lstStyle/>
        <a:p>
          <a:endParaRPr lang="en-US"/>
        </a:p>
      </dgm:t>
    </dgm:pt>
    <dgm:pt modelId="{C45D66A7-CB96-7E4B-8F78-C9C183D78190}">
      <dgm:prSet/>
      <dgm:spPr/>
      <dgm:t>
        <a:bodyPr/>
        <a:lstStyle/>
        <a:p>
          <a:r>
            <a:rPr lang="en-US" dirty="0"/>
            <a:t>“Progressively establish and complete credit law and regulation systems and credit standards systems, strengthen credit information management, standardize the development of credit service structures, safeguard the security of credit information, and the rights and interests of information subjects.” </a:t>
          </a:r>
        </a:p>
      </dgm:t>
    </dgm:pt>
    <dgm:pt modelId="{10349F1B-17D2-B949-ABD8-A5BF641861E1}" type="parTrans" cxnId="{6BD7311F-DDB4-AA4E-9454-EB1074BE4453}">
      <dgm:prSet/>
      <dgm:spPr/>
      <dgm:t>
        <a:bodyPr/>
        <a:lstStyle/>
        <a:p>
          <a:endParaRPr lang="en-US"/>
        </a:p>
      </dgm:t>
    </dgm:pt>
    <dgm:pt modelId="{C1E4DA9B-4E1C-684E-ADEB-19432B09D72D}" type="sibTrans" cxnId="{6BD7311F-DDB4-AA4E-9454-EB1074BE4453}">
      <dgm:prSet/>
      <dgm:spPr/>
      <dgm:t>
        <a:bodyPr/>
        <a:lstStyle/>
        <a:p>
          <a:endParaRPr lang="en-US"/>
        </a:p>
      </dgm:t>
    </dgm:pt>
    <dgm:pt modelId="{A41FBADF-3126-F745-BED4-9B8A28C7A3B3}">
      <dgm:prSet/>
      <dgm:spPr/>
      <dgm:t>
        <a:bodyPr/>
        <a:lstStyle/>
        <a:p>
          <a:r>
            <a:rPr lang="en-US" dirty="0"/>
            <a:t>Special Campaigns grounded in sincerity</a:t>
          </a:r>
        </a:p>
      </dgm:t>
    </dgm:pt>
    <dgm:pt modelId="{9702C887-2EFE-5C4C-9BA3-EF0048FAC2B5}" type="parTrans" cxnId="{BF3FFE2F-3410-064A-A244-2229585B1480}">
      <dgm:prSet/>
      <dgm:spPr/>
      <dgm:t>
        <a:bodyPr/>
        <a:lstStyle/>
        <a:p>
          <a:endParaRPr lang="en-US"/>
        </a:p>
      </dgm:t>
    </dgm:pt>
    <dgm:pt modelId="{4FA90177-991E-944E-9F46-ADBFC7D0AC71}" type="sibTrans" cxnId="{BF3FFE2F-3410-064A-A244-2229585B1480}">
      <dgm:prSet/>
      <dgm:spPr/>
      <dgm:t>
        <a:bodyPr/>
        <a:lstStyle/>
        <a:p>
          <a:endParaRPr lang="en-US"/>
        </a:p>
      </dgm:t>
    </dgm:pt>
    <dgm:pt modelId="{C33F83B7-A96A-6843-B9D7-990D926CC14F}">
      <dgm:prSet/>
      <dgm:spPr/>
      <dgm:t>
        <a:bodyPr/>
        <a:lstStyle/>
        <a:p>
          <a:r>
            <a:rPr lang="en-US" dirty="0"/>
            <a:t>OBJECTIVE: “persist in correcting unhealthy trends and evil practices of abusing power for personal gain, lying and cheating, forgetting integrity when tempted by gains, benefiting oneself at others’ expense, etc., and establish trends of sectoral sincerity and integrity.”</a:t>
          </a:r>
          <a:r>
            <a:rPr lang="en-US" dirty="0">
              <a:effectLst/>
            </a:rPr>
            <a:t> </a:t>
          </a:r>
          <a:r>
            <a:rPr lang="en-US" dirty="0"/>
            <a:t>. </a:t>
          </a:r>
        </a:p>
      </dgm:t>
    </dgm:pt>
    <dgm:pt modelId="{D5C5AE6E-B32B-AD44-B7F7-7A932F225E03}" type="parTrans" cxnId="{112D828B-A5CF-A046-92DF-5C8ED3A62D9B}">
      <dgm:prSet/>
      <dgm:spPr/>
      <dgm:t>
        <a:bodyPr/>
        <a:lstStyle/>
        <a:p>
          <a:endParaRPr lang="en-US"/>
        </a:p>
      </dgm:t>
    </dgm:pt>
    <dgm:pt modelId="{077EF725-59AA-5A4E-B22F-D78B7EA27AB1}" type="sibTrans" cxnId="{112D828B-A5CF-A046-92DF-5C8ED3A62D9B}">
      <dgm:prSet/>
      <dgm:spPr/>
      <dgm:t>
        <a:bodyPr/>
        <a:lstStyle/>
        <a:p>
          <a:endParaRPr lang="en-US"/>
        </a:p>
      </dgm:t>
    </dgm:pt>
    <dgm:pt modelId="{51F9EE16-0FAA-5F40-A760-2770A0D96070}">
      <dgm:prSet/>
      <dgm:spPr/>
      <dgm:t>
        <a:bodyPr/>
        <a:lstStyle/>
        <a:p>
          <a:r>
            <a:rPr lang="en-US"/>
            <a:t>Breakthroughs in focus points, strengthen application.</a:t>
          </a:r>
        </a:p>
      </dgm:t>
    </dgm:pt>
    <dgm:pt modelId="{4CD02753-DD2C-4F46-9192-984BC013F5FE}" type="parTrans" cxnId="{2BAF292B-138C-5348-8D9D-3E54ED429E6D}">
      <dgm:prSet/>
      <dgm:spPr/>
      <dgm:t>
        <a:bodyPr/>
        <a:lstStyle/>
        <a:p>
          <a:endParaRPr lang="en-US"/>
        </a:p>
      </dgm:t>
    </dgm:pt>
    <dgm:pt modelId="{B7891699-C355-AE40-8EE6-8E90D898A6C3}" type="sibTrans" cxnId="{2BAF292B-138C-5348-8D9D-3E54ED429E6D}">
      <dgm:prSet/>
      <dgm:spPr/>
      <dgm:t>
        <a:bodyPr/>
        <a:lstStyle/>
        <a:p>
          <a:endParaRPr lang="en-US"/>
        </a:p>
      </dgm:t>
    </dgm:pt>
    <dgm:pt modelId="{217CBAF6-E3F9-5D4B-B042-EEE43CC8E956}">
      <dgm:prSet/>
      <dgm:spPr/>
      <dgm:t>
        <a:bodyPr/>
        <a:lstStyle/>
        <a:p>
          <a:r>
            <a:rPr lang="en-US" b="1"/>
            <a:t>Choose focus areas and model regions </a:t>
          </a:r>
          <a:r>
            <a:rPr lang="en-US"/>
            <a:t>to launch credit construction demonstrations. Vigorously spread the socialized application of credit products, stimulate the interaction, exchange, coordination and sharing of credit information, complete combined social credit reward and punishment mechanisms, </a:t>
          </a:r>
          <a:r>
            <a:rPr lang="en-US" b="1"/>
            <a:t>construct a social credit environment </a:t>
          </a:r>
          <a:r>
            <a:rPr lang="en-US"/>
            <a:t>of honesty/integrity, self-discipline, trust-keeping and mutual trust. </a:t>
          </a:r>
        </a:p>
      </dgm:t>
    </dgm:pt>
    <dgm:pt modelId="{A477C7A0-BC1D-8D46-A4AF-052EBB738F5E}" type="parTrans" cxnId="{0D2379FC-C46C-7B4C-914E-C10C72DE54C3}">
      <dgm:prSet/>
      <dgm:spPr/>
      <dgm:t>
        <a:bodyPr/>
        <a:lstStyle/>
        <a:p>
          <a:endParaRPr lang="en-US"/>
        </a:p>
      </dgm:t>
    </dgm:pt>
    <dgm:pt modelId="{151381DF-FEE4-764E-BF2A-66413F45CED3}" type="sibTrans" cxnId="{0D2379FC-C46C-7B4C-914E-C10C72DE54C3}">
      <dgm:prSet/>
      <dgm:spPr/>
      <dgm:t>
        <a:bodyPr/>
        <a:lstStyle/>
        <a:p>
          <a:endParaRPr lang="en-US"/>
        </a:p>
      </dgm:t>
    </dgm:pt>
    <dgm:pt modelId="{B7728B4D-A183-8A42-BFFD-39DE4F3AC811}">
      <dgm:prSet custT="1"/>
      <dgm:spPr/>
      <dgm:t>
        <a:bodyPr/>
        <a:lstStyle/>
        <a:p>
          <a:r>
            <a:rPr lang="en-US" sz="1800" dirty="0"/>
            <a:t> An example of China’s “top-level design” (</a:t>
          </a:r>
          <a:r>
            <a:rPr lang="en-US" sz="1600" dirty="0" err="1"/>
            <a:t>顶层设计</a:t>
          </a:r>
          <a:r>
            <a:rPr lang="en-US" sz="1800" dirty="0"/>
            <a:t>) approach; coordinated by the Central Leading Small Group for Comprehensively Deepening Reforms</a:t>
          </a:r>
        </a:p>
      </dgm:t>
    </dgm:pt>
    <dgm:pt modelId="{8F455B54-03A0-DF45-A5C4-EF04883D0243}" type="parTrans" cxnId="{55724F68-2ECB-DF41-8768-9057EDA714FF}">
      <dgm:prSet/>
      <dgm:spPr/>
      <dgm:t>
        <a:bodyPr/>
        <a:lstStyle/>
        <a:p>
          <a:endParaRPr lang="en-US"/>
        </a:p>
      </dgm:t>
    </dgm:pt>
    <dgm:pt modelId="{1DE9B2EB-DBE6-CD43-9F63-683666694978}" type="sibTrans" cxnId="{55724F68-2ECB-DF41-8768-9057EDA714FF}">
      <dgm:prSet/>
      <dgm:spPr/>
      <dgm:t>
        <a:bodyPr/>
        <a:lstStyle/>
        <a:p>
          <a:endParaRPr lang="en-US"/>
        </a:p>
      </dgm:t>
    </dgm:pt>
    <dgm:pt modelId="{7CE41AA6-B652-5E41-AD20-35DCCCBB107F}">
      <dgm:prSet/>
      <dgm:spPr/>
      <dgm:t>
        <a:bodyPr/>
        <a:lstStyle/>
        <a:p>
          <a:r>
            <a:rPr lang="en-US" dirty="0"/>
            <a:t>It is a project for the development of a national reputation system, assigning a social credit number that reflect a qualitative judgment of relevant data gathered about the subject. </a:t>
          </a:r>
        </a:p>
      </dgm:t>
    </dgm:pt>
    <dgm:pt modelId="{912939E3-00FB-CA40-B618-D8888659B26B}" type="parTrans" cxnId="{EFD10B96-2763-3B4C-9017-B71A3B64B28D}">
      <dgm:prSet/>
      <dgm:spPr/>
      <dgm:t>
        <a:bodyPr/>
        <a:lstStyle/>
        <a:p>
          <a:endParaRPr lang="en-US"/>
        </a:p>
      </dgm:t>
    </dgm:pt>
    <dgm:pt modelId="{02B28D4A-09C8-CD49-8FC3-20DFF76C91F4}" type="sibTrans" cxnId="{EFD10B96-2763-3B4C-9017-B71A3B64B28D}">
      <dgm:prSet/>
      <dgm:spPr/>
      <dgm:t>
        <a:bodyPr/>
        <a:lstStyle/>
        <a:p>
          <a:endParaRPr lang="en-US"/>
        </a:p>
      </dgm:t>
    </dgm:pt>
    <dgm:pt modelId="{0DB9FE6E-94CF-6240-B0AE-CD2839DF5FA4}" type="pres">
      <dgm:prSet presAssocID="{CDC76259-7FDD-7242-ACBB-B3D210D6482A}" presName="linear" presStyleCnt="0">
        <dgm:presLayoutVars>
          <dgm:animLvl val="lvl"/>
          <dgm:resizeHandles val="exact"/>
        </dgm:presLayoutVars>
      </dgm:prSet>
      <dgm:spPr/>
    </dgm:pt>
    <dgm:pt modelId="{CA909F37-7FBB-A043-ACD4-9D373DBF011B}" type="pres">
      <dgm:prSet presAssocID="{A0CF316A-F37A-1548-A353-D1AD7AFA1F21}" presName="parentText" presStyleLbl="node1" presStyleIdx="0" presStyleCnt="4">
        <dgm:presLayoutVars>
          <dgm:chMax val="0"/>
          <dgm:bulletEnabled val="1"/>
        </dgm:presLayoutVars>
      </dgm:prSet>
      <dgm:spPr/>
    </dgm:pt>
    <dgm:pt modelId="{35A1FB01-4AB2-8E49-959B-4C0D1115897D}" type="pres">
      <dgm:prSet presAssocID="{A0CF316A-F37A-1548-A353-D1AD7AFA1F21}" presName="childText" presStyleLbl="revTx" presStyleIdx="0" presStyleCnt="4">
        <dgm:presLayoutVars>
          <dgm:bulletEnabled val="1"/>
        </dgm:presLayoutVars>
      </dgm:prSet>
      <dgm:spPr/>
    </dgm:pt>
    <dgm:pt modelId="{AB9762F7-31E3-2D4D-9BBC-F9B8E77E56DE}" type="pres">
      <dgm:prSet presAssocID="{6BF9CD24-EAB3-C640-A101-C1C9A5F8CBAE}" presName="parentText" presStyleLbl="node1" presStyleIdx="1" presStyleCnt="4">
        <dgm:presLayoutVars>
          <dgm:chMax val="0"/>
          <dgm:bulletEnabled val="1"/>
        </dgm:presLayoutVars>
      </dgm:prSet>
      <dgm:spPr/>
    </dgm:pt>
    <dgm:pt modelId="{3FE57B7F-0A8F-7549-8B53-76EC513B44A0}" type="pres">
      <dgm:prSet presAssocID="{6BF9CD24-EAB3-C640-A101-C1C9A5F8CBAE}" presName="childText" presStyleLbl="revTx" presStyleIdx="1" presStyleCnt="4">
        <dgm:presLayoutVars>
          <dgm:bulletEnabled val="1"/>
        </dgm:presLayoutVars>
      </dgm:prSet>
      <dgm:spPr/>
    </dgm:pt>
    <dgm:pt modelId="{5D4015C4-9722-6F4E-84CE-66AA23580BE9}" type="pres">
      <dgm:prSet presAssocID="{A41FBADF-3126-F745-BED4-9B8A28C7A3B3}" presName="parentText" presStyleLbl="node1" presStyleIdx="2" presStyleCnt="4">
        <dgm:presLayoutVars>
          <dgm:chMax val="0"/>
          <dgm:bulletEnabled val="1"/>
        </dgm:presLayoutVars>
      </dgm:prSet>
      <dgm:spPr/>
    </dgm:pt>
    <dgm:pt modelId="{7F062051-7D7C-D64F-9EDC-FAA934743E24}" type="pres">
      <dgm:prSet presAssocID="{A41FBADF-3126-F745-BED4-9B8A28C7A3B3}" presName="childText" presStyleLbl="revTx" presStyleIdx="2" presStyleCnt="4">
        <dgm:presLayoutVars>
          <dgm:bulletEnabled val="1"/>
        </dgm:presLayoutVars>
      </dgm:prSet>
      <dgm:spPr/>
    </dgm:pt>
    <dgm:pt modelId="{168723A1-DF79-3048-B98D-A87B14719194}" type="pres">
      <dgm:prSet presAssocID="{51F9EE16-0FAA-5F40-A760-2770A0D96070}" presName="parentText" presStyleLbl="node1" presStyleIdx="3" presStyleCnt="4">
        <dgm:presLayoutVars>
          <dgm:chMax val="0"/>
          <dgm:bulletEnabled val="1"/>
        </dgm:presLayoutVars>
      </dgm:prSet>
      <dgm:spPr/>
    </dgm:pt>
    <dgm:pt modelId="{2C8BD9E3-1068-1241-97F2-DC0CE9B2C2E7}" type="pres">
      <dgm:prSet presAssocID="{51F9EE16-0FAA-5F40-A760-2770A0D96070}" presName="childText" presStyleLbl="revTx" presStyleIdx="3" presStyleCnt="4">
        <dgm:presLayoutVars>
          <dgm:bulletEnabled val="1"/>
        </dgm:presLayoutVars>
      </dgm:prSet>
      <dgm:spPr/>
    </dgm:pt>
  </dgm:ptLst>
  <dgm:cxnLst>
    <dgm:cxn modelId="{44A75614-9CF6-D54E-BC9B-4376DC86ED51}" type="presOf" srcId="{217CBAF6-E3F9-5D4B-B042-EEE43CC8E956}" destId="{2C8BD9E3-1068-1241-97F2-DC0CE9B2C2E7}" srcOrd="0" destOrd="0" presId="urn:microsoft.com/office/officeart/2005/8/layout/vList2"/>
    <dgm:cxn modelId="{6BD7311F-DDB4-AA4E-9454-EB1074BE4453}" srcId="{6BF9CD24-EAB3-C640-A101-C1C9A5F8CBAE}" destId="{C45D66A7-CB96-7E4B-8F78-C9C183D78190}" srcOrd="0" destOrd="0" parTransId="{10349F1B-17D2-B949-ABD8-A5BF641861E1}" sibTransId="{C1E4DA9B-4E1C-684E-ADEB-19432B09D72D}"/>
    <dgm:cxn modelId="{2BAF292B-138C-5348-8D9D-3E54ED429E6D}" srcId="{CDC76259-7FDD-7242-ACBB-B3D210D6482A}" destId="{51F9EE16-0FAA-5F40-A760-2770A0D96070}" srcOrd="3" destOrd="0" parTransId="{4CD02753-DD2C-4F46-9192-984BC013F5FE}" sibTransId="{B7891699-C355-AE40-8EE6-8E90D898A6C3}"/>
    <dgm:cxn modelId="{875BA82C-454D-A348-B2F4-4A31D2C8783E}" type="presOf" srcId="{6BF9CD24-EAB3-C640-A101-C1C9A5F8CBAE}" destId="{AB9762F7-31E3-2D4D-9BBC-F9B8E77E56DE}" srcOrd="0" destOrd="0" presId="urn:microsoft.com/office/officeart/2005/8/layout/vList2"/>
    <dgm:cxn modelId="{BF3FFE2F-3410-064A-A244-2229585B1480}" srcId="{CDC76259-7FDD-7242-ACBB-B3D210D6482A}" destId="{A41FBADF-3126-F745-BED4-9B8A28C7A3B3}" srcOrd="2" destOrd="0" parTransId="{9702C887-2EFE-5C4C-9BA3-EF0048FAC2B5}" sibTransId="{4FA90177-991E-944E-9F46-ADBFC7D0AC71}"/>
    <dgm:cxn modelId="{BA07FC30-DC76-B444-90E3-C1246991B715}" type="presOf" srcId="{C33F83B7-A96A-6843-B9D7-990D926CC14F}" destId="{7F062051-7D7C-D64F-9EDC-FAA934743E24}" srcOrd="0" destOrd="0" presId="urn:microsoft.com/office/officeart/2005/8/layout/vList2"/>
    <dgm:cxn modelId="{033B854A-539A-054C-8264-251A805B5F0C}" type="presOf" srcId="{C45D66A7-CB96-7E4B-8F78-C9C183D78190}" destId="{3FE57B7F-0A8F-7549-8B53-76EC513B44A0}" srcOrd="0" destOrd="0" presId="urn:microsoft.com/office/officeart/2005/8/layout/vList2"/>
    <dgm:cxn modelId="{BC719061-7BAB-824B-B82B-4C69F2412FCE}" type="presOf" srcId="{A41FBADF-3126-F745-BED4-9B8A28C7A3B3}" destId="{5D4015C4-9722-6F4E-84CE-66AA23580BE9}" srcOrd="0" destOrd="0" presId="urn:microsoft.com/office/officeart/2005/8/layout/vList2"/>
    <dgm:cxn modelId="{55724F68-2ECB-DF41-8768-9057EDA714FF}" srcId="{A0CF316A-F37A-1548-A353-D1AD7AFA1F21}" destId="{B7728B4D-A183-8A42-BFFD-39DE4F3AC811}" srcOrd="1" destOrd="0" parTransId="{8F455B54-03A0-DF45-A5C4-EF04883D0243}" sibTransId="{1DE9B2EB-DBE6-CD43-9F63-683666694978}"/>
    <dgm:cxn modelId="{C2477479-12B8-4742-BC03-5C0BE0F92CBA}" type="presOf" srcId="{2544C678-309D-3744-8959-287D4AD53196}" destId="{35A1FB01-4AB2-8E49-959B-4C0D1115897D}" srcOrd="0" destOrd="0" presId="urn:microsoft.com/office/officeart/2005/8/layout/vList2"/>
    <dgm:cxn modelId="{759CD186-653A-2F47-BFF6-84577FA9F49B}" type="presOf" srcId="{B7728B4D-A183-8A42-BFFD-39DE4F3AC811}" destId="{35A1FB01-4AB2-8E49-959B-4C0D1115897D}" srcOrd="0" destOrd="1" presId="urn:microsoft.com/office/officeart/2005/8/layout/vList2"/>
    <dgm:cxn modelId="{112D828B-A5CF-A046-92DF-5C8ED3A62D9B}" srcId="{A41FBADF-3126-F745-BED4-9B8A28C7A3B3}" destId="{C33F83B7-A96A-6843-B9D7-990D926CC14F}" srcOrd="0" destOrd="0" parTransId="{D5C5AE6E-B32B-AD44-B7F7-7A932F225E03}" sibTransId="{077EF725-59AA-5A4E-B22F-D78B7EA27AB1}"/>
    <dgm:cxn modelId="{696B898B-370D-2A41-94DA-4634AEC9AC99}" type="presOf" srcId="{CDC76259-7FDD-7242-ACBB-B3D210D6482A}" destId="{0DB9FE6E-94CF-6240-B0AE-CD2839DF5FA4}" srcOrd="0" destOrd="0" presId="urn:microsoft.com/office/officeart/2005/8/layout/vList2"/>
    <dgm:cxn modelId="{62953790-1142-BE4A-B7E4-1FC8704F4B9C}" type="presOf" srcId="{A0CF316A-F37A-1548-A353-D1AD7AFA1F21}" destId="{CA909F37-7FBB-A043-ACD4-9D373DBF011B}" srcOrd="0" destOrd="0" presId="urn:microsoft.com/office/officeart/2005/8/layout/vList2"/>
    <dgm:cxn modelId="{EFD10B96-2763-3B4C-9017-B71A3B64B28D}" srcId="{6BF9CD24-EAB3-C640-A101-C1C9A5F8CBAE}" destId="{7CE41AA6-B652-5E41-AD20-35DCCCBB107F}" srcOrd="1" destOrd="0" parTransId="{912939E3-00FB-CA40-B618-D8888659B26B}" sibTransId="{02B28D4A-09C8-CD49-8FC3-20DFF76C91F4}"/>
    <dgm:cxn modelId="{92BDF5B0-682C-B74B-922A-B00407D135DC}" srcId="{CDC76259-7FDD-7242-ACBB-B3D210D6482A}" destId="{A0CF316A-F37A-1548-A353-D1AD7AFA1F21}" srcOrd="0" destOrd="0" parTransId="{7E769001-D712-BB47-A7F8-E496D85CD67E}" sibTransId="{D180B34E-7A3F-6A45-BE09-F3FCAADEEF48}"/>
    <dgm:cxn modelId="{C11D2CB7-65F7-C141-8422-7F0DAC2D0B25}" srcId="{A0CF316A-F37A-1548-A353-D1AD7AFA1F21}" destId="{2544C678-309D-3744-8959-287D4AD53196}" srcOrd="0" destOrd="0" parTransId="{E0907178-7250-0E42-901F-57CD313D1AF9}" sibTransId="{C2687155-BF4F-E041-9439-40292EEB400F}"/>
    <dgm:cxn modelId="{9ADFC9CB-975B-D043-96C0-72EB0A8D40E1}" srcId="{CDC76259-7FDD-7242-ACBB-B3D210D6482A}" destId="{6BF9CD24-EAB3-C640-A101-C1C9A5F8CBAE}" srcOrd="1" destOrd="0" parTransId="{5990AD50-4A06-9443-8E15-7150C4458B8C}" sibTransId="{A015D557-85E4-0C41-8836-2E35BF941A63}"/>
    <dgm:cxn modelId="{3E0036F1-6718-404A-B357-9F1659A8C00E}" type="presOf" srcId="{51F9EE16-0FAA-5F40-A760-2770A0D96070}" destId="{168723A1-DF79-3048-B98D-A87B14719194}" srcOrd="0" destOrd="0" presId="urn:microsoft.com/office/officeart/2005/8/layout/vList2"/>
    <dgm:cxn modelId="{0D2379FC-C46C-7B4C-914E-C10C72DE54C3}" srcId="{51F9EE16-0FAA-5F40-A760-2770A0D96070}" destId="{217CBAF6-E3F9-5D4B-B042-EEE43CC8E956}" srcOrd="0" destOrd="0" parTransId="{A477C7A0-BC1D-8D46-A4AF-052EBB738F5E}" sibTransId="{151381DF-FEE4-764E-BF2A-66413F45CED3}"/>
    <dgm:cxn modelId="{BB45CBFF-A77D-8E45-8664-814838A5602C}" type="presOf" srcId="{7CE41AA6-B652-5E41-AD20-35DCCCBB107F}" destId="{3FE57B7F-0A8F-7549-8B53-76EC513B44A0}" srcOrd="0" destOrd="1" presId="urn:microsoft.com/office/officeart/2005/8/layout/vList2"/>
    <dgm:cxn modelId="{6DC378CE-35BC-DD43-B1B0-423A132A0A37}" type="presParOf" srcId="{0DB9FE6E-94CF-6240-B0AE-CD2839DF5FA4}" destId="{CA909F37-7FBB-A043-ACD4-9D373DBF011B}" srcOrd="0" destOrd="0" presId="urn:microsoft.com/office/officeart/2005/8/layout/vList2"/>
    <dgm:cxn modelId="{A140ACA8-6A8E-F74C-B733-6611FE694A32}" type="presParOf" srcId="{0DB9FE6E-94CF-6240-B0AE-CD2839DF5FA4}" destId="{35A1FB01-4AB2-8E49-959B-4C0D1115897D}" srcOrd="1" destOrd="0" presId="urn:microsoft.com/office/officeart/2005/8/layout/vList2"/>
    <dgm:cxn modelId="{70F918C6-C376-374A-AEEB-E9B252F6BF8E}" type="presParOf" srcId="{0DB9FE6E-94CF-6240-B0AE-CD2839DF5FA4}" destId="{AB9762F7-31E3-2D4D-9BBC-F9B8E77E56DE}" srcOrd="2" destOrd="0" presId="urn:microsoft.com/office/officeart/2005/8/layout/vList2"/>
    <dgm:cxn modelId="{7C9701A7-3C0F-1E42-B9C2-DECAB13743CC}" type="presParOf" srcId="{0DB9FE6E-94CF-6240-B0AE-CD2839DF5FA4}" destId="{3FE57B7F-0A8F-7549-8B53-76EC513B44A0}" srcOrd="3" destOrd="0" presId="urn:microsoft.com/office/officeart/2005/8/layout/vList2"/>
    <dgm:cxn modelId="{718A759F-F1D6-F746-82E2-B6698E54B00B}" type="presParOf" srcId="{0DB9FE6E-94CF-6240-B0AE-CD2839DF5FA4}" destId="{5D4015C4-9722-6F4E-84CE-66AA23580BE9}" srcOrd="4" destOrd="0" presId="urn:microsoft.com/office/officeart/2005/8/layout/vList2"/>
    <dgm:cxn modelId="{173BCDAF-F779-4F41-B00D-4BCFB5552912}" type="presParOf" srcId="{0DB9FE6E-94CF-6240-B0AE-CD2839DF5FA4}" destId="{7F062051-7D7C-D64F-9EDC-FAA934743E24}" srcOrd="5" destOrd="0" presId="urn:microsoft.com/office/officeart/2005/8/layout/vList2"/>
    <dgm:cxn modelId="{51B0B87C-DB07-DC4B-B3D1-3046FFB6A57B}" type="presParOf" srcId="{0DB9FE6E-94CF-6240-B0AE-CD2839DF5FA4}" destId="{168723A1-DF79-3048-B98D-A87B14719194}" srcOrd="6" destOrd="0" presId="urn:microsoft.com/office/officeart/2005/8/layout/vList2"/>
    <dgm:cxn modelId="{B57C5E55-4C36-EA41-9ED3-C3A716A30FCA}" type="presParOf" srcId="{0DB9FE6E-94CF-6240-B0AE-CD2839DF5FA4}" destId="{2C8BD9E3-1068-1241-97F2-DC0CE9B2C2E7}"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DFDE16-CF61-4646-BA8F-14B707D82CBB}" type="doc">
      <dgm:prSet loTypeId="urn:microsoft.com/office/officeart/2009/layout/CircleArrowProcess" loCatId="process" qsTypeId="urn:microsoft.com/office/officeart/2005/8/quickstyle/simple3" qsCatId="simple" csTypeId="urn:microsoft.com/office/officeart/2005/8/colors/colorful5" csCatId="colorful" phldr="1"/>
      <dgm:spPr/>
      <dgm:t>
        <a:bodyPr/>
        <a:lstStyle/>
        <a:p>
          <a:endParaRPr lang="en-US"/>
        </a:p>
      </dgm:t>
    </dgm:pt>
    <dgm:pt modelId="{40B3F07B-310B-7942-990B-0291821D3042}">
      <dgm:prSet/>
      <dgm:spPr/>
      <dgm:t>
        <a:bodyPr/>
        <a:lstStyle/>
        <a:p>
          <a:r>
            <a:rPr lang="en-US" b="1" dirty="0"/>
            <a:t>State at the Center</a:t>
          </a:r>
        </a:p>
      </dgm:t>
    </dgm:pt>
    <dgm:pt modelId="{3C33C3DD-4579-5245-A65B-25240CAA118B}" type="parTrans" cxnId="{1A2C3A43-E4C6-B74F-984C-658CC334A9AB}">
      <dgm:prSet/>
      <dgm:spPr/>
      <dgm:t>
        <a:bodyPr/>
        <a:lstStyle/>
        <a:p>
          <a:endParaRPr lang="en-US"/>
        </a:p>
      </dgm:t>
    </dgm:pt>
    <dgm:pt modelId="{417CFAB1-3618-1442-8F3F-330FAEDF3A2F}" type="sibTrans" cxnId="{1A2C3A43-E4C6-B74F-984C-658CC334A9AB}">
      <dgm:prSet/>
      <dgm:spPr/>
      <dgm:t>
        <a:bodyPr/>
        <a:lstStyle/>
        <a:p>
          <a:endParaRPr lang="en-US"/>
        </a:p>
      </dgm:t>
    </dgm:pt>
    <dgm:pt modelId="{11B4E8EC-FEC1-EB48-B408-E70CBEE42D18}">
      <dgm:prSet custT="1"/>
      <dgm:spPr/>
      <dgm:t>
        <a:bodyPr/>
        <a:lstStyle/>
        <a:p>
          <a:r>
            <a:rPr lang="en-US" sz="2400" b="1" dirty="0"/>
            <a:t>Coordination/ Leadership</a:t>
          </a:r>
        </a:p>
      </dgm:t>
    </dgm:pt>
    <dgm:pt modelId="{DE1B0505-5A4D-EB44-A990-8587F4C4B053}" type="parTrans" cxnId="{D50808CA-7792-E646-AE2A-10E6D5A1CC1B}">
      <dgm:prSet/>
      <dgm:spPr/>
      <dgm:t>
        <a:bodyPr/>
        <a:lstStyle/>
        <a:p>
          <a:endParaRPr lang="en-US"/>
        </a:p>
      </dgm:t>
    </dgm:pt>
    <dgm:pt modelId="{646771B4-80E2-5B4C-92EC-CB683F584A0B}" type="sibTrans" cxnId="{D50808CA-7792-E646-AE2A-10E6D5A1CC1B}">
      <dgm:prSet/>
      <dgm:spPr/>
      <dgm:t>
        <a:bodyPr/>
        <a:lstStyle/>
        <a:p>
          <a:endParaRPr lang="en-US"/>
        </a:p>
      </dgm:t>
    </dgm:pt>
    <dgm:pt modelId="{9C32DE9A-0539-0F44-BFAE-1A5A281D8AC1}">
      <dgm:prSet/>
      <dgm:spPr/>
      <dgm:t>
        <a:bodyPr/>
        <a:lstStyle/>
        <a:p>
          <a:r>
            <a:rPr lang="en-US" b="1" dirty="0"/>
            <a:t>Focus on four sectors </a:t>
          </a:r>
        </a:p>
      </dgm:t>
    </dgm:pt>
    <dgm:pt modelId="{1E6E6078-9353-0946-BEB8-4F2BED8A5C73}" type="parTrans" cxnId="{71D44750-A382-7247-BB18-160D62FE3AA7}">
      <dgm:prSet/>
      <dgm:spPr/>
      <dgm:t>
        <a:bodyPr/>
        <a:lstStyle/>
        <a:p>
          <a:endParaRPr lang="en-US"/>
        </a:p>
      </dgm:t>
    </dgm:pt>
    <dgm:pt modelId="{73417ED8-131E-E840-B3F3-AF4D429F2A0D}" type="sibTrans" cxnId="{71D44750-A382-7247-BB18-160D62FE3AA7}">
      <dgm:prSet/>
      <dgm:spPr/>
      <dgm:t>
        <a:bodyPr/>
        <a:lstStyle/>
        <a:p>
          <a:endParaRPr lang="en-US"/>
        </a:p>
      </dgm:t>
    </dgm:pt>
    <dgm:pt modelId="{DF15C894-6CA0-004E-9B9E-7652F65DE5DD}">
      <dgm:prSet custT="1"/>
      <dgm:spPr/>
      <dgm:t>
        <a:bodyPr/>
        <a:lstStyle/>
        <a:p>
          <a:r>
            <a:rPr lang="en-US" sz="2400" b="1" dirty="0"/>
            <a:t>Government, commercial activities, social integrity, judicial credibility ¶ II(1)-(4) </a:t>
          </a:r>
        </a:p>
      </dgm:t>
    </dgm:pt>
    <dgm:pt modelId="{81BDA326-449B-794E-A686-11BF7D916599}" type="parTrans" cxnId="{9133F101-2F0B-9F48-B898-102EBE02F310}">
      <dgm:prSet/>
      <dgm:spPr/>
      <dgm:t>
        <a:bodyPr/>
        <a:lstStyle/>
        <a:p>
          <a:endParaRPr lang="en-US"/>
        </a:p>
      </dgm:t>
    </dgm:pt>
    <dgm:pt modelId="{321F0F8A-4266-F74F-904D-F5C8A42A0129}" type="sibTrans" cxnId="{9133F101-2F0B-9F48-B898-102EBE02F310}">
      <dgm:prSet/>
      <dgm:spPr/>
      <dgm:t>
        <a:bodyPr/>
        <a:lstStyle/>
        <a:p>
          <a:endParaRPr lang="en-US"/>
        </a:p>
      </dgm:t>
    </dgm:pt>
    <dgm:pt modelId="{CB334FA2-B43F-C44E-A825-531EF54D8248}">
      <dgm:prSet custT="1"/>
      <dgm:spPr/>
      <dgm:t>
        <a:bodyPr/>
        <a:lstStyle/>
        <a:p>
          <a:r>
            <a:rPr lang="en-US" sz="2800" b="1" dirty="0"/>
            <a:t>Build, Share, Implement </a:t>
          </a:r>
        </a:p>
      </dgm:t>
    </dgm:pt>
    <dgm:pt modelId="{C15791B5-9D21-2542-A3BF-85613F149115}" type="parTrans" cxnId="{99F95AF2-4D4A-FE4E-9A9A-7804A0007965}">
      <dgm:prSet/>
      <dgm:spPr/>
      <dgm:t>
        <a:bodyPr/>
        <a:lstStyle/>
        <a:p>
          <a:endParaRPr lang="en-US"/>
        </a:p>
      </dgm:t>
    </dgm:pt>
    <dgm:pt modelId="{68934A01-1C31-0E4C-85A3-48A0A28826AD}" type="sibTrans" cxnId="{99F95AF2-4D4A-FE4E-9A9A-7804A0007965}">
      <dgm:prSet/>
      <dgm:spPr/>
      <dgm:t>
        <a:bodyPr/>
        <a:lstStyle/>
        <a:p>
          <a:endParaRPr lang="en-US"/>
        </a:p>
      </dgm:t>
    </dgm:pt>
    <dgm:pt modelId="{700E0D8B-3D27-414B-938E-B0F09FD05292}">
      <dgm:prSet custT="1"/>
      <dgm:spPr/>
      <dgm:t>
        <a:bodyPr/>
        <a:lstStyle/>
        <a:p>
          <a:r>
            <a:rPr lang="en-US" sz="2400" b="1" dirty="0"/>
            <a:t>Role of the Chinese Communist Party</a:t>
          </a:r>
        </a:p>
      </dgm:t>
    </dgm:pt>
    <dgm:pt modelId="{37195BE1-D170-0D44-BDF1-CF6CE1676C27}" type="parTrans" cxnId="{593E46A7-E281-2C49-963B-8AF3223703D9}">
      <dgm:prSet/>
      <dgm:spPr/>
      <dgm:t>
        <a:bodyPr/>
        <a:lstStyle/>
        <a:p>
          <a:endParaRPr lang="en-US"/>
        </a:p>
      </dgm:t>
    </dgm:pt>
    <dgm:pt modelId="{2B15894D-292B-5941-930A-32482C5338F0}" type="sibTrans" cxnId="{593E46A7-E281-2C49-963B-8AF3223703D9}">
      <dgm:prSet/>
      <dgm:spPr/>
      <dgm:t>
        <a:bodyPr/>
        <a:lstStyle/>
        <a:p>
          <a:endParaRPr lang="en-US"/>
        </a:p>
      </dgm:t>
    </dgm:pt>
    <dgm:pt modelId="{35C499BD-D91A-2841-B797-E30EDF4E57CC}">
      <dgm:prSet custT="1"/>
      <dgm:spPr/>
      <dgm:t>
        <a:bodyPr/>
        <a:lstStyle/>
        <a:p>
          <a:r>
            <a:rPr lang="en-US" sz="2400" b="1" dirty="0"/>
            <a:t>Role of the CPPCC (Chinese People's Political Consultative Conference)</a:t>
          </a:r>
        </a:p>
      </dgm:t>
    </dgm:pt>
    <dgm:pt modelId="{05494B0A-2B98-CA48-B1CB-7C6199F372A3}" type="parTrans" cxnId="{6FFFDF75-BEAA-DA49-859C-580C774899A8}">
      <dgm:prSet/>
      <dgm:spPr/>
      <dgm:t>
        <a:bodyPr/>
        <a:lstStyle/>
        <a:p>
          <a:endParaRPr lang="en-US"/>
        </a:p>
      </dgm:t>
    </dgm:pt>
    <dgm:pt modelId="{56B1E2D9-024C-BC44-A39F-1AF9B23BE2FB}" type="sibTrans" cxnId="{6FFFDF75-BEAA-DA49-859C-580C774899A8}">
      <dgm:prSet/>
      <dgm:spPr/>
      <dgm:t>
        <a:bodyPr/>
        <a:lstStyle/>
        <a:p>
          <a:endParaRPr lang="en-US"/>
        </a:p>
      </dgm:t>
    </dgm:pt>
    <dgm:pt modelId="{FD95769B-98DE-B44F-A60A-5315204A1458}" type="pres">
      <dgm:prSet presAssocID="{29DFDE16-CF61-4646-BA8F-14B707D82CBB}" presName="Name0" presStyleCnt="0">
        <dgm:presLayoutVars>
          <dgm:chMax val="7"/>
          <dgm:chPref val="7"/>
          <dgm:dir/>
          <dgm:animLvl val="lvl"/>
        </dgm:presLayoutVars>
      </dgm:prSet>
      <dgm:spPr/>
    </dgm:pt>
    <dgm:pt modelId="{60EE723D-A85E-8949-90F6-B1D7770E5F10}" type="pres">
      <dgm:prSet presAssocID="{40B3F07B-310B-7942-990B-0291821D3042}" presName="Accent1" presStyleCnt="0"/>
      <dgm:spPr/>
    </dgm:pt>
    <dgm:pt modelId="{D506C351-9EFD-C74A-B2AE-585AA5AF539E}" type="pres">
      <dgm:prSet presAssocID="{40B3F07B-310B-7942-990B-0291821D3042}" presName="Accent" presStyleLbl="node1" presStyleIdx="0" presStyleCnt="3"/>
      <dgm:spPr/>
    </dgm:pt>
    <dgm:pt modelId="{3EC7F131-046B-F747-9C83-EDA7956E86FD}" type="pres">
      <dgm:prSet presAssocID="{40B3F07B-310B-7942-990B-0291821D3042}" presName="Child1" presStyleLbl="revTx" presStyleIdx="0" presStyleCnt="5" custScaleX="343993" custScaleY="155000" custLinFactX="30530" custLinFactNeighborX="100000" custLinFactNeighborY="-6410">
        <dgm:presLayoutVars>
          <dgm:chMax val="0"/>
          <dgm:chPref val="0"/>
          <dgm:bulletEnabled val="1"/>
        </dgm:presLayoutVars>
      </dgm:prSet>
      <dgm:spPr/>
    </dgm:pt>
    <dgm:pt modelId="{5481BF1E-4CCD-564B-8801-3FE5062B3B27}" type="pres">
      <dgm:prSet presAssocID="{40B3F07B-310B-7942-990B-0291821D3042}" presName="Parent1" presStyleLbl="revTx" presStyleIdx="1" presStyleCnt="5">
        <dgm:presLayoutVars>
          <dgm:chMax val="1"/>
          <dgm:chPref val="1"/>
          <dgm:bulletEnabled val="1"/>
        </dgm:presLayoutVars>
      </dgm:prSet>
      <dgm:spPr/>
    </dgm:pt>
    <dgm:pt modelId="{77679C2E-4651-FC43-AD22-30F353E2EA90}" type="pres">
      <dgm:prSet presAssocID="{9C32DE9A-0539-0F44-BFAE-1A5A281D8AC1}" presName="Accent2" presStyleCnt="0"/>
      <dgm:spPr/>
    </dgm:pt>
    <dgm:pt modelId="{2517BD1F-C0D7-5540-87B7-FA416A77273E}" type="pres">
      <dgm:prSet presAssocID="{9C32DE9A-0539-0F44-BFAE-1A5A281D8AC1}" presName="Accent" presStyleLbl="node1" presStyleIdx="1" presStyleCnt="3" custScaleX="169880"/>
      <dgm:spPr/>
    </dgm:pt>
    <dgm:pt modelId="{A0E83FFD-76EB-3848-8D97-22C15A916880}" type="pres">
      <dgm:prSet presAssocID="{9C32DE9A-0539-0F44-BFAE-1A5A281D8AC1}" presName="Child2" presStyleLbl="revTx" presStyleIdx="2" presStyleCnt="5" custScaleX="418005" custLinFactX="38038" custLinFactNeighborX="100000" custLinFactNeighborY="-2137">
        <dgm:presLayoutVars>
          <dgm:chMax val="0"/>
          <dgm:chPref val="0"/>
          <dgm:bulletEnabled val="1"/>
        </dgm:presLayoutVars>
      </dgm:prSet>
      <dgm:spPr/>
    </dgm:pt>
    <dgm:pt modelId="{98A89A76-C489-3944-8C1A-C1E48C4D3D6F}" type="pres">
      <dgm:prSet presAssocID="{9C32DE9A-0539-0F44-BFAE-1A5A281D8AC1}" presName="Parent2" presStyleLbl="revTx" presStyleIdx="3" presStyleCnt="5">
        <dgm:presLayoutVars>
          <dgm:chMax val="1"/>
          <dgm:chPref val="1"/>
          <dgm:bulletEnabled val="1"/>
        </dgm:presLayoutVars>
      </dgm:prSet>
      <dgm:spPr/>
    </dgm:pt>
    <dgm:pt modelId="{D97B09E3-074D-6F45-BCF8-4C6DCF260F48}" type="pres">
      <dgm:prSet presAssocID="{CB334FA2-B43F-C44E-A825-531EF54D8248}" presName="Accent3" presStyleCnt="0"/>
      <dgm:spPr/>
    </dgm:pt>
    <dgm:pt modelId="{5C778926-0161-7449-9014-65943268432F}" type="pres">
      <dgm:prSet presAssocID="{CB334FA2-B43F-C44E-A825-531EF54D8248}" presName="Accent" presStyleLbl="node1" presStyleIdx="2" presStyleCnt="3" custScaleX="245790"/>
      <dgm:spPr/>
    </dgm:pt>
    <dgm:pt modelId="{1A4F201D-0F57-FA4F-BDA6-6508A06E532A}" type="pres">
      <dgm:prSet presAssocID="{CB334FA2-B43F-C44E-A825-531EF54D8248}" presName="Parent3" presStyleLbl="revTx" presStyleIdx="4" presStyleCnt="5" custScaleX="187145" custLinFactNeighborX="34996" custLinFactNeighborY="-2414">
        <dgm:presLayoutVars>
          <dgm:chMax val="1"/>
          <dgm:chPref val="1"/>
          <dgm:bulletEnabled val="1"/>
        </dgm:presLayoutVars>
      </dgm:prSet>
      <dgm:spPr/>
    </dgm:pt>
  </dgm:ptLst>
  <dgm:cxnLst>
    <dgm:cxn modelId="{9133F101-2F0B-9F48-B898-102EBE02F310}" srcId="{9C32DE9A-0539-0F44-BFAE-1A5A281D8AC1}" destId="{DF15C894-6CA0-004E-9B9E-7652F65DE5DD}" srcOrd="0" destOrd="0" parTransId="{81BDA326-449B-794E-A686-11BF7D916599}" sibTransId="{321F0F8A-4266-F74F-904D-F5C8A42A0129}"/>
    <dgm:cxn modelId="{69883607-A3C1-8440-8C66-99BAACF1B1A7}" type="presOf" srcId="{CB334FA2-B43F-C44E-A825-531EF54D8248}" destId="{1A4F201D-0F57-FA4F-BDA6-6508A06E532A}" srcOrd="0" destOrd="0" presId="urn:microsoft.com/office/officeart/2009/layout/CircleArrowProcess"/>
    <dgm:cxn modelId="{3EF81C0C-58F8-E94F-8CF9-DE21E6BFF6EA}" type="presOf" srcId="{9C32DE9A-0539-0F44-BFAE-1A5A281D8AC1}" destId="{98A89A76-C489-3944-8C1A-C1E48C4D3D6F}" srcOrd="0" destOrd="0" presId="urn:microsoft.com/office/officeart/2009/layout/CircleArrowProcess"/>
    <dgm:cxn modelId="{1A2C3A43-E4C6-B74F-984C-658CC334A9AB}" srcId="{29DFDE16-CF61-4646-BA8F-14B707D82CBB}" destId="{40B3F07B-310B-7942-990B-0291821D3042}" srcOrd="0" destOrd="0" parTransId="{3C33C3DD-4579-5245-A65B-25240CAA118B}" sibTransId="{417CFAB1-3618-1442-8F3F-330FAEDF3A2F}"/>
    <dgm:cxn modelId="{71D44750-A382-7247-BB18-160D62FE3AA7}" srcId="{29DFDE16-CF61-4646-BA8F-14B707D82CBB}" destId="{9C32DE9A-0539-0F44-BFAE-1A5A281D8AC1}" srcOrd="1" destOrd="0" parTransId="{1E6E6078-9353-0946-BEB8-4F2BED8A5C73}" sibTransId="{73417ED8-131E-E840-B3F3-AF4D429F2A0D}"/>
    <dgm:cxn modelId="{C872CF5A-0F4D-334B-BF43-C921CC39AB56}" type="presOf" srcId="{35C499BD-D91A-2841-B797-E30EDF4E57CC}" destId="{3EC7F131-046B-F747-9C83-EDA7956E86FD}" srcOrd="0" destOrd="2" presId="urn:microsoft.com/office/officeart/2009/layout/CircleArrowProcess"/>
    <dgm:cxn modelId="{6FFFDF75-BEAA-DA49-859C-580C774899A8}" srcId="{40B3F07B-310B-7942-990B-0291821D3042}" destId="{35C499BD-D91A-2841-B797-E30EDF4E57CC}" srcOrd="2" destOrd="0" parTransId="{05494B0A-2B98-CA48-B1CB-7C6199F372A3}" sibTransId="{56B1E2D9-024C-BC44-A39F-1AF9B23BE2FB}"/>
    <dgm:cxn modelId="{31D63881-3610-3B48-A517-01BC62CD34D9}" type="presOf" srcId="{29DFDE16-CF61-4646-BA8F-14B707D82CBB}" destId="{FD95769B-98DE-B44F-A60A-5315204A1458}" srcOrd="0" destOrd="0" presId="urn:microsoft.com/office/officeart/2009/layout/CircleArrowProcess"/>
    <dgm:cxn modelId="{593E46A7-E281-2C49-963B-8AF3223703D9}" srcId="{40B3F07B-310B-7942-990B-0291821D3042}" destId="{700E0D8B-3D27-414B-938E-B0F09FD05292}" srcOrd="1" destOrd="0" parTransId="{37195BE1-D170-0D44-BDF1-CF6CE1676C27}" sibTransId="{2B15894D-292B-5941-930A-32482C5338F0}"/>
    <dgm:cxn modelId="{938388B9-0070-C345-B47B-DACF65C5BFB5}" type="presOf" srcId="{DF15C894-6CA0-004E-9B9E-7652F65DE5DD}" destId="{A0E83FFD-76EB-3848-8D97-22C15A916880}" srcOrd="0" destOrd="0" presId="urn:microsoft.com/office/officeart/2009/layout/CircleArrowProcess"/>
    <dgm:cxn modelId="{D50808CA-7792-E646-AE2A-10E6D5A1CC1B}" srcId="{40B3F07B-310B-7942-990B-0291821D3042}" destId="{11B4E8EC-FEC1-EB48-B408-E70CBEE42D18}" srcOrd="0" destOrd="0" parTransId="{DE1B0505-5A4D-EB44-A990-8587F4C4B053}" sibTransId="{646771B4-80E2-5B4C-92EC-CB683F584A0B}"/>
    <dgm:cxn modelId="{C1E4FCCC-560F-E244-88E3-138ADFC8C39E}" type="presOf" srcId="{11B4E8EC-FEC1-EB48-B408-E70CBEE42D18}" destId="{3EC7F131-046B-F747-9C83-EDA7956E86FD}" srcOrd="0" destOrd="0" presId="urn:microsoft.com/office/officeart/2009/layout/CircleArrowProcess"/>
    <dgm:cxn modelId="{76270BD3-D0E2-EB4F-B237-1D7FFC01A84D}" type="presOf" srcId="{40B3F07B-310B-7942-990B-0291821D3042}" destId="{5481BF1E-4CCD-564B-8801-3FE5062B3B27}" srcOrd="0" destOrd="0" presId="urn:microsoft.com/office/officeart/2009/layout/CircleArrowProcess"/>
    <dgm:cxn modelId="{7D274BD8-7A35-1C44-A9B6-923E3D955FC7}" type="presOf" srcId="{700E0D8B-3D27-414B-938E-B0F09FD05292}" destId="{3EC7F131-046B-F747-9C83-EDA7956E86FD}" srcOrd="0" destOrd="1" presId="urn:microsoft.com/office/officeart/2009/layout/CircleArrowProcess"/>
    <dgm:cxn modelId="{99F95AF2-4D4A-FE4E-9A9A-7804A0007965}" srcId="{29DFDE16-CF61-4646-BA8F-14B707D82CBB}" destId="{CB334FA2-B43F-C44E-A825-531EF54D8248}" srcOrd="2" destOrd="0" parTransId="{C15791B5-9D21-2542-A3BF-85613F149115}" sibTransId="{68934A01-1C31-0E4C-85A3-48A0A28826AD}"/>
    <dgm:cxn modelId="{949F9B00-3670-2245-B8DD-1A5F03D4045D}" type="presParOf" srcId="{FD95769B-98DE-B44F-A60A-5315204A1458}" destId="{60EE723D-A85E-8949-90F6-B1D7770E5F10}" srcOrd="0" destOrd="0" presId="urn:microsoft.com/office/officeart/2009/layout/CircleArrowProcess"/>
    <dgm:cxn modelId="{B6A1A467-6D4F-C74A-AFF6-98AAD976F67B}" type="presParOf" srcId="{60EE723D-A85E-8949-90F6-B1D7770E5F10}" destId="{D506C351-9EFD-C74A-B2AE-585AA5AF539E}" srcOrd="0" destOrd="0" presId="urn:microsoft.com/office/officeart/2009/layout/CircleArrowProcess"/>
    <dgm:cxn modelId="{BBEC0D67-B6E1-E248-992E-447D06948816}" type="presParOf" srcId="{FD95769B-98DE-B44F-A60A-5315204A1458}" destId="{3EC7F131-046B-F747-9C83-EDA7956E86FD}" srcOrd="1" destOrd="0" presId="urn:microsoft.com/office/officeart/2009/layout/CircleArrowProcess"/>
    <dgm:cxn modelId="{2F5F4995-4CDB-9848-83D7-96959A1DCAA0}" type="presParOf" srcId="{FD95769B-98DE-B44F-A60A-5315204A1458}" destId="{5481BF1E-4CCD-564B-8801-3FE5062B3B27}" srcOrd="2" destOrd="0" presId="urn:microsoft.com/office/officeart/2009/layout/CircleArrowProcess"/>
    <dgm:cxn modelId="{0F0CA0F7-672A-D545-8AA8-097258AC4471}" type="presParOf" srcId="{FD95769B-98DE-B44F-A60A-5315204A1458}" destId="{77679C2E-4651-FC43-AD22-30F353E2EA90}" srcOrd="3" destOrd="0" presId="urn:microsoft.com/office/officeart/2009/layout/CircleArrowProcess"/>
    <dgm:cxn modelId="{01FF845B-168B-634C-8294-60339531DB8A}" type="presParOf" srcId="{77679C2E-4651-FC43-AD22-30F353E2EA90}" destId="{2517BD1F-C0D7-5540-87B7-FA416A77273E}" srcOrd="0" destOrd="0" presId="urn:microsoft.com/office/officeart/2009/layout/CircleArrowProcess"/>
    <dgm:cxn modelId="{B2CB8989-D8B7-9F45-ABC7-859ECA609A09}" type="presParOf" srcId="{FD95769B-98DE-B44F-A60A-5315204A1458}" destId="{A0E83FFD-76EB-3848-8D97-22C15A916880}" srcOrd="4" destOrd="0" presId="urn:microsoft.com/office/officeart/2009/layout/CircleArrowProcess"/>
    <dgm:cxn modelId="{AD8264E3-A042-124C-B45B-350A77AAE086}" type="presParOf" srcId="{FD95769B-98DE-B44F-A60A-5315204A1458}" destId="{98A89A76-C489-3944-8C1A-C1E48C4D3D6F}" srcOrd="5" destOrd="0" presId="urn:microsoft.com/office/officeart/2009/layout/CircleArrowProcess"/>
    <dgm:cxn modelId="{687460F1-DAFF-AF40-966C-C2C631166F84}" type="presParOf" srcId="{FD95769B-98DE-B44F-A60A-5315204A1458}" destId="{D97B09E3-074D-6F45-BCF8-4C6DCF260F48}" srcOrd="6" destOrd="0" presId="urn:microsoft.com/office/officeart/2009/layout/CircleArrowProcess"/>
    <dgm:cxn modelId="{CE777689-CEE5-3D4A-BB82-C506B5ACFA08}" type="presParOf" srcId="{D97B09E3-074D-6F45-BCF8-4C6DCF260F48}" destId="{5C778926-0161-7449-9014-65943268432F}" srcOrd="0" destOrd="0" presId="urn:microsoft.com/office/officeart/2009/layout/CircleArrowProcess"/>
    <dgm:cxn modelId="{1D410A4A-8C0A-1646-AEC8-6113CBAB6CDC}" type="presParOf" srcId="{FD95769B-98DE-B44F-A60A-5315204A1458}" destId="{1A4F201D-0F57-FA4F-BDA6-6508A06E532A}"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A7519B6-E330-6E46-8B5C-7E00F4F7E87B}" type="doc">
      <dgm:prSet loTypeId="urn:microsoft.com/office/officeart/2005/8/layout/arrow3" loCatId="process" qsTypeId="urn:microsoft.com/office/officeart/2005/8/quickstyle/simple1" qsCatId="simple" csTypeId="urn:microsoft.com/office/officeart/2005/8/colors/colorful4" csCatId="colorful" phldr="1"/>
      <dgm:spPr/>
      <dgm:t>
        <a:bodyPr/>
        <a:lstStyle/>
        <a:p>
          <a:endParaRPr lang="en-US"/>
        </a:p>
      </dgm:t>
    </dgm:pt>
    <dgm:pt modelId="{91E556F6-8D21-604E-AC67-F42E16CF8C21}">
      <dgm:prSet/>
      <dgm:spPr/>
      <dgm:t>
        <a:bodyPr/>
        <a:lstStyle/>
        <a:p>
          <a:r>
            <a:rPr lang="en-US"/>
            <a:t>Build Systems</a:t>
          </a:r>
        </a:p>
      </dgm:t>
    </dgm:pt>
    <dgm:pt modelId="{7536D99A-39C6-2143-82A1-1697CBEAB673}" type="parTrans" cxnId="{48FB48CA-897F-764F-BC10-B1A1DDBFE65D}">
      <dgm:prSet/>
      <dgm:spPr/>
      <dgm:t>
        <a:bodyPr/>
        <a:lstStyle/>
        <a:p>
          <a:endParaRPr lang="en-US"/>
        </a:p>
      </dgm:t>
    </dgm:pt>
    <dgm:pt modelId="{7C838C40-D606-C643-B3BC-DF58314FF397}" type="sibTrans" cxnId="{48FB48CA-897F-764F-BC10-B1A1DDBFE65D}">
      <dgm:prSet/>
      <dgm:spPr/>
      <dgm:t>
        <a:bodyPr/>
        <a:lstStyle/>
        <a:p>
          <a:endParaRPr lang="en-US"/>
        </a:p>
      </dgm:t>
    </dgm:pt>
    <dgm:pt modelId="{CFF6694B-281F-2A40-BAE5-02B1762DB324}">
      <dgm:prSet/>
      <dgm:spPr/>
      <dgm:t>
        <a:bodyPr/>
        <a:lstStyle/>
        <a:p>
          <a:r>
            <a:rPr lang="en-US"/>
            <a:t>(1) sectoral credit information systems.</a:t>
          </a:r>
        </a:p>
      </dgm:t>
    </dgm:pt>
    <dgm:pt modelId="{83EF5F51-A204-AB4E-9096-5AF12DFE60BB}" type="parTrans" cxnId="{7B819ED9-6891-C846-9CCB-F189C19C3AB2}">
      <dgm:prSet/>
      <dgm:spPr/>
      <dgm:t>
        <a:bodyPr/>
        <a:lstStyle/>
        <a:p>
          <a:endParaRPr lang="en-US"/>
        </a:p>
      </dgm:t>
    </dgm:pt>
    <dgm:pt modelId="{E5F897BA-0082-4C4B-9103-A7892CD51D93}" type="sibTrans" cxnId="{7B819ED9-6891-C846-9CCB-F189C19C3AB2}">
      <dgm:prSet/>
      <dgm:spPr/>
      <dgm:t>
        <a:bodyPr/>
        <a:lstStyle/>
        <a:p>
          <a:endParaRPr lang="en-US"/>
        </a:p>
      </dgm:t>
    </dgm:pt>
    <dgm:pt modelId="{907A4088-3065-1D48-9A4A-1F703176727C}">
      <dgm:prSet/>
      <dgm:spPr/>
      <dgm:t>
        <a:bodyPr/>
        <a:lstStyle/>
        <a:p>
          <a:r>
            <a:rPr lang="en-US"/>
            <a:t>(2) local information systems </a:t>
          </a:r>
        </a:p>
      </dgm:t>
    </dgm:pt>
    <dgm:pt modelId="{8014E2F3-AA72-684A-88F2-8155AD769E11}" type="parTrans" cxnId="{E58EC351-F896-E945-8111-A6BC453045B9}">
      <dgm:prSet/>
      <dgm:spPr/>
      <dgm:t>
        <a:bodyPr/>
        <a:lstStyle/>
        <a:p>
          <a:endParaRPr lang="en-US"/>
        </a:p>
      </dgm:t>
    </dgm:pt>
    <dgm:pt modelId="{E17C00C9-441F-3147-BC4A-8963027B19F0}" type="sibTrans" cxnId="{E58EC351-F896-E945-8111-A6BC453045B9}">
      <dgm:prSet/>
      <dgm:spPr/>
      <dgm:t>
        <a:bodyPr/>
        <a:lstStyle/>
        <a:p>
          <a:endParaRPr lang="en-US"/>
        </a:p>
      </dgm:t>
    </dgm:pt>
    <dgm:pt modelId="{EFA8118B-CDFD-8D48-BC41-163103543349}">
      <dgm:prSet/>
      <dgm:spPr/>
      <dgm:t>
        <a:bodyPr/>
        <a:lstStyle/>
        <a:p>
          <a:r>
            <a:rPr lang="en-US" dirty="0"/>
            <a:t>(3) credit investigation systems.</a:t>
          </a:r>
        </a:p>
      </dgm:t>
    </dgm:pt>
    <dgm:pt modelId="{2E6A1D88-57E4-7742-9FB4-C67743B39076}" type="parTrans" cxnId="{7D98ACF1-9F4A-9344-A2CA-01BF8EB220A1}">
      <dgm:prSet/>
      <dgm:spPr/>
      <dgm:t>
        <a:bodyPr/>
        <a:lstStyle/>
        <a:p>
          <a:endParaRPr lang="en-US"/>
        </a:p>
      </dgm:t>
    </dgm:pt>
    <dgm:pt modelId="{D127EB70-141E-4149-9182-B0667F31779F}" type="sibTrans" cxnId="{7D98ACF1-9F4A-9344-A2CA-01BF8EB220A1}">
      <dgm:prSet/>
      <dgm:spPr/>
      <dgm:t>
        <a:bodyPr/>
        <a:lstStyle/>
        <a:p>
          <a:endParaRPr lang="en-US"/>
        </a:p>
      </dgm:t>
    </dgm:pt>
    <dgm:pt modelId="{6F297D60-AD6D-E348-A9F1-4E5555D93AD7}">
      <dgm:prSet/>
      <dgm:spPr/>
      <dgm:t>
        <a:bodyPr/>
        <a:lstStyle/>
        <a:p>
          <a:r>
            <a:rPr lang="en-US"/>
            <a:t>(4) uniform credit investigation platforms in the financial sector.</a:t>
          </a:r>
        </a:p>
      </dgm:t>
    </dgm:pt>
    <dgm:pt modelId="{CB402AB8-6DDA-6447-B9D6-6621435C1FAF}" type="parTrans" cxnId="{DE37932A-BDD7-A446-B43F-4016BBA62590}">
      <dgm:prSet/>
      <dgm:spPr/>
      <dgm:t>
        <a:bodyPr/>
        <a:lstStyle/>
        <a:p>
          <a:endParaRPr lang="en-US"/>
        </a:p>
      </dgm:t>
    </dgm:pt>
    <dgm:pt modelId="{1D587C83-8943-B34B-975B-D588C664DC34}" type="sibTrans" cxnId="{DE37932A-BDD7-A446-B43F-4016BBA62590}">
      <dgm:prSet/>
      <dgm:spPr/>
      <dgm:t>
        <a:bodyPr/>
        <a:lstStyle/>
        <a:p>
          <a:endParaRPr lang="en-US"/>
        </a:p>
      </dgm:t>
    </dgm:pt>
    <dgm:pt modelId="{A7CBEBF5-B501-C54D-8AE7-C529BF3D4AC1}">
      <dgm:prSet/>
      <dgm:spPr/>
      <dgm:t>
        <a:bodyPr/>
        <a:lstStyle/>
        <a:p>
          <a:r>
            <a:rPr lang="en-US"/>
            <a:t>Develop credit information exchange and sharing.</a:t>
          </a:r>
        </a:p>
      </dgm:t>
    </dgm:pt>
    <dgm:pt modelId="{18D7E096-480D-044C-A23A-3A5C4C2A56D8}" type="parTrans" cxnId="{41BA6FD0-71D5-C54A-884D-65E072F59EFC}">
      <dgm:prSet/>
      <dgm:spPr/>
      <dgm:t>
        <a:bodyPr/>
        <a:lstStyle/>
        <a:p>
          <a:endParaRPr lang="en-US"/>
        </a:p>
      </dgm:t>
    </dgm:pt>
    <dgm:pt modelId="{62355E0E-F9CC-0C45-9681-205075BFD049}" type="sibTrans" cxnId="{41BA6FD0-71D5-C54A-884D-65E072F59EFC}">
      <dgm:prSet/>
      <dgm:spPr/>
      <dgm:t>
        <a:bodyPr/>
        <a:lstStyle/>
        <a:p>
          <a:endParaRPr lang="en-US"/>
        </a:p>
      </dgm:t>
    </dgm:pt>
    <dgm:pt modelId="{20EF6694-7699-3D45-B682-0BE35F365B0C}">
      <dgm:prSet/>
      <dgm:spPr/>
      <dgm:t>
        <a:bodyPr/>
        <a:lstStyle/>
        <a:p>
          <a:r>
            <a:rPr lang="en-US"/>
            <a:t>MOUs</a:t>
          </a:r>
        </a:p>
      </dgm:t>
    </dgm:pt>
    <dgm:pt modelId="{4DC47A69-CB6F-EA4B-917A-88310E8DF39F}" type="parTrans" cxnId="{D0CC7103-8FC4-1A4F-8C2A-4C48D9A8D6EA}">
      <dgm:prSet/>
      <dgm:spPr/>
      <dgm:t>
        <a:bodyPr/>
        <a:lstStyle/>
        <a:p>
          <a:endParaRPr lang="en-US"/>
        </a:p>
      </dgm:t>
    </dgm:pt>
    <dgm:pt modelId="{50C70CCC-A081-6D46-828E-7B975ACA3182}" type="sibTrans" cxnId="{D0CC7103-8FC4-1A4F-8C2A-4C48D9A8D6EA}">
      <dgm:prSet/>
      <dgm:spPr/>
      <dgm:t>
        <a:bodyPr/>
        <a:lstStyle/>
        <a:p>
          <a:endParaRPr lang="en-US"/>
        </a:p>
      </dgm:t>
    </dgm:pt>
    <dgm:pt modelId="{CF497D8E-17F0-4149-B8F7-3874072BD818}">
      <dgm:prSet/>
      <dgm:spPr/>
      <dgm:t>
        <a:bodyPr/>
        <a:lstStyle/>
        <a:p>
          <a:r>
            <a:rPr lang="en-US"/>
            <a:t>Central repositories</a:t>
          </a:r>
        </a:p>
      </dgm:t>
    </dgm:pt>
    <dgm:pt modelId="{3D2D9D45-C0BB-9F48-ABEB-B3B96BCEA970}" type="parTrans" cxnId="{7D844C5A-8110-2D45-A424-95A8DA255DB0}">
      <dgm:prSet/>
      <dgm:spPr/>
      <dgm:t>
        <a:bodyPr/>
        <a:lstStyle/>
        <a:p>
          <a:endParaRPr lang="en-US"/>
        </a:p>
      </dgm:t>
    </dgm:pt>
    <dgm:pt modelId="{94658DE9-E84E-9E42-941E-5A443F2F25DA}" type="sibTrans" cxnId="{7D844C5A-8110-2D45-A424-95A8DA255DB0}">
      <dgm:prSet/>
      <dgm:spPr/>
      <dgm:t>
        <a:bodyPr/>
        <a:lstStyle/>
        <a:p>
          <a:endParaRPr lang="en-US"/>
        </a:p>
      </dgm:t>
    </dgm:pt>
    <dgm:pt modelId="{600E070A-FDB1-7E45-A578-C4CAAE3AD784}">
      <dgm:prSet/>
      <dgm:spPr/>
      <dgm:t>
        <a:bodyPr/>
        <a:lstStyle/>
        <a:p>
          <a:r>
            <a:rPr lang="en-US"/>
            <a:t>Public-Private Partnerships</a:t>
          </a:r>
        </a:p>
      </dgm:t>
    </dgm:pt>
    <dgm:pt modelId="{AF9ECE37-9268-364C-BA76-306CBDED90A6}" type="parTrans" cxnId="{AD834E26-969B-F84E-8811-9B29E4B63BA0}">
      <dgm:prSet/>
      <dgm:spPr/>
      <dgm:t>
        <a:bodyPr/>
        <a:lstStyle/>
        <a:p>
          <a:endParaRPr lang="en-US"/>
        </a:p>
      </dgm:t>
    </dgm:pt>
    <dgm:pt modelId="{47A24F16-EC58-E94B-8569-92EFD951E816}" type="sibTrans" cxnId="{AD834E26-969B-F84E-8811-9B29E4B63BA0}">
      <dgm:prSet/>
      <dgm:spPr/>
      <dgm:t>
        <a:bodyPr/>
        <a:lstStyle/>
        <a:p>
          <a:endParaRPr lang="en-US"/>
        </a:p>
      </dgm:t>
    </dgm:pt>
    <dgm:pt modelId="{7800414B-9BBC-D24B-BC57-B48DEB4E5C27}" type="pres">
      <dgm:prSet presAssocID="{3A7519B6-E330-6E46-8B5C-7E00F4F7E87B}" presName="compositeShape" presStyleCnt="0">
        <dgm:presLayoutVars>
          <dgm:chMax val="2"/>
          <dgm:dir/>
          <dgm:resizeHandles val="exact"/>
        </dgm:presLayoutVars>
      </dgm:prSet>
      <dgm:spPr/>
    </dgm:pt>
    <dgm:pt modelId="{5D2E72D5-685A-E948-805A-B99224824C79}" type="pres">
      <dgm:prSet presAssocID="{3A7519B6-E330-6E46-8B5C-7E00F4F7E87B}" presName="divider" presStyleLbl="fgShp" presStyleIdx="0" presStyleCnt="1"/>
      <dgm:spPr/>
    </dgm:pt>
    <dgm:pt modelId="{7A73EF16-9276-B246-980B-2E924EEE53FB}" type="pres">
      <dgm:prSet presAssocID="{91E556F6-8D21-604E-AC67-F42E16CF8C21}" presName="downArrow" presStyleLbl="node1" presStyleIdx="0" presStyleCnt="2"/>
      <dgm:spPr/>
    </dgm:pt>
    <dgm:pt modelId="{70FD81AB-596B-E542-BED0-ADBDD2CDF01D}" type="pres">
      <dgm:prSet presAssocID="{91E556F6-8D21-604E-AC67-F42E16CF8C21}" presName="downArrowText" presStyleLbl="revTx" presStyleIdx="0" presStyleCnt="2" custScaleX="132877">
        <dgm:presLayoutVars>
          <dgm:bulletEnabled val="1"/>
        </dgm:presLayoutVars>
      </dgm:prSet>
      <dgm:spPr/>
    </dgm:pt>
    <dgm:pt modelId="{34A49758-6E8E-AC41-B7B7-7C58014AED5E}" type="pres">
      <dgm:prSet presAssocID="{A7CBEBF5-B501-C54D-8AE7-C529BF3D4AC1}" presName="upArrow" presStyleLbl="node1" presStyleIdx="1" presStyleCnt="2"/>
      <dgm:spPr/>
    </dgm:pt>
    <dgm:pt modelId="{F51CDCE4-3B7B-8840-9844-3A3FB06E6DD1}" type="pres">
      <dgm:prSet presAssocID="{A7CBEBF5-B501-C54D-8AE7-C529BF3D4AC1}" presName="upArrowText" presStyleLbl="revTx" presStyleIdx="1" presStyleCnt="2">
        <dgm:presLayoutVars>
          <dgm:bulletEnabled val="1"/>
        </dgm:presLayoutVars>
      </dgm:prSet>
      <dgm:spPr/>
    </dgm:pt>
  </dgm:ptLst>
  <dgm:cxnLst>
    <dgm:cxn modelId="{D0CC7103-8FC4-1A4F-8C2A-4C48D9A8D6EA}" srcId="{A7CBEBF5-B501-C54D-8AE7-C529BF3D4AC1}" destId="{20EF6694-7699-3D45-B682-0BE35F365B0C}" srcOrd="0" destOrd="0" parTransId="{4DC47A69-CB6F-EA4B-917A-88310E8DF39F}" sibTransId="{50C70CCC-A081-6D46-828E-7B975ACA3182}"/>
    <dgm:cxn modelId="{976E6807-2496-494B-9336-9D74C5ABF7D9}" type="presOf" srcId="{907A4088-3065-1D48-9A4A-1F703176727C}" destId="{70FD81AB-596B-E542-BED0-ADBDD2CDF01D}" srcOrd="0" destOrd="2" presId="urn:microsoft.com/office/officeart/2005/8/layout/arrow3"/>
    <dgm:cxn modelId="{7F2C7712-124B-4E46-AB9A-CCB477A480A8}" type="presOf" srcId="{91E556F6-8D21-604E-AC67-F42E16CF8C21}" destId="{70FD81AB-596B-E542-BED0-ADBDD2CDF01D}" srcOrd="0" destOrd="0" presId="urn:microsoft.com/office/officeart/2005/8/layout/arrow3"/>
    <dgm:cxn modelId="{FB8E6817-2750-2A43-96F5-7A3A73A0E113}" type="presOf" srcId="{3A7519B6-E330-6E46-8B5C-7E00F4F7E87B}" destId="{7800414B-9BBC-D24B-BC57-B48DEB4E5C27}" srcOrd="0" destOrd="0" presId="urn:microsoft.com/office/officeart/2005/8/layout/arrow3"/>
    <dgm:cxn modelId="{AD834E26-969B-F84E-8811-9B29E4B63BA0}" srcId="{A7CBEBF5-B501-C54D-8AE7-C529BF3D4AC1}" destId="{600E070A-FDB1-7E45-A578-C4CAAE3AD784}" srcOrd="2" destOrd="0" parTransId="{AF9ECE37-9268-364C-BA76-306CBDED90A6}" sibTransId="{47A24F16-EC58-E94B-8569-92EFD951E816}"/>
    <dgm:cxn modelId="{DE37932A-BDD7-A446-B43F-4016BBA62590}" srcId="{91E556F6-8D21-604E-AC67-F42E16CF8C21}" destId="{6F297D60-AD6D-E348-A9F1-4E5555D93AD7}" srcOrd="3" destOrd="0" parTransId="{CB402AB8-6DDA-6447-B9D6-6621435C1FAF}" sibTransId="{1D587C83-8943-B34B-975B-D588C664DC34}"/>
    <dgm:cxn modelId="{E58EC351-F896-E945-8111-A6BC453045B9}" srcId="{91E556F6-8D21-604E-AC67-F42E16CF8C21}" destId="{907A4088-3065-1D48-9A4A-1F703176727C}" srcOrd="1" destOrd="0" parTransId="{8014E2F3-AA72-684A-88F2-8155AD769E11}" sibTransId="{E17C00C9-441F-3147-BC4A-8963027B19F0}"/>
    <dgm:cxn modelId="{7D844C5A-8110-2D45-A424-95A8DA255DB0}" srcId="{A7CBEBF5-B501-C54D-8AE7-C529BF3D4AC1}" destId="{CF497D8E-17F0-4149-B8F7-3874072BD818}" srcOrd="1" destOrd="0" parTransId="{3D2D9D45-C0BB-9F48-ABEB-B3B96BCEA970}" sibTransId="{94658DE9-E84E-9E42-941E-5A443F2F25DA}"/>
    <dgm:cxn modelId="{1917F85E-89F4-B941-AC2E-7D65E6913BEA}" type="presOf" srcId="{EFA8118B-CDFD-8D48-BC41-163103543349}" destId="{70FD81AB-596B-E542-BED0-ADBDD2CDF01D}" srcOrd="0" destOrd="3" presId="urn:microsoft.com/office/officeart/2005/8/layout/arrow3"/>
    <dgm:cxn modelId="{8090CC7E-724D-1748-B7F6-72416858B8EA}" type="presOf" srcId="{A7CBEBF5-B501-C54D-8AE7-C529BF3D4AC1}" destId="{F51CDCE4-3B7B-8840-9844-3A3FB06E6DD1}" srcOrd="0" destOrd="0" presId="urn:microsoft.com/office/officeart/2005/8/layout/arrow3"/>
    <dgm:cxn modelId="{FE540989-CA38-C643-85D7-5EE0AB0A7D91}" type="presOf" srcId="{CFF6694B-281F-2A40-BAE5-02B1762DB324}" destId="{70FD81AB-596B-E542-BED0-ADBDD2CDF01D}" srcOrd="0" destOrd="1" presId="urn:microsoft.com/office/officeart/2005/8/layout/arrow3"/>
    <dgm:cxn modelId="{8938F99A-C2AC-F144-AB61-6C699F3B79CF}" type="presOf" srcId="{20EF6694-7699-3D45-B682-0BE35F365B0C}" destId="{F51CDCE4-3B7B-8840-9844-3A3FB06E6DD1}" srcOrd="0" destOrd="1" presId="urn:microsoft.com/office/officeart/2005/8/layout/arrow3"/>
    <dgm:cxn modelId="{47CDF3A4-7D08-8242-9770-119F714E9C90}" type="presOf" srcId="{6F297D60-AD6D-E348-A9F1-4E5555D93AD7}" destId="{70FD81AB-596B-E542-BED0-ADBDD2CDF01D}" srcOrd="0" destOrd="4" presId="urn:microsoft.com/office/officeart/2005/8/layout/arrow3"/>
    <dgm:cxn modelId="{B7BF34AB-0661-6940-AB2B-F2E8BA09D1F5}" type="presOf" srcId="{600E070A-FDB1-7E45-A578-C4CAAE3AD784}" destId="{F51CDCE4-3B7B-8840-9844-3A3FB06E6DD1}" srcOrd="0" destOrd="3" presId="urn:microsoft.com/office/officeart/2005/8/layout/arrow3"/>
    <dgm:cxn modelId="{9F0CACB8-C6DA-4649-B785-21D316735C11}" type="presOf" srcId="{CF497D8E-17F0-4149-B8F7-3874072BD818}" destId="{F51CDCE4-3B7B-8840-9844-3A3FB06E6DD1}" srcOrd="0" destOrd="2" presId="urn:microsoft.com/office/officeart/2005/8/layout/arrow3"/>
    <dgm:cxn modelId="{48FB48CA-897F-764F-BC10-B1A1DDBFE65D}" srcId="{3A7519B6-E330-6E46-8B5C-7E00F4F7E87B}" destId="{91E556F6-8D21-604E-AC67-F42E16CF8C21}" srcOrd="0" destOrd="0" parTransId="{7536D99A-39C6-2143-82A1-1697CBEAB673}" sibTransId="{7C838C40-D606-C643-B3BC-DF58314FF397}"/>
    <dgm:cxn modelId="{41BA6FD0-71D5-C54A-884D-65E072F59EFC}" srcId="{3A7519B6-E330-6E46-8B5C-7E00F4F7E87B}" destId="{A7CBEBF5-B501-C54D-8AE7-C529BF3D4AC1}" srcOrd="1" destOrd="0" parTransId="{18D7E096-480D-044C-A23A-3A5C4C2A56D8}" sibTransId="{62355E0E-F9CC-0C45-9681-205075BFD049}"/>
    <dgm:cxn modelId="{7B819ED9-6891-C846-9CCB-F189C19C3AB2}" srcId="{91E556F6-8D21-604E-AC67-F42E16CF8C21}" destId="{CFF6694B-281F-2A40-BAE5-02B1762DB324}" srcOrd="0" destOrd="0" parTransId="{83EF5F51-A204-AB4E-9096-5AF12DFE60BB}" sibTransId="{E5F897BA-0082-4C4B-9103-A7892CD51D93}"/>
    <dgm:cxn modelId="{7D98ACF1-9F4A-9344-A2CA-01BF8EB220A1}" srcId="{91E556F6-8D21-604E-AC67-F42E16CF8C21}" destId="{EFA8118B-CDFD-8D48-BC41-163103543349}" srcOrd="2" destOrd="0" parTransId="{2E6A1D88-57E4-7742-9FB4-C67743B39076}" sibTransId="{D127EB70-141E-4149-9182-B0667F31779F}"/>
    <dgm:cxn modelId="{13CBCA1F-1C27-D647-BDAF-7AD41AC05322}" type="presParOf" srcId="{7800414B-9BBC-D24B-BC57-B48DEB4E5C27}" destId="{5D2E72D5-685A-E948-805A-B99224824C79}" srcOrd="0" destOrd="0" presId="urn:microsoft.com/office/officeart/2005/8/layout/arrow3"/>
    <dgm:cxn modelId="{A68C74D4-4501-D944-96F6-A4E3C4F4924B}" type="presParOf" srcId="{7800414B-9BBC-D24B-BC57-B48DEB4E5C27}" destId="{7A73EF16-9276-B246-980B-2E924EEE53FB}" srcOrd="1" destOrd="0" presId="urn:microsoft.com/office/officeart/2005/8/layout/arrow3"/>
    <dgm:cxn modelId="{4CE943B8-8924-1B47-A717-501C1F26477D}" type="presParOf" srcId="{7800414B-9BBC-D24B-BC57-B48DEB4E5C27}" destId="{70FD81AB-596B-E542-BED0-ADBDD2CDF01D}" srcOrd="2" destOrd="0" presId="urn:microsoft.com/office/officeart/2005/8/layout/arrow3"/>
    <dgm:cxn modelId="{116901C2-D622-D04E-9A73-3A303CE54653}" type="presParOf" srcId="{7800414B-9BBC-D24B-BC57-B48DEB4E5C27}" destId="{34A49758-6E8E-AC41-B7B7-7C58014AED5E}" srcOrd="3" destOrd="0" presId="urn:microsoft.com/office/officeart/2005/8/layout/arrow3"/>
    <dgm:cxn modelId="{03851919-7660-5441-8B75-CAC89A606236}" type="presParOf" srcId="{7800414B-9BBC-D24B-BC57-B48DEB4E5C27}" destId="{F51CDCE4-3B7B-8840-9844-3A3FB06E6DD1}"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EB357F-C10B-544E-AD96-53CD60E57B4C}">
      <dsp:nvSpPr>
        <dsp:cNvPr id="0" name=""/>
        <dsp:cNvSpPr/>
      </dsp:nvSpPr>
      <dsp:spPr>
        <a:xfrm rot="5400000">
          <a:off x="-318015" y="318093"/>
          <a:ext cx="2120100" cy="1484070"/>
        </a:xfrm>
        <a:prstGeom prst="chevr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“New Era” Transformative moment: Law</a:t>
          </a:r>
        </a:p>
      </dsp:txBody>
      <dsp:txXfrm rot="-5400000">
        <a:off x="0" y="742113"/>
        <a:ext cx="1484070" cy="636030"/>
      </dsp:txXfrm>
    </dsp:sp>
    <dsp:sp modelId="{FF32F899-7629-9A4F-AE0F-C700FA326C34}">
      <dsp:nvSpPr>
        <dsp:cNvPr id="0" name=""/>
        <dsp:cNvSpPr/>
      </dsp:nvSpPr>
      <dsp:spPr>
        <a:xfrm rot="5400000">
          <a:off x="3790921" y="-2306772"/>
          <a:ext cx="1378065" cy="5991767"/>
        </a:xfrm>
        <a:prstGeom prst="round2Same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lin ang="2700000" scaled="1"/>
          <a:tileRect/>
        </a:gra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t>From law as a system of commands</a:t>
          </a:r>
        </a:p>
        <a:p>
          <a:pPr marL="171450" lvl="1" indent="-171450" algn="l" defTabSz="800100">
            <a:lnSpc>
              <a:spcPct val="90000"/>
            </a:lnSpc>
            <a:spcBef>
              <a:spcPct val="0"/>
            </a:spcBef>
            <a:spcAft>
              <a:spcPct val="15000"/>
            </a:spcAft>
            <a:buChar char="•"/>
          </a:pPr>
          <a:r>
            <a:rPr lang="en-US" sz="1800" kern="1200" dirty="0"/>
            <a:t>To data driven governance as a set of real time system of privileges and restrictions based on compliance</a:t>
          </a:r>
        </a:p>
      </dsp:txBody>
      <dsp:txXfrm rot="-5400000">
        <a:off x="1484070" y="67351"/>
        <a:ext cx="5924495" cy="1243521"/>
      </dsp:txXfrm>
    </dsp:sp>
    <dsp:sp modelId="{A986EEC5-ABFB-8B49-A112-E402E4F561DF}">
      <dsp:nvSpPr>
        <dsp:cNvPr id="0" name=""/>
        <dsp:cNvSpPr/>
      </dsp:nvSpPr>
      <dsp:spPr>
        <a:xfrm rot="5400000">
          <a:off x="-318015" y="2248299"/>
          <a:ext cx="2120100" cy="1484070"/>
        </a:xfrm>
        <a:prstGeom prst="chevron">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w="6350" cap="flat" cmpd="sng" algn="ctr">
          <a:solidFill>
            <a:schemeClr val="accent4">
              <a:hueOff val="4900445"/>
              <a:satOff val="-20388"/>
              <a:lumOff val="4804"/>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Transforming the Regulatory environment</a:t>
          </a:r>
        </a:p>
      </dsp:txBody>
      <dsp:txXfrm rot="-5400000">
        <a:off x="0" y="2672319"/>
        <a:ext cx="1484070" cy="636030"/>
      </dsp:txXfrm>
    </dsp:sp>
    <dsp:sp modelId="{3578AE36-1E72-C54E-82B5-10E20B8487D8}">
      <dsp:nvSpPr>
        <dsp:cNvPr id="0" name=""/>
        <dsp:cNvSpPr/>
      </dsp:nvSpPr>
      <dsp:spPr>
        <a:xfrm rot="5400000">
          <a:off x="3790921" y="-376566"/>
          <a:ext cx="1378065" cy="5991767"/>
        </a:xfrm>
        <a:prstGeom prst="round2Same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6350" cap="flat" cmpd="sng" algn="ctr">
          <a:solidFill>
            <a:schemeClr val="accent4">
              <a:hueOff val="4900445"/>
              <a:satOff val="-20388"/>
              <a:lumOff val="480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Apex states developing core-collective model of trade relationships</a:t>
          </a:r>
        </a:p>
        <a:p>
          <a:pPr marL="171450" lvl="1" indent="-171450" algn="l" defTabSz="800100">
            <a:lnSpc>
              <a:spcPct val="90000"/>
            </a:lnSpc>
            <a:spcBef>
              <a:spcPct val="0"/>
            </a:spcBef>
            <a:spcAft>
              <a:spcPct val="15000"/>
            </a:spcAft>
            <a:buChar char="•"/>
          </a:pPr>
          <a:r>
            <a:rPr lang="en-US" sz="1800" kern="1200"/>
            <a:t>Free movement of capital and investment creates regulatory gaps that are filled by governmentalized enterprises</a:t>
          </a:r>
        </a:p>
      </dsp:txBody>
      <dsp:txXfrm rot="-5400000">
        <a:off x="1484070" y="1997557"/>
        <a:ext cx="5924495" cy="1243521"/>
      </dsp:txXfrm>
    </dsp:sp>
    <dsp:sp modelId="{8EF54D98-5C11-6747-83F6-96EF5748F105}">
      <dsp:nvSpPr>
        <dsp:cNvPr id="0" name=""/>
        <dsp:cNvSpPr/>
      </dsp:nvSpPr>
      <dsp:spPr>
        <a:xfrm rot="5400000">
          <a:off x="-318015" y="4178506"/>
          <a:ext cx="2120100" cy="1484070"/>
        </a:xfrm>
        <a:prstGeom prst="chevron">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Result</a:t>
          </a:r>
        </a:p>
      </dsp:txBody>
      <dsp:txXfrm rot="-5400000">
        <a:off x="0" y="4602526"/>
        <a:ext cx="1484070" cy="636030"/>
      </dsp:txXfrm>
    </dsp:sp>
    <dsp:sp modelId="{564B9506-F42A-3244-9B61-A91C4A6E736A}">
      <dsp:nvSpPr>
        <dsp:cNvPr id="0" name=""/>
        <dsp:cNvSpPr/>
      </dsp:nvSpPr>
      <dsp:spPr>
        <a:xfrm rot="5400000">
          <a:off x="3790921" y="1553640"/>
          <a:ext cx="1378065" cy="5991767"/>
        </a:xfrm>
        <a:prstGeom prst="round2Same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2700000" scaled="1"/>
          <a:tileRect/>
        </a:gra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Rise of compliance cultures</a:t>
          </a:r>
        </a:p>
        <a:p>
          <a:pPr marL="171450" lvl="1" indent="-171450" algn="l" defTabSz="800100">
            <a:lnSpc>
              <a:spcPct val="90000"/>
            </a:lnSpc>
            <a:spcBef>
              <a:spcPct val="0"/>
            </a:spcBef>
            <a:spcAft>
              <a:spcPct val="15000"/>
            </a:spcAft>
            <a:buChar char="•"/>
          </a:pPr>
          <a:r>
            <a:rPr lang="en-US" sz="1800" kern="1200" dirty="0"/>
            <a:t>De-centering of (most) states</a:t>
          </a:r>
        </a:p>
        <a:p>
          <a:pPr marL="171450" lvl="1" indent="-171450" algn="l" defTabSz="800100">
            <a:lnSpc>
              <a:spcPct val="90000"/>
            </a:lnSpc>
            <a:spcBef>
              <a:spcPct val="0"/>
            </a:spcBef>
            <a:spcAft>
              <a:spcPct val="15000"/>
            </a:spcAft>
            <a:buChar char="•"/>
          </a:pPr>
          <a:r>
            <a:rPr lang="en-US" sz="1800" kern="1200"/>
            <a:t>Technology liberates states from reliance on law except as a constitutive element (norms, institutions)</a:t>
          </a:r>
        </a:p>
      </dsp:txBody>
      <dsp:txXfrm rot="-5400000">
        <a:off x="1484070" y="3927763"/>
        <a:ext cx="5924495" cy="12435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B5AE7-76FB-D84D-9163-C6A2E02D75E6}">
      <dsp:nvSpPr>
        <dsp:cNvPr id="0" name=""/>
        <dsp:cNvSpPr/>
      </dsp:nvSpPr>
      <dsp:spPr>
        <a:xfrm rot="16200000">
          <a:off x="211182" y="-66337"/>
          <a:ext cx="5969726" cy="6102401"/>
        </a:xfrm>
        <a:prstGeom prst="flowChartManualOperati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0" tIns="0" rIns="180578" bIns="0" numCol="1" spcCol="1270" anchor="t" anchorCtr="0">
          <a:noAutofit/>
        </a:bodyPr>
        <a:lstStyle/>
        <a:p>
          <a:pPr marL="0" lvl="0" indent="0" algn="l" defTabSz="1244600">
            <a:lnSpc>
              <a:spcPct val="90000"/>
            </a:lnSpc>
            <a:spcBef>
              <a:spcPct val="0"/>
            </a:spcBef>
            <a:spcAft>
              <a:spcPct val="35000"/>
            </a:spcAft>
            <a:buNone/>
          </a:pPr>
          <a:r>
            <a:rPr lang="en-US" sz="2800" kern="1200"/>
            <a:t>Mechanisms</a:t>
          </a:r>
        </a:p>
        <a:p>
          <a:pPr marL="228600" lvl="1" indent="-228600" algn="l" defTabSz="977900">
            <a:lnSpc>
              <a:spcPct val="90000"/>
            </a:lnSpc>
            <a:spcBef>
              <a:spcPct val="0"/>
            </a:spcBef>
            <a:spcAft>
              <a:spcPct val="15000"/>
            </a:spcAft>
            <a:buChar char="•"/>
          </a:pPr>
          <a:r>
            <a:rPr lang="en-US" sz="2200" b="1" kern="1200">
              <a:solidFill>
                <a:srgbClr val="C00000"/>
              </a:solidFill>
            </a:rPr>
            <a:t>Incentive structures and punishments for deviations</a:t>
          </a:r>
          <a:endParaRPr lang="en-US" sz="2200" b="1" kern="1200" dirty="0">
            <a:solidFill>
              <a:srgbClr val="C00000"/>
            </a:solidFill>
          </a:endParaRPr>
        </a:p>
        <a:p>
          <a:pPr marL="228600" lvl="1" indent="-228600" algn="l" defTabSz="977900">
            <a:lnSpc>
              <a:spcPct val="90000"/>
            </a:lnSpc>
            <a:spcBef>
              <a:spcPct val="0"/>
            </a:spcBef>
            <a:spcAft>
              <a:spcPct val="15000"/>
            </a:spcAft>
            <a:buChar char="•"/>
          </a:pPr>
          <a:r>
            <a:rPr lang="en-US" sz="2200" kern="1200" dirty="0"/>
            <a:t>legal, regulatory and standards systems for credit </a:t>
          </a:r>
        </a:p>
        <a:p>
          <a:pPr marL="228600" lvl="1" indent="-228600" algn="l" defTabSz="977900">
            <a:lnSpc>
              <a:spcPct val="90000"/>
            </a:lnSpc>
            <a:spcBef>
              <a:spcPct val="0"/>
            </a:spcBef>
            <a:spcAft>
              <a:spcPct val="15000"/>
            </a:spcAft>
            <a:buChar char="•"/>
          </a:pPr>
          <a:r>
            <a:rPr lang="en-US" sz="2200" kern="1200" dirty="0"/>
            <a:t>standardize credit service markets </a:t>
          </a:r>
        </a:p>
        <a:p>
          <a:pPr marL="228600" lvl="1" indent="-228600" algn="l" defTabSz="977900">
            <a:lnSpc>
              <a:spcPct val="90000"/>
            </a:lnSpc>
            <a:spcBef>
              <a:spcPct val="0"/>
            </a:spcBef>
            <a:spcAft>
              <a:spcPct val="15000"/>
            </a:spcAft>
            <a:buChar char="•"/>
          </a:pPr>
          <a:r>
            <a:rPr lang="en-US" sz="2200" kern="1200"/>
            <a:t>Protect the rights and interest of credit information subjects </a:t>
          </a:r>
        </a:p>
        <a:p>
          <a:pPr marL="228600" lvl="1" indent="-228600" algn="l" defTabSz="977900">
            <a:lnSpc>
              <a:spcPct val="90000"/>
            </a:lnSpc>
            <a:spcBef>
              <a:spcPct val="0"/>
            </a:spcBef>
            <a:spcAft>
              <a:spcPct val="15000"/>
            </a:spcAft>
            <a:buChar char="•"/>
          </a:pPr>
          <a:r>
            <a:rPr lang="en-US" sz="2200" kern="1200"/>
            <a:t>Special rules for confession and self correction</a:t>
          </a:r>
        </a:p>
        <a:p>
          <a:pPr marL="228600" lvl="1" indent="-228600" algn="l" defTabSz="977900">
            <a:lnSpc>
              <a:spcPct val="90000"/>
            </a:lnSpc>
            <a:spcBef>
              <a:spcPct val="0"/>
            </a:spcBef>
            <a:spcAft>
              <a:spcPct val="15000"/>
            </a:spcAft>
            <a:buChar char="•"/>
          </a:pPr>
          <a:r>
            <a:rPr lang="en-US" sz="2200" kern="1200"/>
            <a:t>credit information security management </a:t>
          </a:r>
        </a:p>
      </dsp:txBody>
      <dsp:txXfrm rot="5400000">
        <a:off x="144845" y="1193945"/>
        <a:ext cx="6102401" cy="358183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AD8A2-542F-7040-9236-7CBFCC28CDE4}">
      <dsp:nvSpPr>
        <dsp:cNvPr id="0" name=""/>
        <dsp:cNvSpPr/>
      </dsp:nvSpPr>
      <dsp:spPr>
        <a:xfrm>
          <a:off x="0" y="122979"/>
          <a:ext cx="11249297" cy="1005543"/>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Premises:</a:t>
          </a:r>
        </a:p>
      </dsp:txBody>
      <dsp:txXfrm>
        <a:off x="49087" y="172066"/>
        <a:ext cx="11151123" cy="907369"/>
      </dsp:txXfrm>
    </dsp:sp>
    <dsp:sp modelId="{C21F00B0-95BB-1845-B2AF-99E95361ECA1}">
      <dsp:nvSpPr>
        <dsp:cNvPr id="0" name=""/>
        <dsp:cNvSpPr/>
      </dsp:nvSpPr>
      <dsp:spPr>
        <a:xfrm>
          <a:off x="0" y="1128522"/>
          <a:ext cx="11249297" cy="1099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16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individual behavior is subject to a number of core moral principles,</a:t>
          </a:r>
        </a:p>
        <a:p>
          <a:pPr marL="171450" lvl="1" indent="-171450" algn="l" defTabSz="711200">
            <a:lnSpc>
              <a:spcPct val="90000"/>
            </a:lnSpc>
            <a:spcBef>
              <a:spcPct val="0"/>
            </a:spcBef>
            <a:spcAft>
              <a:spcPct val="20000"/>
            </a:spcAft>
            <a:buChar char="•"/>
          </a:pPr>
          <a:r>
            <a:rPr lang="en-US" sz="1600" kern="1200" dirty="0"/>
            <a:t>that those principles can be reduced to everyday behaviors,</a:t>
          </a:r>
        </a:p>
        <a:p>
          <a:pPr marL="171450" lvl="1" indent="-171450" algn="l" defTabSz="711200">
            <a:lnSpc>
              <a:spcPct val="90000"/>
            </a:lnSpc>
            <a:spcBef>
              <a:spcPct val="0"/>
            </a:spcBef>
            <a:spcAft>
              <a:spcPct val="20000"/>
            </a:spcAft>
            <a:buChar char="•"/>
          </a:pPr>
          <a:r>
            <a:rPr lang="en-US" sz="1600" kern="1200" dirty="0"/>
            <a:t>that those everyday behaviors may be measured against behavior ideals, </a:t>
          </a:r>
        </a:p>
        <a:p>
          <a:pPr marL="171450" lvl="1" indent="-171450" algn="l" defTabSz="711200">
            <a:lnSpc>
              <a:spcPct val="90000"/>
            </a:lnSpc>
            <a:spcBef>
              <a:spcPct val="0"/>
            </a:spcBef>
            <a:spcAft>
              <a:spcPct val="20000"/>
            </a:spcAft>
            <a:buChar char="•"/>
          </a:pPr>
          <a:r>
            <a:rPr lang="en-US" sz="1600" kern="1200" dirty="0"/>
            <a:t>these measurements may produce accurate assessments of individual compliance with their societal obligations.  </a:t>
          </a:r>
        </a:p>
      </dsp:txBody>
      <dsp:txXfrm>
        <a:off x="0" y="1128522"/>
        <a:ext cx="11249297" cy="1099170"/>
      </dsp:txXfrm>
    </dsp:sp>
    <dsp:sp modelId="{9882F93A-9B82-4542-A3E5-B29BF106F2FC}">
      <dsp:nvSpPr>
        <dsp:cNvPr id="0" name=""/>
        <dsp:cNvSpPr/>
      </dsp:nvSpPr>
      <dsp:spPr>
        <a:xfrm>
          <a:off x="0" y="2227692"/>
          <a:ext cx="11249297" cy="1005543"/>
        </a:xfrm>
        <a:prstGeom prst="roundRect">
          <a:avLst/>
        </a:prstGeom>
        <a:gradFill rotWithShape="0">
          <a:gsLst>
            <a:gs pos="0">
              <a:schemeClr val="accent3">
                <a:hueOff val="1355300"/>
                <a:satOff val="50000"/>
                <a:lumOff val="-7353"/>
                <a:alphaOff val="0"/>
                <a:lumMod val="110000"/>
                <a:satMod val="105000"/>
                <a:tint val="67000"/>
              </a:schemeClr>
            </a:gs>
            <a:gs pos="50000">
              <a:schemeClr val="accent3">
                <a:hueOff val="1355300"/>
                <a:satOff val="50000"/>
                <a:lumOff val="-7353"/>
                <a:alphaOff val="0"/>
                <a:lumMod val="105000"/>
                <a:satMod val="103000"/>
                <a:tint val="73000"/>
              </a:schemeClr>
            </a:gs>
            <a:gs pos="100000">
              <a:schemeClr val="accent3">
                <a:hueOff val="1355300"/>
                <a:satOff val="50000"/>
                <a:lumOff val="-7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once reduced to a score, these summary judgments about a person’s compliance ought to produce effects—privileges and restrictions depending on ranking that they have earned.  </a:t>
          </a:r>
        </a:p>
      </dsp:txBody>
      <dsp:txXfrm>
        <a:off x="49087" y="2276779"/>
        <a:ext cx="11151123" cy="907369"/>
      </dsp:txXfrm>
    </dsp:sp>
    <dsp:sp modelId="{1E383AE9-9885-CC41-942D-0EFCD076D6A4}">
      <dsp:nvSpPr>
        <dsp:cNvPr id="0" name=""/>
        <dsp:cNvSpPr/>
      </dsp:nvSpPr>
      <dsp:spPr>
        <a:xfrm>
          <a:off x="0" y="3233236"/>
          <a:ext cx="11249297"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16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These privileges and restrictions need have little direct connection to specific behaviors but are developed through an network of agreements among public and private actors to piece together black lists and red lists that produce incentives toward better behavior and higher scores.  </a:t>
          </a:r>
        </a:p>
      </dsp:txBody>
      <dsp:txXfrm>
        <a:off x="0" y="3233236"/>
        <a:ext cx="11249297" cy="726570"/>
      </dsp:txXfrm>
    </dsp:sp>
    <dsp:sp modelId="{CC4C3AB1-B8AB-9445-8D28-0ACD0FC8709B}">
      <dsp:nvSpPr>
        <dsp:cNvPr id="0" name=""/>
        <dsp:cNvSpPr/>
      </dsp:nvSpPr>
      <dsp:spPr>
        <a:xfrm>
          <a:off x="0" y="3959806"/>
          <a:ext cx="11249297" cy="1005543"/>
        </a:xfrm>
        <a:prstGeom prst="roundRec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system is itself cobbled together from a series of national and provincial programs, from public and private data harvesters and a series of MOUs that are meant to nationalize lists and develop a coordinated system of evaluation (based on aggregate data) and consequences based on ranking demining placement on blacklists and redlists.  </a:t>
          </a:r>
        </a:p>
      </dsp:txBody>
      <dsp:txXfrm>
        <a:off x="49087" y="4008893"/>
        <a:ext cx="11151123" cy="907369"/>
      </dsp:txXfrm>
    </dsp:sp>
    <dsp:sp modelId="{CA014AAA-3371-5040-8E80-586FC74B3DF8}">
      <dsp:nvSpPr>
        <dsp:cNvPr id="0" name=""/>
        <dsp:cNvSpPr/>
      </dsp:nvSpPr>
      <dsp:spPr>
        <a:xfrm>
          <a:off x="0" y="4965349"/>
          <a:ext cx="11249297" cy="763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16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Consequence: widely circulated stories in the West about people denied express train and air travel, college admission for their children, restrictions on access to credit and visas for travel abroad on the basis of credit scores.  </a:t>
          </a:r>
        </a:p>
        <a:p>
          <a:pPr marL="171450" lvl="1" indent="-171450" algn="l" defTabSz="711200">
            <a:lnSpc>
              <a:spcPct val="90000"/>
            </a:lnSpc>
            <a:spcBef>
              <a:spcPct val="0"/>
            </a:spcBef>
            <a:spcAft>
              <a:spcPct val="20000"/>
            </a:spcAft>
            <a:buChar char="•"/>
          </a:pPr>
          <a:r>
            <a:rPr lang="en-US" sz="1600" kern="1200" dirty="0" err="1"/>
            <a:t>Aanalytics</a:t>
          </a:r>
          <a:r>
            <a:rPr lang="en-US" sz="1600" kern="1200" dirty="0"/>
            <a:t> appears to incorporate actions that would have been weighed differently in the West. .</a:t>
          </a:r>
        </a:p>
      </dsp:txBody>
      <dsp:txXfrm>
        <a:off x="0" y="4965349"/>
        <a:ext cx="11249297" cy="7638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D6D2D-C956-3645-B4EF-F877F2A075E4}">
      <dsp:nvSpPr>
        <dsp:cNvPr id="0" name=""/>
        <dsp:cNvSpPr/>
      </dsp:nvSpPr>
      <dsp:spPr>
        <a:xfrm>
          <a:off x="4135" y="693298"/>
          <a:ext cx="2239312" cy="1343587"/>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Production</a:t>
          </a:r>
        </a:p>
      </dsp:txBody>
      <dsp:txXfrm>
        <a:off x="4135" y="693298"/>
        <a:ext cx="2239312" cy="1343587"/>
      </dsp:txXfrm>
    </dsp:sp>
    <dsp:sp modelId="{ED2F9696-D575-614B-89A0-19F519DBDDD8}">
      <dsp:nvSpPr>
        <dsp:cNvPr id="0" name=""/>
        <dsp:cNvSpPr/>
      </dsp:nvSpPr>
      <dsp:spPr>
        <a:xfrm>
          <a:off x="2467379" y="693298"/>
          <a:ext cx="2239312" cy="1343587"/>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Logistics</a:t>
          </a:r>
        </a:p>
      </dsp:txBody>
      <dsp:txXfrm>
        <a:off x="2467379" y="693298"/>
        <a:ext cx="2239312" cy="1343587"/>
      </dsp:txXfrm>
    </dsp:sp>
    <dsp:sp modelId="{CE97F61A-43E3-8142-B3F4-EE95C22AD381}">
      <dsp:nvSpPr>
        <dsp:cNvPr id="0" name=""/>
        <dsp:cNvSpPr/>
      </dsp:nvSpPr>
      <dsp:spPr>
        <a:xfrm>
          <a:off x="4930623" y="693298"/>
          <a:ext cx="2239312" cy="1343587"/>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Finance. </a:t>
          </a:r>
        </a:p>
      </dsp:txBody>
      <dsp:txXfrm>
        <a:off x="4930623" y="693298"/>
        <a:ext cx="2239312" cy="1343587"/>
      </dsp:txXfrm>
    </dsp:sp>
    <dsp:sp modelId="{A50EEAC4-F3A8-074D-96A4-A42A17380D7C}">
      <dsp:nvSpPr>
        <dsp:cNvPr id="0" name=""/>
        <dsp:cNvSpPr/>
      </dsp:nvSpPr>
      <dsp:spPr>
        <a:xfrm>
          <a:off x="7393867" y="693298"/>
          <a:ext cx="2239312" cy="1343587"/>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Taxation</a:t>
          </a:r>
        </a:p>
      </dsp:txBody>
      <dsp:txXfrm>
        <a:off x="7393867" y="693298"/>
        <a:ext cx="2239312" cy="1343587"/>
      </dsp:txXfrm>
    </dsp:sp>
    <dsp:sp modelId="{4B2BE5D9-2A5F-4B4F-8AA1-18C3E077CFB6}">
      <dsp:nvSpPr>
        <dsp:cNvPr id="0" name=""/>
        <dsp:cNvSpPr/>
      </dsp:nvSpPr>
      <dsp:spPr>
        <a:xfrm>
          <a:off x="9857111" y="693298"/>
          <a:ext cx="2239312" cy="1343587"/>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Pricing (“clear retail pricing”)</a:t>
          </a:r>
        </a:p>
      </dsp:txBody>
      <dsp:txXfrm>
        <a:off x="9857111" y="693298"/>
        <a:ext cx="2239312" cy="1343587"/>
      </dsp:txXfrm>
    </dsp:sp>
    <dsp:sp modelId="{22399D13-368C-7F41-87A6-A223D18D47C5}">
      <dsp:nvSpPr>
        <dsp:cNvPr id="0" name=""/>
        <dsp:cNvSpPr/>
      </dsp:nvSpPr>
      <dsp:spPr>
        <a:xfrm>
          <a:off x="4135" y="2260817"/>
          <a:ext cx="2239312" cy="1343587"/>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Project construction</a:t>
          </a:r>
        </a:p>
      </dsp:txBody>
      <dsp:txXfrm>
        <a:off x="4135" y="2260817"/>
        <a:ext cx="2239312" cy="1343587"/>
      </dsp:txXfrm>
    </dsp:sp>
    <dsp:sp modelId="{3446511C-F4CE-7E48-A732-5311635E5519}">
      <dsp:nvSpPr>
        <dsp:cNvPr id="0" name=""/>
        <dsp:cNvSpPr/>
      </dsp:nvSpPr>
      <dsp:spPr>
        <a:xfrm>
          <a:off x="2467379" y="2260817"/>
          <a:ext cx="2239312" cy="1343587"/>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Government procurement</a:t>
          </a:r>
        </a:p>
      </dsp:txBody>
      <dsp:txXfrm>
        <a:off x="2467379" y="2260817"/>
        <a:ext cx="2239312" cy="1343587"/>
      </dsp:txXfrm>
    </dsp:sp>
    <dsp:sp modelId="{7BB2A904-6094-4247-AC2B-FEE94CA5A8A8}">
      <dsp:nvSpPr>
        <dsp:cNvPr id="0" name=""/>
        <dsp:cNvSpPr/>
      </dsp:nvSpPr>
      <dsp:spPr>
        <a:xfrm>
          <a:off x="4930623" y="2260817"/>
          <a:ext cx="2239312" cy="1343587"/>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Tendering and bidding</a:t>
          </a:r>
        </a:p>
      </dsp:txBody>
      <dsp:txXfrm>
        <a:off x="4930623" y="2260817"/>
        <a:ext cx="2239312" cy="1343587"/>
      </dsp:txXfrm>
    </dsp:sp>
    <dsp:sp modelId="{E23917EF-32A9-D24A-876F-CE8E66404093}">
      <dsp:nvSpPr>
        <dsp:cNvPr id="0" name=""/>
        <dsp:cNvSpPr/>
      </dsp:nvSpPr>
      <dsp:spPr>
        <a:xfrm>
          <a:off x="7393867" y="2260817"/>
          <a:ext cx="2239312" cy="1343587"/>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Transportation</a:t>
          </a:r>
        </a:p>
      </dsp:txBody>
      <dsp:txXfrm>
        <a:off x="7393867" y="2260817"/>
        <a:ext cx="2239312" cy="1343587"/>
      </dsp:txXfrm>
    </dsp:sp>
    <dsp:sp modelId="{CE9D2311-57AB-3041-930A-8BF034E78D0F}">
      <dsp:nvSpPr>
        <dsp:cNvPr id="0" name=""/>
        <dsp:cNvSpPr/>
      </dsp:nvSpPr>
      <dsp:spPr>
        <a:xfrm>
          <a:off x="9857111" y="2260817"/>
          <a:ext cx="2239312" cy="1343587"/>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E-Commerce</a:t>
          </a:r>
        </a:p>
      </dsp:txBody>
      <dsp:txXfrm>
        <a:off x="9857111" y="2260817"/>
        <a:ext cx="2239312" cy="1343587"/>
      </dsp:txXfrm>
    </dsp:sp>
    <dsp:sp modelId="{676A75F1-D5AE-8845-A270-4C0C5DB64271}">
      <dsp:nvSpPr>
        <dsp:cNvPr id="0" name=""/>
        <dsp:cNvSpPr/>
      </dsp:nvSpPr>
      <dsp:spPr>
        <a:xfrm>
          <a:off x="1235757" y="3828336"/>
          <a:ext cx="2239312" cy="1343587"/>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Statistics</a:t>
          </a:r>
        </a:p>
      </dsp:txBody>
      <dsp:txXfrm>
        <a:off x="1235757" y="3828336"/>
        <a:ext cx="2239312" cy="1343587"/>
      </dsp:txXfrm>
    </dsp:sp>
    <dsp:sp modelId="{D31E6423-1AD4-E24F-8BB4-4B6BD9300F80}">
      <dsp:nvSpPr>
        <dsp:cNvPr id="0" name=""/>
        <dsp:cNvSpPr/>
      </dsp:nvSpPr>
      <dsp:spPr>
        <a:xfrm>
          <a:off x="3699001" y="3828336"/>
          <a:ext cx="2239312" cy="1343587"/>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Services sector (Professionals)</a:t>
          </a:r>
        </a:p>
      </dsp:txBody>
      <dsp:txXfrm>
        <a:off x="3699001" y="3828336"/>
        <a:ext cx="2239312" cy="1343587"/>
      </dsp:txXfrm>
    </dsp:sp>
    <dsp:sp modelId="{6823830B-1580-7342-8A8F-B6928F536CD6}">
      <dsp:nvSpPr>
        <dsp:cNvPr id="0" name=""/>
        <dsp:cNvSpPr/>
      </dsp:nvSpPr>
      <dsp:spPr>
        <a:xfrm>
          <a:off x="6162245" y="3828336"/>
          <a:ext cx="2239312" cy="1343587"/>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Advertising</a:t>
          </a:r>
        </a:p>
      </dsp:txBody>
      <dsp:txXfrm>
        <a:off x="6162245" y="3828336"/>
        <a:ext cx="2239312" cy="1343587"/>
      </dsp:txXfrm>
    </dsp:sp>
    <dsp:sp modelId="{A925746F-AF98-0F48-A1D4-917B009407FC}">
      <dsp:nvSpPr>
        <dsp:cNvPr id="0" name=""/>
        <dsp:cNvSpPr/>
      </dsp:nvSpPr>
      <dsp:spPr>
        <a:xfrm>
          <a:off x="8625489" y="3828336"/>
          <a:ext cx="2239312" cy="1343587"/>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Enterprise governance (including CSR)</a:t>
          </a:r>
        </a:p>
      </dsp:txBody>
      <dsp:txXfrm>
        <a:off x="8625489" y="3828336"/>
        <a:ext cx="2239312" cy="134358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16D3C-7CE5-024C-8684-D8E57C25D300}">
      <dsp:nvSpPr>
        <dsp:cNvPr id="0" name=""/>
        <dsp:cNvSpPr/>
      </dsp:nvSpPr>
      <dsp:spPr>
        <a:xfrm>
          <a:off x="0" y="30519"/>
          <a:ext cx="10515600" cy="13922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Social credit as trigger for variety of governmental action:  </a:t>
          </a:r>
        </a:p>
      </dsp:txBody>
      <dsp:txXfrm>
        <a:off x="67966" y="98485"/>
        <a:ext cx="10379668" cy="1256367"/>
      </dsp:txXfrm>
    </dsp:sp>
    <dsp:sp modelId="{54D45AB1-D868-F34D-8156-AC494E36E5B2}">
      <dsp:nvSpPr>
        <dsp:cNvPr id="0" name=""/>
        <dsp:cNvSpPr/>
      </dsp:nvSpPr>
      <dsp:spPr>
        <a:xfrm>
          <a:off x="0" y="1422819"/>
          <a:ext cx="10515600" cy="289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dirty="0"/>
            <a:t>administrative permission, government procurement, tendering and bidding, </a:t>
          </a:r>
          <a:r>
            <a:rPr lang="en-US" sz="2700" kern="1200" dirty="0" err="1"/>
            <a:t>labour</a:t>
          </a:r>
          <a:r>
            <a:rPr lang="en-US" sz="2700" kern="1200" dirty="0"/>
            <a:t> and employment, social security, scientific research management, cadre promotion and appointment, management and supervision, application for government financial support and other such areas, and foster the development of a credit services market. </a:t>
          </a:r>
        </a:p>
        <a:p>
          <a:pPr marL="228600" lvl="1" indent="-228600" algn="l" defTabSz="1200150">
            <a:lnSpc>
              <a:spcPct val="90000"/>
            </a:lnSpc>
            <a:spcBef>
              <a:spcPct val="0"/>
            </a:spcBef>
            <a:spcAft>
              <a:spcPct val="20000"/>
            </a:spcAft>
            <a:buChar char="•"/>
          </a:pPr>
          <a:r>
            <a:rPr lang="en-US" sz="2700" kern="1200"/>
            <a:t>Honor government agreements and commitments</a:t>
          </a:r>
        </a:p>
        <a:p>
          <a:pPr marL="228600" lvl="1" indent="-228600" algn="l" defTabSz="1200150">
            <a:lnSpc>
              <a:spcPct val="90000"/>
            </a:lnSpc>
            <a:spcBef>
              <a:spcPct val="0"/>
            </a:spcBef>
            <a:spcAft>
              <a:spcPct val="20000"/>
            </a:spcAft>
            <a:buChar char="•"/>
          </a:pPr>
          <a:r>
            <a:rPr lang="en-US" sz="2700" kern="1200"/>
            <a:t>Monitor civil servants</a:t>
          </a:r>
        </a:p>
      </dsp:txBody>
      <dsp:txXfrm>
        <a:off x="0" y="1422819"/>
        <a:ext cx="10515600" cy="28980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E0584-9753-C54F-BAD1-91F0FECD6139}">
      <dsp:nvSpPr>
        <dsp:cNvPr id="0" name=""/>
        <dsp:cNvSpPr/>
      </dsp:nvSpPr>
      <dsp:spPr>
        <a:xfrm>
          <a:off x="0" y="9130"/>
          <a:ext cx="11353800" cy="715052"/>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accelerated program of constructing the social credit system for enterprises. It focused on several principal policy areas.  </a:t>
          </a:r>
        </a:p>
      </dsp:txBody>
      <dsp:txXfrm>
        <a:off x="34906" y="44036"/>
        <a:ext cx="11283988" cy="645240"/>
      </dsp:txXfrm>
    </dsp:sp>
    <dsp:sp modelId="{F37E752A-1092-334E-8C06-38E00F36ED17}">
      <dsp:nvSpPr>
        <dsp:cNvPr id="0" name=""/>
        <dsp:cNvSpPr/>
      </dsp:nvSpPr>
      <dsp:spPr>
        <a:xfrm>
          <a:off x="0" y="724183"/>
          <a:ext cx="11353800" cy="245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483"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The first was innovation in the connections between enterprises and the credit commitment systems, which in some measure are meant to connect enterprises to data retrieval systems. </a:t>
          </a:r>
        </a:p>
        <a:p>
          <a:pPr marL="228600" lvl="2" indent="-114300" algn="l" defTabSz="622300">
            <a:lnSpc>
              <a:spcPct val="90000"/>
            </a:lnSpc>
            <a:spcBef>
              <a:spcPct val="0"/>
            </a:spcBef>
            <a:spcAft>
              <a:spcPct val="20000"/>
            </a:spcAft>
            <a:buChar char="•"/>
          </a:pPr>
          <a:r>
            <a:rPr lang="en-US" sz="1400" kern="1200"/>
            <a:t>This credit commitment system is to be operated by the Chamber of Commerce and Industry, a mass organization under the leadership of the United Front Work Department of the CCP and a constituent organization of the Chinese People’s Consultative Conference (CPCC).  </a:t>
          </a:r>
        </a:p>
        <a:p>
          <a:pPr marL="228600" lvl="2" indent="-114300" algn="l" defTabSz="622300">
            <a:lnSpc>
              <a:spcPct val="90000"/>
            </a:lnSpc>
            <a:spcBef>
              <a:spcPct val="0"/>
            </a:spcBef>
            <a:spcAft>
              <a:spcPct val="20000"/>
            </a:spcAft>
            <a:buChar char="•"/>
          </a:pPr>
          <a:r>
            <a:rPr lang="en-US" sz="1400" kern="1200"/>
            <a:t>The New York Times recently reported that the scope of data acquisition is quite broad: “court decisions, payroll data, environmental records, copyright violations, even how many employees are members of the Communist Party.” </a:t>
          </a:r>
        </a:p>
        <a:p>
          <a:pPr marL="114300" lvl="1" indent="-114300" algn="l" defTabSz="622300">
            <a:lnSpc>
              <a:spcPct val="90000"/>
            </a:lnSpc>
            <a:spcBef>
              <a:spcPct val="0"/>
            </a:spcBef>
            <a:spcAft>
              <a:spcPct val="20000"/>
            </a:spcAft>
            <a:buChar char="•"/>
          </a:pPr>
          <a:r>
            <a:rPr lang="en-US" sz="1400" kern="1200"/>
            <a:t>The second was a plan for integrity education.  This appears to focus on providing information to enterprises about the sort of behaviors expected of them. </a:t>
          </a:r>
        </a:p>
        <a:p>
          <a:pPr marL="114300" lvl="1" indent="-114300" algn="l" defTabSz="622300">
            <a:lnSpc>
              <a:spcPct val="90000"/>
            </a:lnSpc>
            <a:spcBef>
              <a:spcPct val="0"/>
            </a:spcBef>
            <a:spcAft>
              <a:spcPct val="20000"/>
            </a:spcAft>
            <a:buChar char="•"/>
          </a:pPr>
          <a:r>
            <a:rPr lang="en-US" sz="1400" kern="1200"/>
            <a:t>The third was to expand the application of credit reports.  Credit scores will be used to affect “matters of government procurement, bidding, administrative approval, market access, qualification review” and the like according to the Guiding Opinion. </a:t>
          </a:r>
        </a:p>
        <a:p>
          <a:pPr marL="114300" lvl="1" indent="-114300" algn="l" defTabSz="622300">
            <a:lnSpc>
              <a:spcPct val="90000"/>
            </a:lnSpc>
            <a:spcBef>
              <a:spcPct val="0"/>
            </a:spcBef>
            <a:spcAft>
              <a:spcPct val="20000"/>
            </a:spcAft>
            <a:buChar char="•"/>
          </a:pPr>
          <a:r>
            <a:rPr lang="en-US" sz="1400" kern="1200"/>
            <a:t>The fourth was to use information gathered to establish list of privileges and restrictions based on rec0rded credit behavior.  </a:t>
          </a:r>
        </a:p>
      </dsp:txBody>
      <dsp:txXfrm>
        <a:off x="0" y="724183"/>
        <a:ext cx="11353800" cy="2459160"/>
      </dsp:txXfrm>
    </dsp:sp>
    <dsp:sp modelId="{44F4B896-5363-854D-83BD-F382D13001CD}">
      <dsp:nvSpPr>
        <dsp:cNvPr id="0" name=""/>
        <dsp:cNvSpPr/>
      </dsp:nvSpPr>
      <dsp:spPr>
        <a:xfrm>
          <a:off x="0" y="3183343"/>
          <a:ext cx="11353800" cy="715052"/>
        </a:xfrm>
        <a:prstGeom prst="roundRect">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Credit tracking is to be undertaken by a number of national, regional, public and private entities, and all coordinated in some way by the state. </a:t>
          </a:r>
        </a:p>
      </dsp:txBody>
      <dsp:txXfrm>
        <a:off x="34906" y="3218249"/>
        <a:ext cx="11283988" cy="645240"/>
      </dsp:txXfrm>
    </dsp:sp>
    <dsp:sp modelId="{650D6519-7A64-1244-B1CC-2468D7414939}">
      <dsp:nvSpPr>
        <dsp:cNvPr id="0" name=""/>
        <dsp:cNvSpPr/>
      </dsp:nvSpPr>
      <dsp:spPr>
        <a:xfrm>
          <a:off x="0" y="3898395"/>
          <a:ext cx="1135380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483"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Coordination would include a market supervision complaints report hotline and in formation platform. </a:t>
          </a:r>
        </a:p>
      </dsp:txBody>
      <dsp:txXfrm>
        <a:off x="0" y="3898395"/>
        <a:ext cx="11353800" cy="298080"/>
      </dsp:txXfrm>
    </dsp:sp>
    <dsp:sp modelId="{3401A5AF-0484-6446-BDD6-E97D6E145F50}">
      <dsp:nvSpPr>
        <dsp:cNvPr id="0" name=""/>
        <dsp:cNvSpPr/>
      </dsp:nvSpPr>
      <dsp:spPr>
        <a:xfrm>
          <a:off x="0" y="4196475"/>
          <a:ext cx="11353800" cy="715052"/>
        </a:xfrm>
        <a:prstGeom prst="round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Companies would be encouraged to voluntarily share additional information  with respect to market operations, contract performance, social welfare and other information  through a “Credit China” website, or related sites .  </a:t>
          </a:r>
        </a:p>
      </dsp:txBody>
      <dsp:txXfrm>
        <a:off x="34906" y="4231381"/>
        <a:ext cx="11283988" cy="645240"/>
      </dsp:txXfrm>
    </dsp:sp>
    <dsp:sp modelId="{72D85F85-235B-154C-8C65-8120E5C8497B}">
      <dsp:nvSpPr>
        <dsp:cNvPr id="0" name=""/>
        <dsp:cNvSpPr/>
      </dsp:nvSpPr>
      <dsp:spPr>
        <a:xfrm>
          <a:off x="0" y="4911528"/>
          <a:ext cx="11353800" cy="93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483"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Such voluntary disclosures would be considered as part of the credit evaluation. </a:t>
          </a:r>
        </a:p>
        <a:p>
          <a:pPr marL="114300" lvl="1" indent="-114300" algn="l" defTabSz="622300">
            <a:lnSpc>
              <a:spcPct val="90000"/>
            </a:lnSpc>
            <a:spcBef>
              <a:spcPct val="0"/>
            </a:spcBef>
            <a:spcAft>
              <a:spcPct val="20000"/>
            </a:spcAft>
            <a:buChar char="•"/>
          </a:pPr>
          <a:r>
            <a:rPr lang="en-US" sz="1400" kern="1200"/>
            <a:t>Under the supervision of the National Development and Reform Commission, an agency under the State Council .  </a:t>
          </a:r>
        </a:p>
        <a:p>
          <a:pPr marL="114300" lvl="1" indent="-114300" algn="l" defTabSz="622300">
            <a:lnSpc>
              <a:spcPct val="90000"/>
            </a:lnSpc>
            <a:spcBef>
              <a:spcPct val="0"/>
            </a:spcBef>
            <a:spcAft>
              <a:spcPct val="20000"/>
            </a:spcAft>
            <a:buChar char="•"/>
          </a:pPr>
          <a:r>
            <a:rPr lang="en-US" sz="1400" kern="1200"/>
            <a:t>A national credit information  sharing platform is meant to aid in the coordination of data harvesting, analytics, assessment and judgment producing a credit score that can then be used to impose restrictions and grant privileges. </a:t>
          </a:r>
        </a:p>
      </dsp:txBody>
      <dsp:txXfrm>
        <a:off x="0" y="4911528"/>
        <a:ext cx="11353800" cy="9315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85733-DDFF-7942-B70A-D98ED5F9FA2B}">
      <dsp:nvSpPr>
        <dsp:cNvPr id="0" name=""/>
        <dsp:cNvSpPr/>
      </dsp:nvSpPr>
      <dsp:spPr>
        <a:xfrm rot="16200000">
          <a:off x="-2252572" y="2253040"/>
          <a:ext cx="5912069" cy="1405988"/>
        </a:xfrm>
        <a:prstGeom prst="flowChartManualOperation">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0" rIns="134936" bIns="0" numCol="1" spcCol="1270" anchor="t" anchorCtr="0">
          <a:noAutofit/>
        </a:bodyPr>
        <a:lstStyle/>
        <a:p>
          <a:pPr marL="0" lvl="0" indent="0" algn="l" defTabSz="933450">
            <a:lnSpc>
              <a:spcPct val="90000"/>
            </a:lnSpc>
            <a:spcBef>
              <a:spcPct val="0"/>
            </a:spcBef>
            <a:spcAft>
              <a:spcPct val="35000"/>
            </a:spcAft>
            <a:buNone/>
          </a:pPr>
          <a:r>
            <a:rPr lang="en-US" sz="2100" kern="1200"/>
            <a:t>System of voluntary disclosure</a:t>
          </a:r>
        </a:p>
        <a:p>
          <a:pPr marL="171450" lvl="1" indent="-171450" algn="l" defTabSz="711200">
            <a:lnSpc>
              <a:spcPct val="90000"/>
            </a:lnSpc>
            <a:spcBef>
              <a:spcPct val="0"/>
            </a:spcBef>
            <a:spcAft>
              <a:spcPct val="15000"/>
            </a:spcAft>
            <a:buChar char="•"/>
          </a:pPr>
          <a:r>
            <a:rPr lang="en-US" sz="1600" kern="1200"/>
            <a:t>May count for credit rating</a:t>
          </a:r>
        </a:p>
      </dsp:txBody>
      <dsp:txXfrm rot="5400000">
        <a:off x="468" y="1182414"/>
        <a:ext cx="1405988" cy="3547241"/>
      </dsp:txXfrm>
    </dsp:sp>
    <dsp:sp modelId="{E8BF409C-1690-FF4A-A8E9-371074B1F028}">
      <dsp:nvSpPr>
        <dsp:cNvPr id="0" name=""/>
        <dsp:cNvSpPr/>
      </dsp:nvSpPr>
      <dsp:spPr>
        <a:xfrm rot="16200000">
          <a:off x="1055422" y="601548"/>
          <a:ext cx="5912069" cy="4708972"/>
        </a:xfrm>
        <a:prstGeom prst="flowChartManualOperation">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0" rIns="134936" bIns="0" numCol="1" spcCol="1270" anchor="t" anchorCtr="0">
          <a:noAutofit/>
        </a:bodyPr>
        <a:lstStyle/>
        <a:p>
          <a:pPr marL="0" lvl="0" indent="0" algn="l" defTabSz="933450">
            <a:lnSpc>
              <a:spcPct val="90000"/>
            </a:lnSpc>
            <a:spcBef>
              <a:spcPct val="0"/>
            </a:spcBef>
            <a:spcAft>
              <a:spcPct val="35000"/>
            </a:spcAft>
            <a:buNone/>
          </a:pPr>
          <a:r>
            <a:rPr lang="en-US" sz="2100" kern="1200"/>
            <a:t>Oversee construction of coordinated system</a:t>
          </a:r>
        </a:p>
        <a:p>
          <a:pPr marL="171450" lvl="1" indent="-171450" algn="l" defTabSz="711200">
            <a:lnSpc>
              <a:spcPct val="90000"/>
            </a:lnSpc>
            <a:spcBef>
              <a:spcPct val="0"/>
            </a:spcBef>
            <a:spcAft>
              <a:spcPct val="15000"/>
            </a:spcAft>
            <a:buChar char="•"/>
          </a:pPr>
          <a:r>
            <a:rPr lang="en-US" sz="1600" kern="1200" dirty="0"/>
            <a:t>cross-regional, cross-industry, and cross-disciplinary joint disciplinary mechanisms for untrustworthiness, and fundamentally solve the problems of recurring and easy-to-existence of untrustworthy behavior.” </a:t>
          </a:r>
        </a:p>
        <a:p>
          <a:pPr marL="171450" lvl="1" indent="-171450" algn="l" defTabSz="711200">
            <a:lnSpc>
              <a:spcPct val="90000"/>
            </a:lnSpc>
            <a:spcBef>
              <a:spcPct val="0"/>
            </a:spcBef>
            <a:spcAft>
              <a:spcPct val="15000"/>
            </a:spcAft>
            <a:buChar char="•"/>
          </a:pPr>
          <a:r>
            <a:rPr lang="en-US" sz="1600" kern="1200"/>
            <a:t>The object is to have in place a ” joint disciplinary measures is established, which is dynamically updated and disclosed to the public, forming a multi-pronged approach of administrative, market-oriented and industrial disciplinary measures ”</a:t>
          </a:r>
        </a:p>
      </dsp:txBody>
      <dsp:txXfrm rot="5400000">
        <a:off x="1656971" y="1182413"/>
        <a:ext cx="4708972" cy="3547241"/>
      </dsp:txXfrm>
    </dsp:sp>
    <dsp:sp modelId="{0A877235-7995-2440-AAC2-B7CA85969C0E}">
      <dsp:nvSpPr>
        <dsp:cNvPr id="0" name=""/>
        <dsp:cNvSpPr/>
      </dsp:nvSpPr>
      <dsp:spPr>
        <a:xfrm rot="16200000">
          <a:off x="5986818" y="629639"/>
          <a:ext cx="5912069" cy="4652790"/>
        </a:xfrm>
        <a:prstGeom prst="flowChartManualOperation">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0" rIns="134936" bIns="0" numCol="1" spcCol="1270" anchor="t" anchorCtr="0">
          <a:noAutofit/>
        </a:bodyPr>
        <a:lstStyle/>
        <a:p>
          <a:pPr marL="0" lvl="0" indent="0" algn="l" defTabSz="933450">
            <a:lnSpc>
              <a:spcPct val="90000"/>
            </a:lnSpc>
            <a:spcBef>
              <a:spcPct val="0"/>
            </a:spcBef>
            <a:spcAft>
              <a:spcPct val="35000"/>
            </a:spcAft>
            <a:buNone/>
          </a:pPr>
          <a:r>
            <a:rPr lang="en-US" sz="2100" kern="1200"/>
            <a:t>Develop the catalogue of restrictions and discipline.  </a:t>
          </a:r>
        </a:p>
        <a:p>
          <a:pPr marL="171450" lvl="1" indent="-171450" algn="l" defTabSz="711200">
            <a:lnSpc>
              <a:spcPct val="90000"/>
            </a:lnSpc>
            <a:spcBef>
              <a:spcPct val="0"/>
            </a:spcBef>
            <a:spcAft>
              <a:spcPct val="15000"/>
            </a:spcAft>
            <a:buChar char="•"/>
          </a:pPr>
          <a:r>
            <a:rPr lang="en-US" sz="1600" kern="1200" dirty="0"/>
            <a:t>These include “restricting the issuance of untrustworthy joint disciplinary object stocks, bidding and tendering, applying for financial funds, enjoying tax incentives and other administrative disciplinary measures, restricting access to credit and flying Market-based disciplinary measures such as high-grade trains and seats, as well as industry-based disciplinary measures such as criticism and public condemnation. </a:t>
          </a:r>
        </a:p>
      </dsp:txBody>
      <dsp:txXfrm rot="5400000">
        <a:off x="6616458" y="1182413"/>
        <a:ext cx="4652790" cy="354724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3CD8D-B129-4447-9477-663BD16D0C85}">
      <dsp:nvSpPr>
        <dsp:cNvPr id="0" name=""/>
        <dsp:cNvSpPr/>
      </dsp:nvSpPr>
      <dsp:spPr>
        <a:xfrm>
          <a:off x="388886" y="2036"/>
          <a:ext cx="5430813" cy="2721916"/>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First the normative basis for constructing and operating the system are not those of Western companies or the states form which they operate.  </a:t>
          </a:r>
        </a:p>
        <a:p>
          <a:pPr marL="114300" lvl="1" indent="-114300" algn="l" defTabSz="622300">
            <a:lnSpc>
              <a:spcPct val="90000"/>
            </a:lnSpc>
            <a:spcBef>
              <a:spcPct val="0"/>
            </a:spcBef>
            <a:spcAft>
              <a:spcPct val="15000"/>
            </a:spcAft>
            <a:buChar char="•"/>
          </a:pPr>
          <a:r>
            <a:rPr lang="en-US" sz="1400" kern="1200" dirty="0"/>
            <a:t>Indeed, in many respects, they are incompatible with political and economic notions at the heart of Western political and economic organization.   </a:t>
          </a:r>
        </a:p>
      </dsp:txBody>
      <dsp:txXfrm>
        <a:off x="388886" y="2036"/>
        <a:ext cx="5430813" cy="2721916"/>
      </dsp:txXfrm>
    </dsp:sp>
    <dsp:sp modelId="{5B8BBDC5-AA17-A941-9615-9695986F0D9E}">
      <dsp:nvSpPr>
        <dsp:cNvPr id="0" name=""/>
        <dsp:cNvSpPr/>
      </dsp:nvSpPr>
      <dsp:spPr>
        <a:xfrm>
          <a:off x="6273352" y="2036"/>
          <a:ext cx="5435168" cy="2721916"/>
        </a:xfrm>
        <a:prstGeom prst="rect">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Second, at least as applied to Western companies, the data harvesting may be redolent with ulterior purposes.  </a:t>
          </a:r>
        </a:p>
        <a:p>
          <a:pPr marL="114300" lvl="1" indent="-114300" algn="l" defTabSz="622300">
            <a:lnSpc>
              <a:spcPct val="90000"/>
            </a:lnSpc>
            <a:spcBef>
              <a:spcPct val="0"/>
            </a:spcBef>
            <a:spcAft>
              <a:spcPct val="15000"/>
            </a:spcAft>
            <a:buChar char="•"/>
          </a:pPr>
          <a:r>
            <a:rPr lang="en-US" sz="1400" kern="1200" dirty="0"/>
            <a:t>These may include everything from tech and business secrets mining, to know how transfers and disguised indirect control of business decisions.  Every business decision, </a:t>
          </a:r>
        </a:p>
        <a:p>
          <a:pPr marL="114300" lvl="1" indent="-114300" algn="l" defTabSz="622300">
            <a:lnSpc>
              <a:spcPct val="90000"/>
            </a:lnSpc>
            <a:spcBef>
              <a:spcPct val="0"/>
            </a:spcBef>
            <a:spcAft>
              <a:spcPct val="15000"/>
            </a:spcAft>
            <a:buChar char="•"/>
          </a:pPr>
          <a:r>
            <a:rPr lang="en-US" sz="1400" kern="1200"/>
            <a:t>in fact, that may annoy a rating producing agency, might contribute to a lowering of credit scores. This is particularly sensitive in the context of government inspections that are part of the social credit mechanisms for business. </a:t>
          </a:r>
        </a:p>
      </dsp:txBody>
      <dsp:txXfrm>
        <a:off x="6273352" y="2036"/>
        <a:ext cx="5435168" cy="2721916"/>
      </dsp:txXfrm>
    </dsp:sp>
    <dsp:sp modelId="{323CCEB6-87CA-594D-B0A4-3112FC839EF6}">
      <dsp:nvSpPr>
        <dsp:cNvPr id="0" name=""/>
        <dsp:cNvSpPr/>
      </dsp:nvSpPr>
      <dsp:spPr>
        <a:xfrm>
          <a:off x="367859" y="3177605"/>
          <a:ext cx="5461434" cy="2721916"/>
        </a:xfrm>
        <a:prstGeom prst="rect">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Third, to the extent that local agencies might wish to use the rating system strategically, then differentiated data harvesting and application of privileges and restrictions from credit rating could be used as a disguised protection of local enterprises at the expense of foreign ones.  </a:t>
          </a:r>
        </a:p>
        <a:p>
          <a:pPr marL="114300" lvl="1" indent="-114300" algn="l" defTabSz="622300">
            <a:lnSpc>
              <a:spcPct val="90000"/>
            </a:lnSpc>
            <a:spcBef>
              <a:spcPct val="0"/>
            </a:spcBef>
            <a:spcAft>
              <a:spcPct val="15000"/>
            </a:spcAft>
            <a:buChar char="•"/>
          </a:pPr>
          <a:r>
            <a:rPr lang="en-US" sz="1400" kern="1200"/>
            <a:t>That has been a problem in certain areas of China even in the absence of social credit.  But the system—a product of fracture at the bottom and coordination at the top, could also be used to enhance protection of local interest the way the judicial system sis sometimes said to do the same. </a:t>
          </a:r>
        </a:p>
      </dsp:txBody>
      <dsp:txXfrm>
        <a:off x="367859" y="3177605"/>
        <a:ext cx="5461434" cy="2721916"/>
      </dsp:txXfrm>
    </dsp:sp>
    <dsp:sp modelId="{10963EB3-AD1D-9B4B-92C4-3C08F3ACB4C2}">
      <dsp:nvSpPr>
        <dsp:cNvPr id="0" name=""/>
        <dsp:cNvSpPr/>
      </dsp:nvSpPr>
      <dsp:spPr>
        <a:xfrm>
          <a:off x="6282947" y="3177605"/>
          <a:ext cx="5446600" cy="2721916"/>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Fourth, in a sense, the principal worry is that that in the absence of a robust social credit system for government, at least government below the level of the central authorities, it is not clear that the integrity principles at the heart of the social credit system, or the robust application of the core socialist values, will actually be embedded in the actions of lower level authorities (public and private) charged with the operation of the business social credit system. </a:t>
          </a:r>
        </a:p>
        <a:p>
          <a:pPr marL="114300" lvl="1" indent="-114300" algn="l" defTabSz="622300">
            <a:lnSpc>
              <a:spcPct val="90000"/>
            </a:lnSpc>
            <a:spcBef>
              <a:spcPct val="0"/>
            </a:spcBef>
            <a:spcAft>
              <a:spcPct val="15000"/>
            </a:spcAft>
            <a:buChar char="•"/>
          </a:pPr>
          <a:r>
            <a:rPr lang="en-US" sz="1400" kern="1200"/>
            <a:t>It is just not clear how the system will work. </a:t>
          </a:r>
        </a:p>
      </dsp:txBody>
      <dsp:txXfrm>
        <a:off x="6282947" y="3177605"/>
        <a:ext cx="5446600" cy="272191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A4220-D870-4449-82A2-C31AD75B312E}">
      <dsp:nvSpPr>
        <dsp:cNvPr id="0" name=""/>
        <dsp:cNvSpPr/>
      </dsp:nvSpPr>
      <dsp:spPr>
        <a:xfrm>
          <a:off x="0" y="51832"/>
          <a:ext cx="12192000" cy="675327"/>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First, it is only fair that all enterprises operating on Chinese soil be treated the same. </a:t>
          </a:r>
        </a:p>
      </dsp:txBody>
      <dsp:txXfrm>
        <a:off x="32967" y="84799"/>
        <a:ext cx="12126066" cy="609393"/>
      </dsp:txXfrm>
    </dsp:sp>
    <dsp:sp modelId="{9C38F56B-EBC2-884B-A77C-6F2F802472D5}">
      <dsp:nvSpPr>
        <dsp:cNvPr id="0" name=""/>
        <dsp:cNvSpPr/>
      </dsp:nvSpPr>
      <dsp:spPr>
        <a:xfrm>
          <a:off x="0" y="776120"/>
          <a:ext cx="12192000" cy="675327"/>
        </a:xfrm>
        <a:prstGeom prst="roundRect">
          <a:avLst/>
        </a:prstGeom>
        <a:gradFill rotWithShape="0">
          <a:gsLst>
            <a:gs pos="0">
              <a:schemeClr val="accent4">
                <a:hueOff val="1400127"/>
                <a:satOff val="-5825"/>
                <a:lumOff val="1373"/>
                <a:alphaOff val="0"/>
                <a:lumMod val="110000"/>
                <a:satMod val="105000"/>
                <a:tint val="67000"/>
              </a:schemeClr>
            </a:gs>
            <a:gs pos="50000">
              <a:schemeClr val="accent4">
                <a:hueOff val="1400127"/>
                <a:satOff val="-5825"/>
                <a:lumOff val="1373"/>
                <a:alphaOff val="0"/>
                <a:lumMod val="105000"/>
                <a:satMod val="103000"/>
                <a:tint val="73000"/>
              </a:schemeClr>
            </a:gs>
            <a:gs pos="100000">
              <a:schemeClr val="accent4">
                <a:hueOff val="1400127"/>
                <a:satOff val="-5825"/>
                <a:lumOff val="137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Second, if, indeed, ratings and assessment will introduce far more intrusive regimes, then non-Chinese companies will have to begin to consider the extent to which they mean their operations to be embedded within China.  </a:t>
          </a:r>
        </a:p>
      </dsp:txBody>
      <dsp:txXfrm>
        <a:off x="32967" y="809087"/>
        <a:ext cx="12126066" cy="609393"/>
      </dsp:txXfrm>
    </dsp:sp>
    <dsp:sp modelId="{08736A63-273A-D340-9E87-50DD2A0790AA}">
      <dsp:nvSpPr>
        <dsp:cNvPr id="0" name=""/>
        <dsp:cNvSpPr/>
      </dsp:nvSpPr>
      <dsp:spPr>
        <a:xfrm>
          <a:off x="0" y="1500408"/>
          <a:ext cx="12192000" cy="675327"/>
        </a:xfrm>
        <a:prstGeom prst="roundRect">
          <a:avLst/>
        </a:prstGeom>
        <a:gradFill rotWithShape="0">
          <a:gsLst>
            <a:gs pos="0">
              <a:schemeClr val="accent4">
                <a:hueOff val="2800255"/>
                <a:satOff val="-11651"/>
                <a:lumOff val="2745"/>
                <a:alphaOff val="0"/>
                <a:lumMod val="110000"/>
                <a:satMod val="105000"/>
                <a:tint val="67000"/>
              </a:schemeClr>
            </a:gs>
            <a:gs pos="50000">
              <a:schemeClr val="accent4">
                <a:hueOff val="2800255"/>
                <a:satOff val="-11651"/>
                <a:lumOff val="2745"/>
                <a:alphaOff val="0"/>
                <a:lumMod val="105000"/>
                <a:satMod val="103000"/>
                <a:tint val="73000"/>
              </a:schemeClr>
            </a:gs>
            <a:gs pos="100000">
              <a:schemeClr val="accent4">
                <a:hueOff val="2800255"/>
                <a:satOff val="-11651"/>
                <a:lumOff val="274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Third, Western companies are already quite exposed to data mining.  </a:t>
          </a:r>
        </a:p>
      </dsp:txBody>
      <dsp:txXfrm>
        <a:off x="32967" y="1533375"/>
        <a:ext cx="12126066" cy="609393"/>
      </dsp:txXfrm>
    </dsp:sp>
    <dsp:sp modelId="{155E7962-3E7E-6C4D-B8C5-84543333A216}">
      <dsp:nvSpPr>
        <dsp:cNvPr id="0" name=""/>
        <dsp:cNvSpPr/>
      </dsp:nvSpPr>
      <dsp:spPr>
        <a:xfrm>
          <a:off x="0" y="2224695"/>
          <a:ext cx="12192000" cy="675327"/>
        </a:xfrm>
        <a:prstGeom prst="roundRect">
          <a:avLst/>
        </a:prstGeom>
        <a:gradFill rotWithShape="0">
          <a:gsLst>
            <a:gs pos="0">
              <a:schemeClr val="accent4">
                <a:hueOff val="4200382"/>
                <a:satOff val="-17476"/>
                <a:lumOff val="4118"/>
                <a:alphaOff val="0"/>
                <a:lumMod val="110000"/>
                <a:satMod val="105000"/>
                <a:tint val="67000"/>
              </a:schemeClr>
            </a:gs>
            <a:gs pos="50000">
              <a:schemeClr val="accent4">
                <a:hueOff val="4200382"/>
                <a:satOff val="-17476"/>
                <a:lumOff val="4118"/>
                <a:alphaOff val="0"/>
                <a:lumMod val="105000"/>
                <a:satMod val="103000"/>
                <a:tint val="73000"/>
              </a:schemeClr>
            </a:gs>
            <a:gs pos="100000">
              <a:schemeClr val="accent4">
                <a:hueOff val="4200382"/>
                <a:satOff val="-17476"/>
                <a:lumOff val="411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Fourth, it must be remembered that all such social credit systems, like the domestic legal orders of any states, are primarily deployed as instruments to project the political and normative objectives of those in control of their mechanics.   </a:t>
          </a:r>
        </a:p>
      </dsp:txBody>
      <dsp:txXfrm>
        <a:off x="32967" y="2257662"/>
        <a:ext cx="12126066" cy="609393"/>
      </dsp:txXfrm>
    </dsp:sp>
    <dsp:sp modelId="{3E8B6445-7968-6A4B-81FF-1A51F0DAAAFF}">
      <dsp:nvSpPr>
        <dsp:cNvPr id="0" name=""/>
        <dsp:cNvSpPr/>
      </dsp:nvSpPr>
      <dsp:spPr>
        <a:xfrm>
          <a:off x="0" y="2948983"/>
          <a:ext cx="12192000" cy="675327"/>
        </a:xfrm>
        <a:prstGeom prst="roundRect">
          <a:avLst/>
        </a:prstGeom>
        <a:gradFill rotWithShape="0">
          <a:gsLst>
            <a:gs pos="0">
              <a:schemeClr val="accent4">
                <a:hueOff val="5600509"/>
                <a:satOff val="-23301"/>
                <a:lumOff val="5490"/>
                <a:alphaOff val="0"/>
                <a:lumMod val="110000"/>
                <a:satMod val="105000"/>
                <a:tint val="67000"/>
              </a:schemeClr>
            </a:gs>
            <a:gs pos="50000">
              <a:schemeClr val="accent4">
                <a:hueOff val="5600509"/>
                <a:satOff val="-23301"/>
                <a:lumOff val="5490"/>
                <a:alphaOff val="0"/>
                <a:lumMod val="105000"/>
                <a:satMod val="103000"/>
                <a:tint val="73000"/>
              </a:schemeClr>
            </a:gs>
            <a:gs pos="100000">
              <a:schemeClr val="accent4">
                <a:hueOff val="5600509"/>
                <a:satOff val="-23301"/>
                <a:lumOff val="549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Fifth, that insight, though, produces powerful consequences.  (1) One is that social credit (like our modern slavery hypothetical) will be used as instruments to challenge the values of competitor states.  (2) Another is the effect of social credit on operations beyond China. </a:t>
          </a:r>
        </a:p>
      </dsp:txBody>
      <dsp:txXfrm>
        <a:off x="32967" y="2981950"/>
        <a:ext cx="12126066" cy="609393"/>
      </dsp:txXfrm>
    </dsp:sp>
    <dsp:sp modelId="{05AD86AA-5B2C-9E45-A570-CE3AD7D91694}">
      <dsp:nvSpPr>
        <dsp:cNvPr id="0" name=""/>
        <dsp:cNvSpPr/>
      </dsp:nvSpPr>
      <dsp:spPr>
        <a:xfrm>
          <a:off x="0" y="3673271"/>
          <a:ext cx="12192000" cy="675327"/>
        </a:xfrm>
        <a:prstGeom prst="roundRect">
          <a:avLst/>
        </a:prstGeom>
        <a:gradFill rotWithShape="0">
          <a:gsLst>
            <a:gs pos="0">
              <a:schemeClr val="accent4">
                <a:hueOff val="7000636"/>
                <a:satOff val="-29126"/>
                <a:lumOff val="6863"/>
                <a:alphaOff val="0"/>
                <a:lumMod val="110000"/>
                <a:satMod val="105000"/>
                <a:tint val="67000"/>
              </a:schemeClr>
            </a:gs>
            <a:gs pos="50000">
              <a:schemeClr val="accent4">
                <a:hueOff val="7000636"/>
                <a:satOff val="-29126"/>
                <a:lumOff val="6863"/>
                <a:alphaOff val="0"/>
                <a:lumMod val="105000"/>
                <a:satMod val="103000"/>
                <a:tint val="73000"/>
              </a:schemeClr>
            </a:gs>
            <a:gs pos="100000">
              <a:schemeClr val="accent4">
                <a:hueOff val="7000636"/>
                <a:satOff val="-29126"/>
                <a:lumOff val="686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Sixth, social credit is not limited to the territories of China.  The Belt and Road Initiative has extended the scope of the operation of Chinese enterprises to virtually all areas of the world.  These companies will have to comply with social credit regimes globally.  </a:t>
          </a:r>
        </a:p>
      </dsp:txBody>
      <dsp:txXfrm>
        <a:off x="32967" y="3706238"/>
        <a:ext cx="12126066" cy="609393"/>
      </dsp:txXfrm>
    </dsp:sp>
    <dsp:sp modelId="{377D62B7-576A-A84D-906E-F1F924D5B942}">
      <dsp:nvSpPr>
        <dsp:cNvPr id="0" name=""/>
        <dsp:cNvSpPr/>
      </dsp:nvSpPr>
      <dsp:spPr>
        <a:xfrm>
          <a:off x="0" y="4397558"/>
          <a:ext cx="12192000" cy="675327"/>
        </a:xfrm>
        <a:prstGeom prst="roundRect">
          <a:avLst/>
        </a:prstGeom>
        <a:gradFill rotWithShape="0">
          <a:gsLst>
            <a:gs pos="0">
              <a:schemeClr val="accent4">
                <a:hueOff val="8400764"/>
                <a:satOff val="-34952"/>
                <a:lumOff val="8235"/>
                <a:alphaOff val="0"/>
                <a:lumMod val="110000"/>
                <a:satMod val="105000"/>
                <a:tint val="67000"/>
              </a:schemeClr>
            </a:gs>
            <a:gs pos="50000">
              <a:schemeClr val="accent4">
                <a:hueOff val="8400764"/>
                <a:satOff val="-34952"/>
                <a:lumOff val="8235"/>
                <a:alphaOff val="0"/>
                <a:lumMod val="105000"/>
                <a:satMod val="103000"/>
                <a:tint val="73000"/>
              </a:schemeClr>
            </a:gs>
            <a:gs pos="100000">
              <a:schemeClr val="accent4">
                <a:hueOff val="8400764"/>
                <a:satOff val="-34952"/>
                <a:lumOff val="823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Seventh, China is not the only state that can develop social credit.  </a:t>
          </a:r>
        </a:p>
      </dsp:txBody>
      <dsp:txXfrm>
        <a:off x="32967" y="4430525"/>
        <a:ext cx="12126066" cy="609393"/>
      </dsp:txXfrm>
    </dsp:sp>
    <dsp:sp modelId="{A9036EFF-0B02-5242-B9E1-31CC66194858}">
      <dsp:nvSpPr>
        <dsp:cNvPr id="0" name=""/>
        <dsp:cNvSpPr/>
      </dsp:nvSpPr>
      <dsp:spPr>
        <a:xfrm>
          <a:off x="0" y="5121846"/>
          <a:ext cx="12192000" cy="675327"/>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Eighth, all of this suggests not the weakness but the power of social credit as the next important regulatory mechanism. Compliance, risk management and data driven governance are here to stay.</a:t>
          </a:r>
        </a:p>
      </dsp:txBody>
      <dsp:txXfrm>
        <a:off x="32967" y="5154813"/>
        <a:ext cx="12126066" cy="60939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AE096-33D1-1140-87CC-E3995C220ECF}">
      <dsp:nvSpPr>
        <dsp:cNvPr id="0" name=""/>
        <dsp:cNvSpPr/>
      </dsp:nvSpPr>
      <dsp:spPr>
        <a:xfrm rot="16200000">
          <a:off x="-2054595" y="2059432"/>
          <a:ext cx="6029818" cy="1910953"/>
        </a:xfrm>
        <a:prstGeom prst="flowChartManualOperation">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3605" bIns="0" numCol="1" spcCol="1270" anchor="ctr" anchorCtr="0">
          <a:noAutofit/>
        </a:bodyPr>
        <a:lstStyle/>
        <a:p>
          <a:pPr marL="0" lvl="0" indent="0" algn="ctr" defTabSz="800100">
            <a:lnSpc>
              <a:spcPct val="90000"/>
            </a:lnSpc>
            <a:spcBef>
              <a:spcPct val="0"/>
            </a:spcBef>
            <a:spcAft>
              <a:spcPct val="35000"/>
            </a:spcAft>
            <a:buNone/>
          </a:pPr>
          <a:r>
            <a:rPr lang="en-US" sz="1800" kern="1200"/>
            <a:t>Chinese Social Credit is in reality neither unique nor uniquely Chinese in its broad outlines.  It emerges as part of a broader and deeper cultural dialogue that appears to be transforming the landscape and language of law.</a:t>
          </a:r>
        </a:p>
      </dsp:txBody>
      <dsp:txXfrm rot="5400000">
        <a:off x="4837" y="1205964"/>
        <a:ext cx="1910953" cy="3617890"/>
      </dsp:txXfrm>
    </dsp:sp>
    <dsp:sp modelId="{1259DFD8-8B2B-8148-8AE5-A8AF3BB37627}">
      <dsp:nvSpPr>
        <dsp:cNvPr id="0" name=""/>
        <dsp:cNvSpPr/>
      </dsp:nvSpPr>
      <dsp:spPr>
        <a:xfrm rot="16200000">
          <a:off x="-320" y="2059432"/>
          <a:ext cx="6029818" cy="1910953"/>
        </a:xfrm>
        <a:prstGeom prst="flowChartManualOperation">
          <a:avLst/>
        </a:prstGeom>
        <a:gradFill rotWithShape="0">
          <a:gsLst>
            <a:gs pos="0">
              <a:schemeClr val="accent5">
                <a:hueOff val="-1351709"/>
                <a:satOff val="-3484"/>
                <a:lumOff val="-2353"/>
                <a:alphaOff val="0"/>
                <a:lumMod val="110000"/>
                <a:satMod val="105000"/>
                <a:tint val="67000"/>
              </a:schemeClr>
            </a:gs>
            <a:gs pos="50000">
              <a:schemeClr val="accent5">
                <a:hueOff val="-1351709"/>
                <a:satOff val="-3484"/>
                <a:lumOff val="-2353"/>
                <a:alphaOff val="0"/>
                <a:lumMod val="105000"/>
                <a:satMod val="103000"/>
                <a:tint val="73000"/>
              </a:schemeClr>
            </a:gs>
            <a:gs pos="100000">
              <a:schemeClr val="accent5">
                <a:hueOff val="-1351709"/>
                <a:satOff val="-3484"/>
                <a:lumOff val="-2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3605" bIns="0" numCol="1" spcCol="1270" anchor="ctr" anchorCtr="0">
          <a:noAutofit/>
        </a:bodyPr>
        <a:lstStyle/>
        <a:p>
          <a:pPr marL="0" lvl="0" indent="0" algn="ctr" defTabSz="800100">
            <a:lnSpc>
              <a:spcPct val="90000"/>
            </a:lnSpc>
            <a:spcBef>
              <a:spcPct val="0"/>
            </a:spcBef>
            <a:spcAft>
              <a:spcPct val="35000"/>
            </a:spcAft>
            <a:buNone/>
          </a:pPr>
          <a:r>
            <a:rPr lang="en-US" sz="1800" kern="1200"/>
            <a:t>The essence of ratings regimes is the fundamental connection between basic social and political principles and norms, on the one hand, and the construction of systems of data and analytics on the other.</a:t>
          </a:r>
        </a:p>
      </dsp:txBody>
      <dsp:txXfrm rot="5400000">
        <a:off x="2059112" y="1205964"/>
        <a:ext cx="1910953" cy="3617890"/>
      </dsp:txXfrm>
    </dsp:sp>
    <dsp:sp modelId="{F66C9967-1476-F24B-BACF-B8042BD7EF6B}">
      <dsp:nvSpPr>
        <dsp:cNvPr id="0" name=""/>
        <dsp:cNvSpPr/>
      </dsp:nvSpPr>
      <dsp:spPr>
        <a:xfrm rot="16200000">
          <a:off x="2053953" y="2059432"/>
          <a:ext cx="6029818" cy="1910953"/>
        </a:xfrm>
        <a:prstGeom prst="flowChartManualOperation">
          <a:avLst/>
        </a:prstGeom>
        <a:gradFill rotWithShape="0">
          <a:gsLst>
            <a:gs pos="0">
              <a:schemeClr val="accent5">
                <a:hueOff val="-2703417"/>
                <a:satOff val="-6968"/>
                <a:lumOff val="-4706"/>
                <a:alphaOff val="0"/>
                <a:lumMod val="110000"/>
                <a:satMod val="105000"/>
                <a:tint val="67000"/>
              </a:schemeClr>
            </a:gs>
            <a:gs pos="50000">
              <a:schemeClr val="accent5">
                <a:hueOff val="-2703417"/>
                <a:satOff val="-6968"/>
                <a:lumOff val="-4706"/>
                <a:alphaOff val="0"/>
                <a:lumMod val="105000"/>
                <a:satMod val="103000"/>
                <a:tint val="73000"/>
              </a:schemeClr>
            </a:gs>
            <a:gs pos="100000">
              <a:schemeClr val="accent5">
                <a:hueOff val="-2703417"/>
                <a:satOff val="-6968"/>
                <a:lumOff val="-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3605" bIns="0" numCol="1" spcCol="1270" anchor="ctr" anchorCtr="0">
          <a:noAutofit/>
        </a:bodyPr>
        <a:lstStyle/>
        <a:p>
          <a:pPr marL="0" lvl="0" indent="0" algn="ctr" defTabSz="800100">
            <a:lnSpc>
              <a:spcPct val="90000"/>
            </a:lnSpc>
            <a:spcBef>
              <a:spcPct val="0"/>
            </a:spcBef>
            <a:spcAft>
              <a:spcPct val="35000"/>
            </a:spcAft>
            <a:buNone/>
          </a:pPr>
          <a:r>
            <a:rPr lang="en-US" sz="1800" kern="1200"/>
            <a:t>The distinction between Chinese and Western social credit impulses is one of scope and systems of control.</a:t>
          </a:r>
        </a:p>
      </dsp:txBody>
      <dsp:txXfrm rot="5400000">
        <a:off x="4113385" y="1205964"/>
        <a:ext cx="1910953" cy="3617890"/>
      </dsp:txXfrm>
    </dsp:sp>
    <dsp:sp modelId="{C47852EB-8C8B-B547-ABB9-9542A575452C}">
      <dsp:nvSpPr>
        <dsp:cNvPr id="0" name=""/>
        <dsp:cNvSpPr/>
      </dsp:nvSpPr>
      <dsp:spPr>
        <a:xfrm rot="16200000">
          <a:off x="4108228" y="2059432"/>
          <a:ext cx="6029818" cy="1910953"/>
        </a:xfrm>
        <a:prstGeom prst="flowChartManualOperation">
          <a:avLst/>
        </a:prstGeom>
        <a:gradFill rotWithShape="0">
          <a:gsLst>
            <a:gs pos="0">
              <a:schemeClr val="accent5">
                <a:hueOff val="-4055126"/>
                <a:satOff val="-10451"/>
                <a:lumOff val="-7059"/>
                <a:alphaOff val="0"/>
                <a:lumMod val="110000"/>
                <a:satMod val="105000"/>
                <a:tint val="67000"/>
              </a:schemeClr>
            </a:gs>
            <a:gs pos="50000">
              <a:schemeClr val="accent5">
                <a:hueOff val="-4055126"/>
                <a:satOff val="-10451"/>
                <a:lumOff val="-7059"/>
                <a:alphaOff val="0"/>
                <a:lumMod val="105000"/>
                <a:satMod val="103000"/>
                <a:tint val="73000"/>
              </a:schemeClr>
            </a:gs>
            <a:gs pos="100000">
              <a:schemeClr val="accent5">
                <a:hueOff val="-4055126"/>
                <a:satOff val="-10451"/>
                <a:lumOff val="-705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3605" bIns="0" numCol="1" spcCol="1270" anchor="ctr" anchorCtr="0">
          <a:noAutofit/>
        </a:bodyPr>
        <a:lstStyle/>
        <a:p>
          <a:pPr marL="0" lvl="0" indent="0" algn="ctr" defTabSz="800100">
            <a:lnSpc>
              <a:spcPct val="90000"/>
            </a:lnSpc>
            <a:spcBef>
              <a:spcPct val="0"/>
            </a:spcBef>
            <a:spcAft>
              <a:spcPct val="35000"/>
            </a:spcAft>
            <a:buNone/>
          </a:pPr>
          <a:r>
            <a:rPr lang="en-US" sz="1800" kern="1200"/>
            <a:t>The direct connection between the state and the ratings-social-credit system that is what triggers anxiety in the West; augmented by the modalities through which that exercise of control is manifested.</a:t>
          </a:r>
        </a:p>
      </dsp:txBody>
      <dsp:txXfrm rot="5400000">
        <a:off x="6167660" y="1205964"/>
        <a:ext cx="1910953" cy="3617890"/>
      </dsp:txXfrm>
    </dsp:sp>
    <dsp:sp modelId="{88080B59-98DD-6648-8AC1-4EDB030DC5C0}">
      <dsp:nvSpPr>
        <dsp:cNvPr id="0" name=""/>
        <dsp:cNvSpPr/>
      </dsp:nvSpPr>
      <dsp:spPr>
        <a:xfrm rot="16200000">
          <a:off x="6162502" y="2059432"/>
          <a:ext cx="6029818" cy="1910953"/>
        </a:xfrm>
        <a:prstGeom prst="flowChartManualOperation">
          <a:avLst/>
        </a:prstGeom>
        <a:gradFill rotWithShape="0">
          <a:gsLst>
            <a:gs pos="0">
              <a:schemeClr val="accent5">
                <a:hueOff val="-5406834"/>
                <a:satOff val="-13935"/>
                <a:lumOff val="-9412"/>
                <a:alphaOff val="0"/>
                <a:lumMod val="110000"/>
                <a:satMod val="105000"/>
                <a:tint val="67000"/>
              </a:schemeClr>
            </a:gs>
            <a:gs pos="50000">
              <a:schemeClr val="accent5">
                <a:hueOff val="-5406834"/>
                <a:satOff val="-13935"/>
                <a:lumOff val="-9412"/>
                <a:alphaOff val="0"/>
                <a:lumMod val="105000"/>
                <a:satMod val="103000"/>
                <a:tint val="73000"/>
              </a:schemeClr>
            </a:gs>
            <a:gs pos="100000">
              <a:schemeClr val="accent5">
                <a:hueOff val="-5406834"/>
                <a:satOff val="-13935"/>
                <a:lumOff val="-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3605" bIns="0" numCol="1" spcCol="1270" anchor="ctr" anchorCtr="0">
          <a:noAutofit/>
        </a:bodyPr>
        <a:lstStyle/>
        <a:p>
          <a:pPr marL="0" lvl="0" indent="0" algn="ctr" defTabSz="800100">
            <a:lnSpc>
              <a:spcPct val="90000"/>
            </a:lnSpc>
            <a:spcBef>
              <a:spcPct val="0"/>
            </a:spcBef>
            <a:spcAft>
              <a:spcPct val="35000"/>
            </a:spcAft>
            <a:buNone/>
          </a:pPr>
          <a:r>
            <a:rPr lang="en-US" sz="1800" kern="1200"/>
            <a:t>Social credit regimes, then, are symptomatic rather than generative and are reflected in their application to enterprises.</a:t>
          </a:r>
        </a:p>
      </dsp:txBody>
      <dsp:txXfrm rot="5400000">
        <a:off x="8221934" y="1205964"/>
        <a:ext cx="1910953" cy="3617890"/>
      </dsp:txXfrm>
    </dsp:sp>
    <dsp:sp modelId="{0CE11D1D-428A-4E4A-9675-3D1BEAFAFF6D}">
      <dsp:nvSpPr>
        <dsp:cNvPr id="0" name=""/>
        <dsp:cNvSpPr/>
      </dsp:nvSpPr>
      <dsp:spPr>
        <a:xfrm rot="16200000">
          <a:off x="8216777" y="2059432"/>
          <a:ext cx="6029818" cy="1910953"/>
        </a:xfrm>
        <a:prstGeom prst="flowChartManualOperation">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3605" bIns="0" numCol="1" spcCol="1270" anchor="ctr" anchorCtr="0">
          <a:noAutofit/>
        </a:bodyPr>
        <a:lstStyle/>
        <a:p>
          <a:pPr marL="0" lvl="0" indent="0" algn="ctr" defTabSz="800100">
            <a:lnSpc>
              <a:spcPct val="90000"/>
            </a:lnSpc>
            <a:spcBef>
              <a:spcPct val="0"/>
            </a:spcBef>
            <a:spcAft>
              <a:spcPct val="35000"/>
            </a:spcAft>
            <a:buNone/>
          </a:pPr>
          <a:r>
            <a:rPr lang="en-US" sz="1800" kern="1200"/>
            <a:t>The challenges posed by these generative differences are likely to shape the nature and extent of Western investment in China and of Chinese investment along the Silk and Maritime Roads.</a:t>
          </a:r>
        </a:p>
      </dsp:txBody>
      <dsp:txXfrm rot="5400000">
        <a:off x="10276209" y="1205964"/>
        <a:ext cx="1910953" cy="3617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28FD4-694A-7946-BF12-370B9D6FF3AF}">
      <dsp:nvSpPr>
        <dsp:cNvPr id="0" name=""/>
        <dsp:cNvSpPr/>
      </dsp:nvSpPr>
      <dsp:spPr>
        <a:xfrm>
          <a:off x="0" y="112343"/>
          <a:ext cx="12192000" cy="2534250"/>
        </a:xfrm>
        <a:prstGeom prst="rightArrow">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05A9C9-E47A-3546-9990-2D64410739BD}">
      <dsp:nvSpPr>
        <dsp:cNvPr id="0" name=""/>
        <dsp:cNvSpPr/>
      </dsp:nvSpPr>
      <dsp:spPr>
        <a:xfrm>
          <a:off x="8553547" y="745905"/>
          <a:ext cx="2419252" cy="1267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l" defTabSz="711200">
            <a:lnSpc>
              <a:spcPct val="90000"/>
            </a:lnSpc>
            <a:spcBef>
              <a:spcPct val="0"/>
            </a:spcBef>
            <a:spcAft>
              <a:spcPct val="35000"/>
            </a:spcAft>
            <a:buNone/>
          </a:pPr>
          <a:r>
            <a:rPr lang="en-US" sz="1600" b="1" kern="1200" dirty="0"/>
            <a:t>Implications for non-Chinese business operating in China and within the BRI sphere of influence</a:t>
          </a:r>
          <a:r>
            <a:rPr lang="en-US" sz="1600" kern="1200" dirty="0"/>
            <a:t>. </a:t>
          </a:r>
        </a:p>
      </dsp:txBody>
      <dsp:txXfrm>
        <a:off x="8553547" y="745905"/>
        <a:ext cx="2419252" cy="1267125"/>
      </dsp:txXfrm>
    </dsp:sp>
    <dsp:sp modelId="{2D673A97-4C59-C84A-B0A9-71DDE8E0CBBD}">
      <dsp:nvSpPr>
        <dsp:cNvPr id="0" name=""/>
        <dsp:cNvSpPr/>
      </dsp:nvSpPr>
      <dsp:spPr>
        <a:xfrm>
          <a:off x="6028232" y="2139743"/>
          <a:ext cx="2104429" cy="2780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July 2019  publication of the State Administration of Markets on business related Social Credit lists </a:t>
          </a:r>
        </a:p>
        <a:p>
          <a:pPr marL="171450" lvl="1" indent="-171450" algn="l" defTabSz="711200">
            <a:lnSpc>
              <a:spcPct val="90000"/>
            </a:lnSpc>
            <a:spcBef>
              <a:spcPct val="0"/>
            </a:spcBef>
            <a:spcAft>
              <a:spcPct val="15000"/>
            </a:spcAft>
            <a:buChar char="•"/>
          </a:pPr>
          <a:r>
            <a:rPr lang="en-US" sz="1600" kern="1200" dirty="0"/>
            <a:t>The 16 July 2019 State Council Guiding Opinion</a:t>
          </a:r>
          <a:r>
            <a:rPr lang="en-US" sz="1500" kern="1200" dirty="0"/>
            <a:t>. </a:t>
          </a:r>
        </a:p>
      </dsp:txBody>
      <dsp:txXfrm>
        <a:off x="6028232" y="2139743"/>
        <a:ext cx="2104429" cy="2780288"/>
      </dsp:txXfrm>
    </dsp:sp>
    <dsp:sp modelId="{89EC91D1-921D-BE4C-8FF8-EC3AB8F1BFB6}">
      <dsp:nvSpPr>
        <dsp:cNvPr id="0" name=""/>
        <dsp:cNvSpPr/>
      </dsp:nvSpPr>
      <dsp:spPr>
        <a:xfrm>
          <a:off x="6028232" y="745905"/>
          <a:ext cx="2104429" cy="1267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l" defTabSz="711200">
            <a:lnSpc>
              <a:spcPct val="90000"/>
            </a:lnSpc>
            <a:spcBef>
              <a:spcPct val="0"/>
            </a:spcBef>
            <a:spcAft>
              <a:spcPct val="35000"/>
            </a:spcAft>
            <a:buNone/>
          </a:pPr>
          <a:r>
            <a:rPr lang="en-US" sz="1600" b="1" kern="1200" dirty="0"/>
            <a:t>Focus on that part of the social credit system that targets business integrity.  </a:t>
          </a:r>
        </a:p>
      </dsp:txBody>
      <dsp:txXfrm>
        <a:off x="6028232" y="745905"/>
        <a:ext cx="2104429" cy="1267125"/>
      </dsp:txXfrm>
    </dsp:sp>
    <dsp:sp modelId="{4A3F2181-40F5-A444-9E18-EDCD0E3D0E1A}">
      <dsp:nvSpPr>
        <dsp:cNvPr id="0" name=""/>
        <dsp:cNvSpPr/>
      </dsp:nvSpPr>
      <dsp:spPr>
        <a:xfrm>
          <a:off x="3502916" y="2139743"/>
          <a:ext cx="2104429" cy="2073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Principles</a:t>
          </a:r>
        </a:p>
        <a:p>
          <a:pPr marL="171450" lvl="1" indent="-171450" algn="l" defTabSz="800100">
            <a:lnSpc>
              <a:spcPct val="90000"/>
            </a:lnSpc>
            <a:spcBef>
              <a:spcPct val="0"/>
            </a:spcBef>
            <a:spcAft>
              <a:spcPct val="15000"/>
            </a:spcAft>
            <a:buChar char="•"/>
          </a:pPr>
          <a:r>
            <a:rPr lang="en-US" sz="1800" kern="1200" dirty="0"/>
            <a:t>Scope</a:t>
          </a:r>
        </a:p>
        <a:p>
          <a:pPr marL="171450" lvl="1" indent="-171450" algn="l" defTabSz="800100">
            <a:lnSpc>
              <a:spcPct val="90000"/>
            </a:lnSpc>
            <a:spcBef>
              <a:spcPct val="0"/>
            </a:spcBef>
            <a:spcAft>
              <a:spcPct val="15000"/>
            </a:spcAft>
            <a:buChar char="•"/>
          </a:pPr>
          <a:r>
            <a:rPr lang="en-US" sz="1800" kern="1200" dirty="0"/>
            <a:t>Modalities </a:t>
          </a:r>
        </a:p>
      </dsp:txBody>
      <dsp:txXfrm>
        <a:off x="3502916" y="2139743"/>
        <a:ext cx="2104429" cy="2073093"/>
      </dsp:txXfrm>
    </dsp:sp>
    <dsp:sp modelId="{EFBACD1D-4309-2744-BD3F-53E7EB690E30}">
      <dsp:nvSpPr>
        <dsp:cNvPr id="0" name=""/>
        <dsp:cNvSpPr/>
      </dsp:nvSpPr>
      <dsp:spPr>
        <a:xfrm>
          <a:off x="3502916" y="745905"/>
          <a:ext cx="2104429" cy="1267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l" defTabSz="711200">
            <a:lnSpc>
              <a:spcPct val="90000"/>
            </a:lnSpc>
            <a:spcBef>
              <a:spcPct val="0"/>
            </a:spcBef>
            <a:spcAft>
              <a:spcPct val="35000"/>
            </a:spcAft>
            <a:buNone/>
          </a:pPr>
          <a:r>
            <a:rPr lang="en-US" sz="1600" b="1" kern="1200" dirty="0"/>
            <a:t>From there I consider China’s Social Credit system structures in general terms. </a:t>
          </a:r>
        </a:p>
      </dsp:txBody>
      <dsp:txXfrm>
        <a:off x="3502916" y="745905"/>
        <a:ext cx="2104429" cy="1267125"/>
      </dsp:txXfrm>
    </dsp:sp>
    <dsp:sp modelId="{DD2F62B0-F7A0-C046-8694-23DD4CB75CDD}">
      <dsp:nvSpPr>
        <dsp:cNvPr id="0" name=""/>
        <dsp:cNvSpPr/>
      </dsp:nvSpPr>
      <dsp:spPr>
        <a:xfrm>
          <a:off x="977600" y="2139743"/>
          <a:ext cx="2104429" cy="2073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How is it that one can construct a social credit system?  </a:t>
          </a:r>
        </a:p>
      </dsp:txBody>
      <dsp:txXfrm>
        <a:off x="977600" y="2139743"/>
        <a:ext cx="2104429" cy="2073093"/>
      </dsp:txXfrm>
    </dsp:sp>
    <dsp:sp modelId="{66895080-173E-9940-B46A-94C7B50E4011}">
      <dsp:nvSpPr>
        <dsp:cNvPr id="0" name=""/>
        <dsp:cNvSpPr/>
      </dsp:nvSpPr>
      <dsp:spPr>
        <a:xfrm>
          <a:off x="977600" y="745905"/>
          <a:ext cx="2104429" cy="1267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l" defTabSz="711200">
            <a:lnSpc>
              <a:spcPct val="90000"/>
            </a:lnSpc>
            <a:spcBef>
              <a:spcPct val="0"/>
            </a:spcBef>
            <a:spcAft>
              <a:spcPct val="35000"/>
            </a:spcAft>
            <a:buNone/>
          </a:pPr>
          <a:r>
            <a:rPr lang="en-US" sz="1600" b="1" kern="1200" dirty="0"/>
            <a:t>Begin from the simplest of starting points</a:t>
          </a:r>
          <a:r>
            <a:rPr lang="en-US" sz="1600" kern="1200" dirty="0"/>
            <a:t>: </a:t>
          </a:r>
        </a:p>
      </dsp:txBody>
      <dsp:txXfrm>
        <a:off x="977600" y="745905"/>
        <a:ext cx="2104429" cy="12671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A61E2-A1A5-9141-B895-468866C2F30B}">
      <dsp:nvSpPr>
        <dsp:cNvPr id="0" name=""/>
        <dsp:cNvSpPr/>
      </dsp:nvSpPr>
      <dsp:spPr>
        <a:xfrm rot="5400000">
          <a:off x="-614671" y="2050796"/>
          <a:ext cx="4097809" cy="2868466"/>
        </a:xfrm>
        <a:prstGeom prst="chevron">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a:t>Assume </a:t>
          </a:r>
        </a:p>
      </dsp:txBody>
      <dsp:txXfrm rot="-5400000">
        <a:off x="1" y="2870357"/>
        <a:ext cx="2868466" cy="1229343"/>
      </dsp:txXfrm>
    </dsp:sp>
    <dsp:sp modelId="{49015AD3-26B2-6740-8260-062F5BFD0D7F}">
      <dsp:nvSpPr>
        <dsp:cNvPr id="0" name=""/>
        <dsp:cNvSpPr/>
      </dsp:nvSpPr>
      <dsp:spPr>
        <a:xfrm rot="5400000">
          <a:off x="4762324" y="-1893853"/>
          <a:ext cx="5535816" cy="9323533"/>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general consensus against the practice. </a:t>
          </a:r>
        </a:p>
        <a:p>
          <a:pPr marL="228600" lvl="1" indent="-228600" algn="l" defTabSz="933450">
            <a:lnSpc>
              <a:spcPct val="90000"/>
            </a:lnSpc>
            <a:spcBef>
              <a:spcPct val="0"/>
            </a:spcBef>
            <a:spcAft>
              <a:spcPct val="15000"/>
            </a:spcAft>
            <a:buChar char="•"/>
          </a:pPr>
          <a:r>
            <a:rPr lang="en-US" sz="2100" kern="1200" dirty="0"/>
            <a:t>beyond writing laws and regulations, states find it hard to control the practice </a:t>
          </a:r>
        </a:p>
        <a:p>
          <a:pPr marL="457200" lvl="2" indent="-228600" algn="l" defTabSz="933450">
            <a:lnSpc>
              <a:spcPct val="90000"/>
            </a:lnSpc>
            <a:spcBef>
              <a:spcPct val="0"/>
            </a:spcBef>
            <a:spcAft>
              <a:spcPct val="15000"/>
            </a:spcAft>
            <a:buChar char="•"/>
          </a:pPr>
          <a:r>
            <a:rPr lang="en-US" sz="2100" kern="1200"/>
            <a:t>Transnational elements of trafficking </a:t>
          </a:r>
        </a:p>
        <a:p>
          <a:pPr marL="457200" lvl="2" indent="-228600" algn="l" defTabSz="933450">
            <a:lnSpc>
              <a:spcPct val="90000"/>
            </a:lnSpc>
            <a:spcBef>
              <a:spcPct val="0"/>
            </a:spcBef>
            <a:spcAft>
              <a:spcPct val="15000"/>
            </a:spcAft>
            <a:buChar char="•"/>
          </a:pPr>
          <a:r>
            <a:rPr lang="en-US" sz="2100" kern="1200" dirty="0"/>
            <a:t>Embedded within official and unofficial labor markets.  </a:t>
          </a:r>
        </a:p>
        <a:p>
          <a:pPr marL="228600" lvl="1" indent="-228600" algn="l" defTabSz="933450">
            <a:lnSpc>
              <a:spcPct val="90000"/>
            </a:lnSpc>
            <a:spcBef>
              <a:spcPct val="0"/>
            </a:spcBef>
            <a:spcAft>
              <a:spcPct val="15000"/>
            </a:spcAft>
            <a:buChar char="•"/>
          </a:pPr>
          <a:r>
            <a:rPr lang="en-US" sz="2100" kern="1200" dirty="0"/>
            <a:t>All businesses are  willing to comply with law and are sensitive to stakeholder  action</a:t>
          </a:r>
        </a:p>
        <a:p>
          <a:pPr marL="457200" lvl="2" indent="-228600" algn="l" defTabSz="933450">
            <a:lnSpc>
              <a:spcPct val="90000"/>
            </a:lnSpc>
            <a:spcBef>
              <a:spcPct val="0"/>
            </a:spcBef>
            <a:spcAft>
              <a:spcPct val="15000"/>
            </a:spcAft>
            <a:buChar char="•"/>
          </a:pPr>
          <a:r>
            <a:rPr lang="en-US" sz="2100" kern="1200" dirty="0"/>
            <a:t>Especially of consumers and </a:t>
          </a:r>
        </a:p>
        <a:p>
          <a:pPr marL="228600" lvl="1" indent="-228600" algn="l" defTabSz="933450">
            <a:lnSpc>
              <a:spcPct val="90000"/>
            </a:lnSpc>
            <a:spcBef>
              <a:spcPct val="0"/>
            </a:spcBef>
            <a:spcAft>
              <a:spcPct val="15000"/>
            </a:spcAft>
            <a:buChar char="•"/>
          </a:pPr>
          <a:r>
            <a:rPr lang="en-US" sz="2100" kern="1200" dirty="0"/>
            <a:t>A handful of states have enacted so-called Modern Slavery Laws, or supply chain due diligence laws or Anti-Trafficking disclosure laws, </a:t>
          </a:r>
        </a:p>
        <a:p>
          <a:pPr marL="457200" lvl="2" indent="-228600" algn="l" defTabSz="933450">
            <a:lnSpc>
              <a:spcPct val="90000"/>
            </a:lnSpc>
            <a:spcBef>
              <a:spcPct val="0"/>
            </a:spcBef>
            <a:spcAft>
              <a:spcPct val="15000"/>
            </a:spcAft>
            <a:buChar char="•"/>
          </a:pPr>
          <a:r>
            <a:rPr lang="en-US" sz="2100" kern="1200" dirty="0"/>
            <a:t>All of which require some kind of </a:t>
          </a:r>
          <a:r>
            <a:rPr lang="en-US" sz="2100" b="1" kern="1200" dirty="0"/>
            <a:t>public disclosure</a:t>
          </a:r>
          <a:r>
            <a:rPr lang="en-US" sz="2100" kern="1200" dirty="0"/>
            <a:t>.  </a:t>
          </a:r>
        </a:p>
        <a:p>
          <a:pPr marL="228600" lvl="1" indent="-228600" algn="l" defTabSz="933450">
            <a:lnSpc>
              <a:spcPct val="90000"/>
            </a:lnSpc>
            <a:spcBef>
              <a:spcPct val="0"/>
            </a:spcBef>
            <a:spcAft>
              <a:spcPct val="15000"/>
            </a:spcAft>
            <a:buChar char="•"/>
          </a:pPr>
          <a:r>
            <a:rPr lang="en-US" sz="2100" kern="1200" dirty="0"/>
            <a:t>Companies may be required to disclose additional information </a:t>
          </a:r>
        </a:p>
        <a:p>
          <a:pPr marL="457200" lvl="2" indent="-228600" algn="l" defTabSz="933450">
            <a:lnSpc>
              <a:spcPct val="90000"/>
            </a:lnSpc>
            <a:spcBef>
              <a:spcPct val="0"/>
            </a:spcBef>
            <a:spcAft>
              <a:spcPct val="15000"/>
            </a:spcAft>
            <a:buChar char="•"/>
          </a:pPr>
          <a:r>
            <a:rPr lang="en-US" sz="2100" b="1" kern="1200" dirty="0"/>
            <a:t>Securities laws</a:t>
          </a:r>
          <a:r>
            <a:rPr lang="en-US" sz="2100" kern="1200" dirty="0"/>
            <a:t>, listing requirements, financing agreements.</a:t>
          </a:r>
        </a:p>
        <a:p>
          <a:pPr marL="457200" lvl="2" indent="-228600" algn="l" defTabSz="933450">
            <a:lnSpc>
              <a:spcPct val="90000"/>
            </a:lnSpc>
            <a:spcBef>
              <a:spcPct val="0"/>
            </a:spcBef>
            <a:spcAft>
              <a:spcPct val="15000"/>
            </a:spcAft>
            <a:buChar char="•"/>
          </a:pPr>
          <a:r>
            <a:rPr lang="en-US" sz="2100" b="1" kern="1200" dirty="0"/>
            <a:t>Voluntary ESG disclosure</a:t>
          </a:r>
          <a:r>
            <a:rPr lang="en-US" sz="2100" kern="1200" dirty="0"/>
            <a:t>.</a:t>
          </a:r>
        </a:p>
      </dsp:txBody>
      <dsp:txXfrm rot="-5400000">
        <a:off x="2868466" y="270241"/>
        <a:ext cx="9053297" cy="49953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FCAFD3-B53C-BB4A-B76C-E19B53981AEB}">
      <dsp:nvSpPr>
        <dsp:cNvPr id="0" name=""/>
        <dsp:cNvSpPr/>
      </dsp:nvSpPr>
      <dsp:spPr>
        <a:xfrm>
          <a:off x="0" y="116097"/>
          <a:ext cx="7840685" cy="551655"/>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How</a:t>
          </a:r>
        </a:p>
      </dsp:txBody>
      <dsp:txXfrm>
        <a:off x="26930" y="143027"/>
        <a:ext cx="7786825" cy="497795"/>
      </dsp:txXfrm>
    </dsp:sp>
    <dsp:sp modelId="{051B3BD9-8965-824F-BC21-E900311AEEBF}">
      <dsp:nvSpPr>
        <dsp:cNvPr id="0" name=""/>
        <dsp:cNvSpPr/>
      </dsp:nvSpPr>
      <dsp:spPr>
        <a:xfrm>
          <a:off x="0" y="667752"/>
          <a:ext cx="7840685"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42"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Data and data harvesting</a:t>
          </a:r>
        </a:p>
        <a:p>
          <a:pPr marL="171450" lvl="1" indent="-171450" algn="l" defTabSz="800100">
            <a:lnSpc>
              <a:spcPct val="90000"/>
            </a:lnSpc>
            <a:spcBef>
              <a:spcPct val="0"/>
            </a:spcBef>
            <a:spcAft>
              <a:spcPct val="20000"/>
            </a:spcAft>
            <a:buChar char="•"/>
          </a:pPr>
          <a:r>
            <a:rPr lang="en-US" sz="1800" kern="1200"/>
            <a:t>Choice depends on norms and objectives of task </a:t>
          </a:r>
        </a:p>
      </dsp:txBody>
      <dsp:txXfrm>
        <a:off x="0" y="667752"/>
        <a:ext cx="7840685" cy="618930"/>
      </dsp:txXfrm>
    </dsp:sp>
    <dsp:sp modelId="{06FEB554-2640-F746-AF23-80745296A720}">
      <dsp:nvSpPr>
        <dsp:cNvPr id="0" name=""/>
        <dsp:cNvSpPr/>
      </dsp:nvSpPr>
      <dsp:spPr>
        <a:xfrm>
          <a:off x="0" y="1286682"/>
          <a:ext cx="7840685" cy="551655"/>
        </a:xfrm>
        <a:prstGeom prst="roundRect">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Making Data Useful</a:t>
          </a:r>
        </a:p>
      </dsp:txBody>
      <dsp:txXfrm>
        <a:off x="26930" y="1313612"/>
        <a:ext cx="7786825" cy="497795"/>
      </dsp:txXfrm>
    </dsp:sp>
    <dsp:sp modelId="{63744EE6-E7E9-EE4B-B224-6456F514AAA0}">
      <dsp:nvSpPr>
        <dsp:cNvPr id="0" name=""/>
        <dsp:cNvSpPr/>
      </dsp:nvSpPr>
      <dsp:spPr>
        <a:xfrm>
          <a:off x="0" y="1838337"/>
          <a:ext cx="7840685" cy="928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42"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Analytics</a:t>
          </a:r>
        </a:p>
        <a:p>
          <a:pPr marL="171450" lvl="1" indent="-171450" algn="l" defTabSz="800100">
            <a:lnSpc>
              <a:spcPct val="90000"/>
            </a:lnSpc>
            <a:spcBef>
              <a:spcPct val="0"/>
            </a:spcBef>
            <a:spcAft>
              <a:spcPct val="20000"/>
            </a:spcAft>
            <a:buChar char="•"/>
          </a:pPr>
          <a:r>
            <a:rPr lang="en-US" sz="1800" kern="1200" dirty="0"/>
            <a:t>From analytics to assessment </a:t>
          </a:r>
        </a:p>
        <a:p>
          <a:pPr marL="171450" lvl="1" indent="-171450" algn="l" defTabSz="800100">
            <a:lnSpc>
              <a:spcPct val="90000"/>
            </a:lnSpc>
            <a:spcBef>
              <a:spcPct val="0"/>
            </a:spcBef>
            <a:spcAft>
              <a:spcPct val="20000"/>
            </a:spcAft>
            <a:buChar char="•"/>
          </a:pPr>
          <a:r>
            <a:rPr lang="en-US" sz="1800" kern="1200" dirty="0"/>
            <a:t>From assessment to Judgment</a:t>
          </a:r>
        </a:p>
      </dsp:txBody>
      <dsp:txXfrm>
        <a:off x="0" y="1838337"/>
        <a:ext cx="7840685" cy="928395"/>
      </dsp:txXfrm>
    </dsp:sp>
    <dsp:sp modelId="{944C7F46-F553-7849-B00F-D61EA8B52D86}">
      <dsp:nvSpPr>
        <dsp:cNvPr id="0" name=""/>
        <dsp:cNvSpPr/>
      </dsp:nvSpPr>
      <dsp:spPr>
        <a:xfrm>
          <a:off x="0" y="2766732"/>
          <a:ext cx="7840685" cy="551655"/>
        </a:xfrm>
        <a:prstGeom prst="roundRect">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Effects</a:t>
          </a:r>
        </a:p>
      </dsp:txBody>
      <dsp:txXfrm>
        <a:off x="26930" y="2793662"/>
        <a:ext cx="7786825" cy="497795"/>
      </dsp:txXfrm>
    </dsp:sp>
    <dsp:sp modelId="{CA1B683B-658E-6D46-8942-1F8E3B7D2DA8}">
      <dsp:nvSpPr>
        <dsp:cNvPr id="0" name=""/>
        <dsp:cNvSpPr/>
      </dsp:nvSpPr>
      <dsp:spPr>
        <a:xfrm>
          <a:off x="0" y="3318387"/>
          <a:ext cx="7840685" cy="88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42"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People make decisions about relationships with company on the basis of rating</a:t>
          </a:r>
        </a:p>
        <a:p>
          <a:pPr marL="171450" lvl="1" indent="-171450" algn="l" defTabSz="800100">
            <a:lnSpc>
              <a:spcPct val="90000"/>
            </a:lnSpc>
            <a:spcBef>
              <a:spcPct val="0"/>
            </a:spcBef>
            <a:spcAft>
              <a:spcPct val="20000"/>
            </a:spcAft>
            <a:buChar char="•"/>
          </a:pPr>
          <a:r>
            <a:rPr lang="en-US" sz="1800" kern="1200" dirty="0"/>
            <a:t>Business conforms behavior to the rating standards</a:t>
          </a:r>
        </a:p>
      </dsp:txBody>
      <dsp:txXfrm>
        <a:off x="0" y="3318387"/>
        <a:ext cx="7840685" cy="880785"/>
      </dsp:txXfrm>
    </dsp:sp>
    <dsp:sp modelId="{867F7789-6A35-384C-92F6-CFCE88DEFF0A}">
      <dsp:nvSpPr>
        <dsp:cNvPr id="0" name=""/>
        <dsp:cNvSpPr/>
      </dsp:nvSpPr>
      <dsp:spPr>
        <a:xfrm>
          <a:off x="0" y="4199172"/>
          <a:ext cx="7840685" cy="551655"/>
        </a:xfrm>
        <a:prstGeom prst="round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Ouroboros</a:t>
          </a:r>
        </a:p>
      </dsp:txBody>
      <dsp:txXfrm>
        <a:off x="26930" y="4226102"/>
        <a:ext cx="7786825" cy="497795"/>
      </dsp:txXfrm>
    </dsp:sp>
    <dsp:sp modelId="{E63912B8-F1EC-7D49-B380-70A89F3CF33D}">
      <dsp:nvSpPr>
        <dsp:cNvPr id="0" name=""/>
        <dsp:cNvSpPr/>
      </dsp:nvSpPr>
      <dsp:spPr>
        <a:xfrm>
          <a:off x="0" y="4750827"/>
          <a:ext cx="7840685" cy="928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42"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The standards (and their construction) have regulatory effect</a:t>
          </a:r>
        </a:p>
        <a:p>
          <a:pPr marL="171450" lvl="1" indent="-171450" algn="l" defTabSz="800100">
            <a:lnSpc>
              <a:spcPct val="90000"/>
            </a:lnSpc>
            <a:spcBef>
              <a:spcPct val="0"/>
            </a:spcBef>
            <a:spcAft>
              <a:spcPct val="20000"/>
            </a:spcAft>
            <a:buChar char="•"/>
          </a:pPr>
          <a:r>
            <a:rPr lang="en-US" sz="1800" kern="1200" dirty="0"/>
            <a:t>Norms (laws) have constitutive and structural effect</a:t>
          </a:r>
        </a:p>
        <a:p>
          <a:pPr marL="171450" lvl="1" indent="-171450" algn="l" defTabSz="800100">
            <a:lnSpc>
              <a:spcPct val="90000"/>
            </a:lnSpc>
            <a:spcBef>
              <a:spcPct val="0"/>
            </a:spcBef>
            <a:spcAft>
              <a:spcPct val="20000"/>
            </a:spcAft>
            <a:buChar char="•"/>
          </a:pPr>
          <a:r>
            <a:rPr lang="en-US" sz="1800" kern="1200" dirty="0"/>
            <a:t>Conflation of normative and implementation mediated by data. </a:t>
          </a:r>
        </a:p>
      </dsp:txBody>
      <dsp:txXfrm>
        <a:off x="0" y="4750827"/>
        <a:ext cx="7840685" cy="9283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B5542-0FA1-C947-B038-4C15ED4144EF}">
      <dsp:nvSpPr>
        <dsp:cNvPr id="0" name=""/>
        <dsp:cNvSpPr/>
      </dsp:nvSpPr>
      <dsp:spPr>
        <a:xfrm>
          <a:off x="4206239" y="671"/>
          <a:ext cx="6309360" cy="2617816"/>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a:t>Construction of an institutional structure for imposing consequences on judgments derived from data driven analytic assessments</a:t>
          </a:r>
        </a:p>
        <a:p>
          <a:pPr marL="171450" lvl="1" indent="-171450" algn="l" defTabSz="800100">
            <a:lnSpc>
              <a:spcPct val="90000"/>
            </a:lnSpc>
            <a:spcBef>
              <a:spcPct val="0"/>
            </a:spcBef>
            <a:spcAft>
              <a:spcPct val="15000"/>
            </a:spcAft>
            <a:buChar char="•"/>
          </a:pPr>
          <a:r>
            <a:rPr lang="en-US" sz="1800" kern="1200"/>
            <a:t>Object is to develop a coordinated system of interlocking </a:t>
          </a:r>
          <a:r>
            <a:rPr lang="en-US" sz="1800" b="1" i="1" kern="1200"/>
            <a:t>restrictions and privileges</a:t>
          </a:r>
          <a:r>
            <a:rPr lang="en-US" sz="1800" kern="1200"/>
            <a:t> (consequences) that flow from rating.</a:t>
          </a:r>
        </a:p>
      </dsp:txBody>
      <dsp:txXfrm>
        <a:off x="4206239" y="327898"/>
        <a:ext cx="5327679" cy="1963362"/>
      </dsp:txXfrm>
    </dsp:sp>
    <dsp:sp modelId="{57366E2E-CDFB-5B44-958E-DF8A52864655}">
      <dsp:nvSpPr>
        <dsp:cNvPr id="0" name=""/>
        <dsp:cNvSpPr/>
      </dsp:nvSpPr>
      <dsp:spPr>
        <a:xfrm>
          <a:off x="0" y="671"/>
          <a:ext cx="4206240" cy="261781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kern="1200"/>
            <a:t>A rating system is not a social credit system; what is missing?</a:t>
          </a:r>
        </a:p>
      </dsp:txBody>
      <dsp:txXfrm>
        <a:off x="127791" y="128462"/>
        <a:ext cx="3950658" cy="2362234"/>
      </dsp:txXfrm>
    </dsp:sp>
    <dsp:sp modelId="{FA121DB1-DDA0-F341-BFEE-F09808BFA019}">
      <dsp:nvSpPr>
        <dsp:cNvPr id="0" name=""/>
        <dsp:cNvSpPr/>
      </dsp:nvSpPr>
      <dsp:spPr>
        <a:xfrm>
          <a:off x="4206240" y="2880269"/>
          <a:ext cx="6309360" cy="2617816"/>
        </a:xfrm>
        <a:prstGeom prst="rightArrow">
          <a:avLst>
            <a:gd name="adj1" fmla="val 75000"/>
            <a:gd name="adj2" fmla="val 50000"/>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a:t>MOUs with other actors (lenders, investors, stock exchanges)</a:t>
          </a:r>
        </a:p>
        <a:p>
          <a:pPr marL="171450" lvl="1" indent="-171450" algn="l" defTabSz="800100">
            <a:lnSpc>
              <a:spcPct val="90000"/>
            </a:lnSpc>
            <a:spcBef>
              <a:spcPct val="0"/>
            </a:spcBef>
            <a:spcAft>
              <a:spcPct val="15000"/>
            </a:spcAft>
            <a:buChar char="•"/>
          </a:pPr>
          <a:r>
            <a:rPr lang="en-US" sz="1800" kern="1200"/>
            <a:t>The use of the ratings by the state to impose restrictions or extend privileges base do rating score</a:t>
          </a:r>
        </a:p>
        <a:p>
          <a:pPr marL="171450" lvl="1" indent="-171450" algn="l" defTabSz="800100">
            <a:lnSpc>
              <a:spcPct val="90000"/>
            </a:lnSpc>
            <a:spcBef>
              <a:spcPct val="0"/>
            </a:spcBef>
            <a:spcAft>
              <a:spcPct val="15000"/>
            </a:spcAft>
            <a:buChar char="•"/>
          </a:pPr>
          <a:r>
            <a:rPr lang="en-US" sz="1800" kern="1200"/>
            <a:t>Agreement by transport companies to impose restrictions on use of transport by low scoring companies; requirement of sureties and the like </a:t>
          </a:r>
        </a:p>
      </dsp:txBody>
      <dsp:txXfrm>
        <a:off x="4206240" y="3207496"/>
        <a:ext cx="5327679" cy="1963362"/>
      </dsp:txXfrm>
    </dsp:sp>
    <dsp:sp modelId="{61A4D743-106A-404D-89B5-A9C174BEAE52}">
      <dsp:nvSpPr>
        <dsp:cNvPr id="0" name=""/>
        <dsp:cNvSpPr/>
      </dsp:nvSpPr>
      <dsp:spPr>
        <a:xfrm>
          <a:off x="0" y="2880269"/>
          <a:ext cx="4206240" cy="2617816"/>
        </a:xfrm>
        <a:prstGeom prst="round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kern="1200"/>
            <a:t>In our hypothetical:</a:t>
          </a:r>
        </a:p>
      </dsp:txBody>
      <dsp:txXfrm>
        <a:off x="127791" y="3008060"/>
        <a:ext cx="3950658" cy="23622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98B8F-D728-1F48-BEEA-EFE04DF5376A}">
      <dsp:nvSpPr>
        <dsp:cNvPr id="0" name=""/>
        <dsp:cNvSpPr/>
      </dsp:nvSpPr>
      <dsp:spPr>
        <a:xfrm>
          <a:off x="0" y="0"/>
          <a:ext cx="5786846" cy="5786846"/>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CA5B69-990C-D348-8B00-BB8BB58E6365}">
      <dsp:nvSpPr>
        <dsp:cNvPr id="0" name=""/>
        <dsp:cNvSpPr/>
      </dsp:nvSpPr>
      <dsp:spPr>
        <a:xfrm>
          <a:off x="2893423" y="0"/>
          <a:ext cx="9298577" cy="5786846"/>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2014 announcement of plans to develop a Chinese Social Credit System; met with criticism in the West</a:t>
          </a:r>
        </a:p>
      </dsp:txBody>
      <dsp:txXfrm>
        <a:off x="2893423" y="0"/>
        <a:ext cx="9298577" cy="1736057"/>
      </dsp:txXfrm>
    </dsp:sp>
    <dsp:sp modelId="{A6A73334-1BBD-DA41-93AD-89A36E92AC12}">
      <dsp:nvSpPr>
        <dsp:cNvPr id="0" name=""/>
        <dsp:cNvSpPr/>
      </dsp:nvSpPr>
      <dsp:spPr>
        <a:xfrm>
          <a:off x="1012699" y="1736057"/>
          <a:ext cx="3761446" cy="3761446"/>
        </a:xfrm>
        <a:prstGeom prst="pie">
          <a:avLst>
            <a:gd name="adj1" fmla="val 5400000"/>
            <a:gd name="adj2" fmla="val 1620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0DAA37-8E23-5A4F-B9AF-30A0C3CF55BE}">
      <dsp:nvSpPr>
        <dsp:cNvPr id="0" name=""/>
        <dsp:cNvSpPr/>
      </dsp:nvSpPr>
      <dsp:spPr>
        <a:xfrm>
          <a:off x="2893423" y="1736057"/>
          <a:ext cx="9298577" cy="3761446"/>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Social and cultural project around integrity and accountability.</a:t>
          </a:r>
        </a:p>
      </dsp:txBody>
      <dsp:txXfrm>
        <a:off x="2893423" y="1736057"/>
        <a:ext cx="9298577" cy="1736051"/>
      </dsp:txXfrm>
    </dsp:sp>
    <dsp:sp modelId="{5496982F-8D81-314B-915C-EF530F8858C7}">
      <dsp:nvSpPr>
        <dsp:cNvPr id="0" name=""/>
        <dsp:cNvSpPr/>
      </dsp:nvSpPr>
      <dsp:spPr>
        <a:xfrm>
          <a:off x="2025396" y="3472109"/>
          <a:ext cx="1736052" cy="1736052"/>
        </a:xfrm>
        <a:prstGeom prst="pie">
          <a:avLst>
            <a:gd name="adj1" fmla="val 5400000"/>
            <a:gd name="adj2" fmla="val 1620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D736CB-F31E-AD46-866A-C2572E999EC9}">
      <dsp:nvSpPr>
        <dsp:cNvPr id="0" name=""/>
        <dsp:cNvSpPr/>
      </dsp:nvSpPr>
      <dsp:spPr>
        <a:xfrm>
          <a:off x="2893423" y="3472109"/>
          <a:ext cx="9298577" cy="1736052"/>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Genesis: </a:t>
          </a:r>
          <a:r>
            <a:rPr lang="en-US" sz="3000" b="1" i="1" kern="1200" dirty="0"/>
            <a:t>S</a:t>
          </a:r>
          <a:r>
            <a:rPr lang="en-US" sz="3000" b="1" i="1" kern="1200" dirty="0">
              <a:hlinkClick xmlns:r="http://schemas.openxmlformats.org/officeDocument/2006/relationships" r:id="rId1"/>
            </a:rPr>
            <a:t>tate Council Notice concerning Issuance of the Planning Outline for the Construction of a Social Credit System</a:t>
          </a:r>
          <a:r>
            <a:rPr lang="en-US" sz="3000" b="1" kern="1200" dirty="0"/>
            <a:t> </a:t>
          </a:r>
          <a:r>
            <a:rPr lang="en-US" sz="3000" kern="1200" dirty="0"/>
            <a:t>(2014-2020) </a:t>
          </a:r>
          <a:r>
            <a:rPr lang="zh-CN" sz="3000" kern="1200" dirty="0"/>
            <a:t>社会信用体系建设规划纲要</a:t>
          </a:r>
          <a:endParaRPr lang="en-US" sz="3000" kern="1200" dirty="0"/>
        </a:p>
      </dsp:txBody>
      <dsp:txXfrm>
        <a:off x="2893423" y="3472109"/>
        <a:ext cx="9298577" cy="17360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09F37-7FBB-A043-ACD4-9D373DBF011B}">
      <dsp:nvSpPr>
        <dsp:cNvPr id="0" name=""/>
        <dsp:cNvSpPr/>
      </dsp:nvSpPr>
      <dsp:spPr>
        <a:xfrm>
          <a:off x="0" y="221403"/>
          <a:ext cx="12034837" cy="50368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Government promotion, joint construction with society. </a:t>
          </a:r>
        </a:p>
      </dsp:txBody>
      <dsp:txXfrm>
        <a:off x="24588" y="245991"/>
        <a:ext cx="11985661" cy="454509"/>
      </dsp:txXfrm>
    </dsp:sp>
    <dsp:sp modelId="{35A1FB01-4AB2-8E49-959B-4C0D1115897D}">
      <dsp:nvSpPr>
        <dsp:cNvPr id="0" name=""/>
        <dsp:cNvSpPr/>
      </dsp:nvSpPr>
      <dsp:spPr>
        <a:xfrm>
          <a:off x="0" y="725088"/>
          <a:ext cx="12034837" cy="934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2106"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“Fully give rein to the organizational, guiding, promoting and demonstration roles of government.”</a:t>
          </a:r>
        </a:p>
        <a:p>
          <a:pPr marL="171450" lvl="1" indent="-171450" algn="l" defTabSz="800100">
            <a:lnSpc>
              <a:spcPct val="90000"/>
            </a:lnSpc>
            <a:spcBef>
              <a:spcPct val="0"/>
            </a:spcBef>
            <a:spcAft>
              <a:spcPct val="20000"/>
            </a:spcAft>
            <a:buChar char="•"/>
          </a:pPr>
          <a:r>
            <a:rPr lang="en-US" sz="1800" kern="1200" dirty="0"/>
            <a:t> An example of China’s “top-level design” (</a:t>
          </a:r>
          <a:r>
            <a:rPr lang="en-US" sz="1600" kern="1200" dirty="0" err="1"/>
            <a:t>顶层设计</a:t>
          </a:r>
          <a:r>
            <a:rPr lang="en-US" sz="1800" kern="1200" dirty="0"/>
            <a:t>) approach; coordinated by the Central Leading Small Group for Comprehensively Deepening Reforms</a:t>
          </a:r>
        </a:p>
      </dsp:txBody>
      <dsp:txXfrm>
        <a:off x="0" y="725088"/>
        <a:ext cx="12034837" cy="934605"/>
      </dsp:txXfrm>
    </dsp:sp>
    <dsp:sp modelId="{AB9762F7-31E3-2D4D-9BBC-F9B8E77E56DE}">
      <dsp:nvSpPr>
        <dsp:cNvPr id="0" name=""/>
        <dsp:cNvSpPr/>
      </dsp:nvSpPr>
      <dsp:spPr>
        <a:xfrm>
          <a:off x="0" y="1659693"/>
          <a:ext cx="12034837" cy="503685"/>
        </a:xfrm>
        <a:prstGeom prst="roundRect">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Completing the legal system, standardizing development. </a:t>
          </a:r>
        </a:p>
      </dsp:txBody>
      <dsp:txXfrm>
        <a:off x="24588" y="1684281"/>
        <a:ext cx="11985661" cy="454509"/>
      </dsp:txXfrm>
    </dsp:sp>
    <dsp:sp modelId="{3FE57B7F-0A8F-7549-8B53-76EC513B44A0}">
      <dsp:nvSpPr>
        <dsp:cNvPr id="0" name=""/>
        <dsp:cNvSpPr/>
      </dsp:nvSpPr>
      <dsp:spPr>
        <a:xfrm>
          <a:off x="0" y="2163378"/>
          <a:ext cx="12034837" cy="1238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210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“Progressively establish and complete credit law and regulation systems and credit standards systems, strengthen credit information management, standardize the development of credit service structures, safeguard the security of credit information, and the rights and interests of information subjects.” </a:t>
          </a:r>
        </a:p>
        <a:p>
          <a:pPr marL="171450" lvl="1" indent="-171450" algn="l" defTabSz="711200">
            <a:lnSpc>
              <a:spcPct val="90000"/>
            </a:lnSpc>
            <a:spcBef>
              <a:spcPct val="0"/>
            </a:spcBef>
            <a:spcAft>
              <a:spcPct val="20000"/>
            </a:spcAft>
            <a:buChar char="•"/>
          </a:pPr>
          <a:r>
            <a:rPr lang="en-US" sz="1600" kern="1200" dirty="0"/>
            <a:t>It is a project for the development of a national reputation system, assigning a social credit number that reflect a qualitative judgment of relevant data gathered about the subject. </a:t>
          </a:r>
        </a:p>
      </dsp:txBody>
      <dsp:txXfrm>
        <a:off x="0" y="2163378"/>
        <a:ext cx="12034837" cy="1238895"/>
      </dsp:txXfrm>
    </dsp:sp>
    <dsp:sp modelId="{5D4015C4-9722-6F4E-84CE-66AA23580BE9}">
      <dsp:nvSpPr>
        <dsp:cNvPr id="0" name=""/>
        <dsp:cNvSpPr/>
      </dsp:nvSpPr>
      <dsp:spPr>
        <a:xfrm>
          <a:off x="0" y="3402273"/>
          <a:ext cx="12034837" cy="503685"/>
        </a:xfrm>
        <a:prstGeom prst="roundRect">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Special Campaigns grounded in sincerity</a:t>
          </a:r>
        </a:p>
      </dsp:txBody>
      <dsp:txXfrm>
        <a:off x="24588" y="3426861"/>
        <a:ext cx="11985661" cy="454509"/>
      </dsp:txXfrm>
    </dsp:sp>
    <dsp:sp modelId="{7F062051-7D7C-D64F-9EDC-FAA934743E24}">
      <dsp:nvSpPr>
        <dsp:cNvPr id="0" name=""/>
        <dsp:cNvSpPr/>
      </dsp:nvSpPr>
      <dsp:spPr>
        <a:xfrm>
          <a:off x="0" y="3905958"/>
          <a:ext cx="12034837" cy="499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210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OBJECTIVE: “persist in correcting unhealthy trends and evil practices of abusing power for personal gain, lying and cheating, forgetting integrity when tempted by gains, benefiting oneself at others’ expense, etc., and establish trends of sectoral sincerity and integrity.”</a:t>
          </a:r>
          <a:r>
            <a:rPr lang="en-US" sz="1600" kern="1200" dirty="0">
              <a:effectLst/>
            </a:rPr>
            <a:t> </a:t>
          </a:r>
          <a:r>
            <a:rPr lang="en-US" sz="1600" kern="1200" dirty="0"/>
            <a:t>. </a:t>
          </a:r>
        </a:p>
      </dsp:txBody>
      <dsp:txXfrm>
        <a:off x="0" y="3905958"/>
        <a:ext cx="12034837" cy="499904"/>
      </dsp:txXfrm>
    </dsp:sp>
    <dsp:sp modelId="{168723A1-DF79-3048-B98D-A87B14719194}">
      <dsp:nvSpPr>
        <dsp:cNvPr id="0" name=""/>
        <dsp:cNvSpPr/>
      </dsp:nvSpPr>
      <dsp:spPr>
        <a:xfrm>
          <a:off x="0" y="4405863"/>
          <a:ext cx="12034837" cy="503685"/>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Breakthroughs in focus points, strengthen application.</a:t>
          </a:r>
        </a:p>
      </dsp:txBody>
      <dsp:txXfrm>
        <a:off x="24588" y="4430451"/>
        <a:ext cx="11985661" cy="454509"/>
      </dsp:txXfrm>
    </dsp:sp>
    <dsp:sp modelId="{2C8BD9E3-1068-1241-97F2-DC0CE9B2C2E7}">
      <dsp:nvSpPr>
        <dsp:cNvPr id="0" name=""/>
        <dsp:cNvSpPr/>
      </dsp:nvSpPr>
      <dsp:spPr>
        <a:xfrm>
          <a:off x="0" y="4909547"/>
          <a:ext cx="12034837" cy="956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210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b="1" kern="1200"/>
            <a:t>Choose focus areas and model regions </a:t>
          </a:r>
          <a:r>
            <a:rPr lang="en-US" sz="1600" kern="1200"/>
            <a:t>to launch credit construction demonstrations. Vigorously spread the socialized application of credit products, stimulate the interaction, exchange, coordination and sharing of credit information, complete combined social credit reward and punishment mechanisms, </a:t>
          </a:r>
          <a:r>
            <a:rPr lang="en-US" sz="1600" b="1" kern="1200"/>
            <a:t>construct a social credit environment </a:t>
          </a:r>
          <a:r>
            <a:rPr lang="en-US" sz="1600" kern="1200"/>
            <a:t>of honesty/integrity, self-discipline, trust-keeping and mutual trust. </a:t>
          </a:r>
        </a:p>
      </dsp:txBody>
      <dsp:txXfrm>
        <a:off x="0" y="4909547"/>
        <a:ext cx="12034837" cy="9563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6C351-9EFD-C74A-B2AE-585AA5AF539E}">
      <dsp:nvSpPr>
        <dsp:cNvPr id="0" name=""/>
        <dsp:cNvSpPr/>
      </dsp:nvSpPr>
      <dsp:spPr>
        <a:xfrm>
          <a:off x="3816592" y="0"/>
          <a:ext cx="2673760" cy="2674167"/>
        </a:xfrm>
        <a:prstGeom prst="circularArrow">
          <a:avLst>
            <a:gd name="adj1" fmla="val 10980"/>
            <a:gd name="adj2" fmla="val 1142322"/>
            <a:gd name="adj3" fmla="val 4500000"/>
            <a:gd name="adj4" fmla="val 10800000"/>
            <a:gd name="adj5" fmla="val 125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EC7F131-046B-F747-9C83-EDA7956E86FD}">
      <dsp:nvSpPr>
        <dsp:cNvPr id="0" name=""/>
        <dsp:cNvSpPr/>
      </dsp:nvSpPr>
      <dsp:spPr>
        <a:xfrm>
          <a:off x="6627753" y="434340"/>
          <a:ext cx="5518529" cy="1658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t>Coordination/ Leadership</a:t>
          </a:r>
        </a:p>
        <a:p>
          <a:pPr marL="228600" lvl="1" indent="-228600" algn="l" defTabSz="1066800">
            <a:lnSpc>
              <a:spcPct val="90000"/>
            </a:lnSpc>
            <a:spcBef>
              <a:spcPct val="0"/>
            </a:spcBef>
            <a:spcAft>
              <a:spcPct val="15000"/>
            </a:spcAft>
            <a:buChar char="•"/>
          </a:pPr>
          <a:r>
            <a:rPr lang="en-US" sz="2400" b="1" kern="1200" dirty="0"/>
            <a:t>Role of the Chinese Communist Party</a:t>
          </a:r>
        </a:p>
        <a:p>
          <a:pPr marL="228600" lvl="1" indent="-228600" algn="l" defTabSz="1066800">
            <a:lnSpc>
              <a:spcPct val="90000"/>
            </a:lnSpc>
            <a:spcBef>
              <a:spcPct val="0"/>
            </a:spcBef>
            <a:spcAft>
              <a:spcPct val="15000"/>
            </a:spcAft>
            <a:buChar char="•"/>
          </a:pPr>
          <a:r>
            <a:rPr lang="en-US" sz="2400" b="1" kern="1200" dirty="0"/>
            <a:t>Role of the CPPCC (Chinese People's Political Consultative Conference)</a:t>
          </a:r>
        </a:p>
      </dsp:txBody>
      <dsp:txXfrm>
        <a:off x="6627753" y="434340"/>
        <a:ext cx="5518529" cy="1658328"/>
      </dsp:txXfrm>
    </dsp:sp>
    <dsp:sp modelId="{5481BF1E-4CCD-564B-8801-3FE5062B3B27}">
      <dsp:nvSpPr>
        <dsp:cNvPr id="0" name=""/>
        <dsp:cNvSpPr/>
      </dsp:nvSpPr>
      <dsp:spPr>
        <a:xfrm>
          <a:off x="4407580" y="965455"/>
          <a:ext cx="1485757" cy="74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dirty="0"/>
            <a:t>State at the Center</a:t>
          </a:r>
        </a:p>
      </dsp:txBody>
      <dsp:txXfrm>
        <a:off x="4407580" y="965455"/>
        <a:ext cx="1485757" cy="742700"/>
      </dsp:txXfrm>
    </dsp:sp>
    <dsp:sp modelId="{2517BD1F-C0D7-5540-87B7-FA416A77273E}">
      <dsp:nvSpPr>
        <dsp:cNvPr id="0" name=""/>
        <dsp:cNvSpPr/>
      </dsp:nvSpPr>
      <dsp:spPr>
        <a:xfrm>
          <a:off x="2139752" y="1536507"/>
          <a:ext cx="4542184" cy="2674167"/>
        </a:xfrm>
        <a:prstGeom prst="leftCircularArrow">
          <a:avLst>
            <a:gd name="adj1" fmla="val 10980"/>
            <a:gd name="adj2" fmla="val 1142322"/>
            <a:gd name="adj3" fmla="val 6300000"/>
            <a:gd name="adj4" fmla="val 18900000"/>
            <a:gd name="adj5" fmla="val 12500"/>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0E83FFD-76EB-3848-8D97-22C15A916880}">
      <dsp:nvSpPr>
        <dsp:cNvPr id="0" name=""/>
        <dsp:cNvSpPr/>
      </dsp:nvSpPr>
      <dsp:spPr>
        <a:xfrm>
          <a:off x="5411400" y="2319671"/>
          <a:ext cx="6705871" cy="1069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t>Government, commercial activities, social integrity, judicial credibility ¶ II(1)-(4) </a:t>
          </a:r>
        </a:p>
      </dsp:txBody>
      <dsp:txXfrm>
        <a:off x="5411400" y="2319671"/>
        <a:ext cx="6705871" cy="1069889"/>
      </dsp:txXfrm>
    </dsp:sp>
    <dsp:sp modelId="{98A89A76-C489-3944-8C1A-C1E48C4D3D6F}">
      <dsp:nvSpPr>
        <dsp:cNvPr id="0" name=""/>
        <dsp:cNvSpPr/>
      </dsp:nvSpPr>
      <dsp:spPr>
        <a:xfrm>
          <a:off x="3667966" y="2510850"/>
          <a:ext cx="1485757" cy="74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dirty="0"/>
            <a:t>Focus on four sectors </a:t>
          </a:r>
        </a:p>
      </dsp:txBody>
      <dsp:txXfrm>
        <a:off x="3667966" y="2510850"/>
        <a:ext cx="1485757" cy="742700"/>
      </dsp:txXfrm>
    </dsp:sp>
    <dsp:sp modelId="{5C778926-0161-7449-9014-65943268432F}">
      <dsp:nvSpPr>
        <dsp:cNvPr id="0" name=""/>
        <dsp:cNvSpPr/>
      </dsp:nvSpPr>
      <dsp:spPr>
        <a:xfrm>
          <a:off x="2332368" y="3256884"/>
          <a:ext cx="5646225" cy="2298095"/>
        </a:xfrm>
        <a:prstGeom prst="blockArc">
          <a:avLst>
            <a:gd name="adj1" fmla="val 13500000"/>
            <a:gd name="adj2" fmla="val 10800000"/>
            <a:gd name="adj3" fmla="val 1274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A4F201D-0F57-FA4F-BDA6-6508A06E532A}">
      <dsp:nvSpPr>
        <dsp:cNvPr id="0" name=""/>
        <dsp:cNvSpPr/>
      </dsp:nvSpPr>
      <dsp:spPr>
        <a:xfrm>
          <a:off x="4283669" y="4040539"/>
          <a:ext cx="2780520" cy="74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t>Build, Share, Implement </a:t>
          </a:r>
        </a:p>
      </dsp:txBody>
      <dsp:txXfrm>
        <a:off x="4283669" y="4040539"/>
        <a:ext cx="2780520" cy="7427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E72D5-685A-E948-805A-B99224824C79}">
      <dsp:nvSpPr>
        <dsp:cNvPr id="0" name=""/>
        <dsp:cNvSpPr/>
      </dsp:nvSpPr>
      <dsp:spPr>
        <a:xfrm rot="21300000">
          <a:off x="18473" y="2553013"/>
          <a:ext cx="5982853" cy="685127"/>
        </a:xfrm>
        <a:prstGeom prst="mathMinus">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73EF16-9276-B246-980B-2E924EEE53FB}">
      <dsp:nvSpPr>
        <dsp:cNvPr id="0" name=""/>
        <dsp:cNvSpPr/>
      </dsp:nvSpPr>
      <dsp:spPr>
        <a:xfrm>
          <a:off x="722376" y="289557"/>
          <a:ext cx="1805940" cy="2316461"/>
        </a:xfrm>
        <a:prstGeom prst="downArrow">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FD81AB-596B-E542-BED0-ADBDD2CDF01D}">
      <dsp:nvSpPr>
        <dsp:cNvPr id="0" name=""/>
        <dsp:cNvSpPr/>
      </dsp:nvSpPr>
      <dsp:spPr>
        <a:xfrm>
          <a:off x="2873833" y="0"/>
          <a:ext cx="2559657" cy="243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Build Systems</a:t>
          </a:r>
        </a:p>
        <a:p>
          <a:pPr marL="114300" lvl="1" indent="-114300" algn="l" defTabSz="622300">
            <a:lnSpc>
              <a:spcPct val="90000"/>
            </a:lnSpc>
            <a:spcBef>
              <a:spcPct val="0"/>
            </a:spcBef>
            <a:spcAft>
              <a:spcPct val="15000"/>
            </a:spcAft>
            <a:buChar char="•"/>
          </a:pPr>
          <a:r>
            <a:rPr lang="en-US" sz="1400" kern="1200"/>
            <a:t>(1) sectoral credit information systems.</a:t>
          </a:r>
        </a:p>
        <a:p>
          <a:pPr marL="114300" lvl="1" indent="-114300" algn="l" defTabSz="622300">
            <a:lnSpc>
              <a:spcPct val="90000"/>
            </a:lnSpc>
            <a:spcBef>
              <a:spcPct val="0"/>
            </a:spcBef>
            <a:spcAft>
              <a:spcPct val="15000"/>
            </a:spcAft>
            <a:buChar char="•"/>
          </a:pPr>
          <a:r>
            <a:rPr lang="en-US" sz="1400" kern="1200"/>
            <a:t>(2) local information systems </a:t>
          </a:r>
        </a:p>
        <a:p>
          <a:pPr marL="114300" lvl="1" indent="-114300" algn="l" defTabSz="622300">
            <a:lnSpc>
              <a:spcPct val="90000"/>
            </a:lnSpc>
            <a:spcBef>
              <a:spcPct val="0"/>
            </a:spcBef>
            <a:spcAft>
              <a:spcPct val="15000"/>
            </a:spcAft>
            <a:buChar char="•"/>
          </a:pPr>
          <a:r>
            <a:rPr lang="en-US" sz="1400" kern="1200" dirty="0"/>
            <a:t>(3) credit investigation systems.</a:t>
          </a:r>
        </a:p>
        <a:p>
          <a:pPr marL="114300" lvl="1" indent="-114300" algn="l" defTabSz="622300">
            <a:lnSpc>
              <a:spcPct val="90000"/>
            </a:lnSpc>
            <a:spcBef>
              <a:spcPct val="0"/>
            </a:spcBef>
            <a:spcAft>
              <a:spcPct val="15000"/>
            </a:spcAft>
            <a:buChar char="•"/>
          </a:pPr>
          <a:r>
            <a:rPr lang="en-US" sz="1400" kern="1200"/>
            <a:t>(4) uniform credit investigation platforms in the financial sector.</a:t>
          </a:r>
        </a:p>
      </dsp:txBody>
      <dsp:txXfrm>
        <a:off x="2873833" y="0"/>
        <a:ext cx="2559657" cy="2432284"/>
      </dsp:txXfrm>
    </dsp:sp>
    <dsp:sp modelId="{34A49758-6E8E-AC41-B7B7-7C58014AED5E}">
      <dsp:nvSpPr>
        <dsp:cNvPr id="0" name=""/>
        <dsp:cNvSpPr/>
      </dsp:nvSpPr>
      <dsp:spPr>
        <a:xfrm>
          <a:off x="3491484" y="3185134"/>
          <a:ext cx="1805940" cy="2316461"/>
        </a:xfrm>
        <a:prstGeom prst="upArrow">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1CDCE4-3B7B-8840-9844-3A3FB06E6DD1}">
      <dsp:nvSpPr>
        <dsp:cNvPr id="0" name=""/>
        <dsp:cNvSpPr/>
      </dsp:nvSpPr>
      <dsp:spPr>
        <a:xfrm>
          <a:off x="902970" y="3358869"/>
          <a:ext cx="1926336" cy="243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Develop credit information exchange and sharing.</a:t>
          </a:r>
        </a:p>
        <a:p>
          <a:pPr marL="114300" lvl="1" indent="-114300" algn="l" defTabSz="622300">
            <a:lnSpc>
              <a:spcPct val="90000"/>
            </a:lnSpc>
            <a:spcBef>
              <a:spcPct val="0"/>
            </a:spcBef>
            <a:spcAft>
              <a:spcPct val="15000"/>
            </a:spcAft>
            <a:buChar char="•"/>
          </a:pPr>
          <a:r>
            <a:rPr lang="en-US" sz="1400" kern="1200"/>
            <a:t>MOUs</a:t>
          </a:r>
        </a:p>
        <a:p>
          <a:pPr marL="114300" lvl="1" indent="-114300" algn="l" defTabSz="622300">
            <a:lnSpc>
              <a:spcPct val="90000"/>
            </a:lnSpc>
            <a:spcBef>
              <a:spcPct val="0"/>
            </a:spcBef>
            <a:spcAft>
              <a:spcPct val="15000"/>
            </a:spcAft>
            <a:buChar char="•"/>
          </a:pPr>
          <a:r>
            <a:rPr lang="en-US" sz="1400" kern="1200"/>
            <a:t>Central repositories</a:t>
          </a:r>
        </a:p>
        <a:p>
          <a:pPr marL="114300" lvl="1" indent="-114300" algn="l" defTabSz="622300">
            <a:lnSpc>
              <a:spcPct val="90000"/>
            </a:lnSpc>
            <a:spcBef>
              <a:spcPct val="0"/>
            </a:spcBef>
            <a:spcAft>
              <a:spcPct val="15000"/>
            </a:spcAft>
            <a:buChar char="•"/>
          </a:pPr>
          <a:r>
            <a:rPr lang="en-US" sz="1400" kern="1200"/>
            <a:t>Public-Private Partnerships</a:t>
          </a:r>
        </a:p>
      </dsp:txBody>
      <dsp:txXfrm>
        <a:off x="902970" y="3358869"/>
        <a:ext cx="1926336" cy="243228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FE9693-ED44-C340-9E1B-873DBE543DC5}" type="datetimeFigureOut">
              <a:rPr lang="en-US" smtClean="0"/>
              <a:t>10/8/19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A51AD5-6A83-5D44-8EF2-B5219BBE720C}" type="slidenum">
              <a:rPr lang="en-US" smtClean="0"/>
              <a:t>‹#›</a:t>
            </a:fld>
            <a:endParaRPr lang="en-US"/>
          </a:p>
        </p:txBody>
      </p:sp>
    </p:spTree>
    <p:extLst>
      <p:ext uri="{BB962C8B-B14F-4D97-AF65-F5344CB8AC3E}">
        <p14:creationId xmlns:p14="http://schemas.microsoft.com/office/powerpoint/2010/main" val="1001719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0028-72C9-5840-BDB1-F4EC3C891B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8B3BDD-F18D-8648-B720-43A42686F1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257FD8-0004-6542-A96D-8CB48938B752}"/>
              </a:ext>
            </a:extLst>
          </p:cNvPr>
          <p:cNvSpPr>
            <a:spLocks noGrp="1"/>
          </p:cNvSpPr>
          <p:nvPr>
            <p:ph type="dt" sz="half" idx="10"/>
          </p:nvPr>
        </p:nvSpPr>
        <p:spPr/>
        <p:txBody>
          <a:bodyPr/>
          <a:lstStyle/>
          <a:p>
            <a:fld id="{C4EDD28E-7C8B-EE47-A6FE-D8D95B72DFED}" type="datetimeFigureOut">
              <a:rPr lang="en-US" smtClean="0"/>
              <a:t>10/8/19</a:t>
            </a:fld>
            <a:endParaRPr lang="en-US"/>
          </a:p>
        </p:txBody>
      </p:sp>
      <p:sp>
        <p:nvSpPr>
          <p:cNvPr id="5" name="Footer Placeholder 4">
            <a:extLst>
              <a:ext uri="{FF2B5EF4-FFF2-40B4-BE49-F238E27FC236}">
                <a16:creationId xmlns:a16="http://schemas.microsoft.com/office/drawing/2014/main" id="{21D4E49A-5699-BF49-A846-FE469AE8FE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BFFAF-32F0-0944-9012-EDF5E3CC92B4}"/>
              </a:ext>
            </a:extLst>
          </p:cNvPr>
          <p:cNvSpPr>
            <a:spLocks noGrp="1"/>
          </p:cNvSpPr>
          <p:nvPr>
            <p:ph type="sldNum" sz="quarter" idx="12"/>
          </p:nvPr>
        </p:nvSpPr>
        <p:spPr/>
        <p:txBody>
          <a:bodyPr/>
          <a:lstStyle/>
          <a:p>
            <a:fld id="{F8892062-D1F2-6649-9DCA-B1DFFAD0B0E5}" type="slidenum">
              <a:rPr lang="en-US" smtClean="0"/>
              <a:t>‹#›</a:t>
            </a:fld>
            <a:endParaRPr lang="en-US"/>
          </a:p>
        </p:txBody>
      </p:sp>
    </p:spTree>
    <p:extLst>
      <p:ext uri="{BB962C8B-B14F-4D97-AF65-F5344CB8AC3E}">
        <p14:creationId xmlns:p14="http://schemas.microsoft.com/office/powerpoint/2010/main" val="116280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1E636-6151-3548-8D62-FBD7EA9E10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26F869-6D7F-804C-B232-C29DA12E44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D67BA4-986D-C842-AAE2-43FDF3439583}"/>
              </a:ext>
            </a:extLst>
          </p:cNvPr>
          <p:cNvSpPr>
            <a:spLocks noGrp="1"/>
          </p:cNvSpPr>
          <p:nvPr>
            <p:ph type="dt" sz="half" idx="10"/>
          </p:nvPr>
        </p:nvSpPr>
        <p:spPr/>
        <p:txBody>
          <a:bodyPr/>
          <a:lstStyle/>
          <a:p>
            <a:fld id="{C4EDD28E-7C8B-EE47-A6FE-D8D95B72DFED}" type="datetimeFigureOut">
              <a:rPr lang="en-US" smtClean="0"/>
              <a:t>10/8/19</a:t>
            </a:fld>
            <a:endParaRPr lang="en-US"/>
          </a:p>
        </p:txBody>
      </p:sp>
      <p:sp>
        <p:nvSpPr>
          <p:cNvPr id="5" name="Footer Placeholder 4">
            <a:extLst>
              <a:ext uri="{FF2B5EF4-FFF2-40B4-BE49-F238E27FC236}">
                <a16:creationId xmlns:a16="http://schemas.microsoft.com/office/drawing/2014/main" id="{5479E870-C1A2-1D42-B374-D092D8F5D6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9B8CFA-B1D7-5F4A-9FA8-01ABDB407CC0}"/>
              </a:ext>
            </a:extLst>
          </p:cNvPr>
          <p:cNvSpPr>
            <a:spLocks noGrp="1"/>
          </p:cNvSpPr>
          <p:nvPr>
            <p:ph type="sldNum" sz="quarter" idx="12"/>
          </p:nvPr>
        </p:nvSpPr>
        <p:spPr/>
        <p:txBody>
          <a:bodyPr/>
          <a:lstStyle/>
          <a:p>
            <a:fld id="{F8892062-D1F2-6649-9DCA-B1DFFAD0B0E5}" type="slidenum">
              <a:rPr lang="en-US" smtClean="0"/>
              <a:t>‹#›</a:t>
            </a:fld>
            <a:endParaRPr lang="en-US"/>
          </a:p>
        </p:txBody>
      </p:sp>
    </p:spTree>
    <p:extLst>
      <p:ext uri="{BB962C8B-B14F-4D97-AF65-F5344CB8AC3E}">
        <p14:creationId xmlns:p14="http://schemas.microsoft.com/office/powerpoint/2010/main" val="190793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7952CB-B486-F741-9F19-4E15AF702A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8E5073-16FD-F344-937F-5A71F9D0A5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875B4D-25FE-2844-A7BC-80E2405C1D92}"/>
              </a:ext>
            </a:extLst>
          </p:cNvPr>
          <p:cNvSpPr>
            <a:spLocks noGrp="1"/>
          </p:cNvSpPr>
          <p:nvPr>
            <p:ph type="dt" sz="half" idx="10"/>
          </p:nvPr>
        </p:nvSpPr>
        <p:spPr/>
        <p:txBody>
          <a:bodyPr/>
          <a:lstStyle/>
          <a:p>
            <a:fld id="{C4EDD28E-7C8B-EE47-A6FE-D8D95B72DFED}" type="datetimeFigureOut">
              <a:rPr lang="en-US" smtClean="0"/>
              <a:t>10/8/19</a:t>
            </a:fld>
            <a:endParaRPr lang="en-US"/>
          </a:p>
        </p:txBody>
      </p:sp>
      <p:sp>
        <p:nvSpPr>
          <p:cNvPr id="5" name="Footer Placeholder 4">
            <a:extLst>
              <a:ext uri="{FF2B5EF4-FFF2-40B4-BE49-F238E27FC236}">
                <a16:creationId xmlns:a16="http://schemas.microsoft.com/office/drawing/2014/main" id="{53BE8565-1624-9F4C-9D57-5F6B12C06C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62722-7468-2E45-8B66-E22BDAF27BFE}"/>
              </a:ext>
            </a:extLst>
          </p:cNvPr>
          <p:cNvSpPr>
            <a:spLocks noGrp="1"/>
          </p:cNvSpPr>
          <p:nvPr>
            <p:ph type="sldNum" sz="quarter" idx="12"/>
          </p:nvPr>
        </p:nvSpPr>
        <p:spPr/>
        <p:txBody>
          <a:bodyPr/>
          <a:lstStyle/>
          <a:p>
            <a:fld id="{F8892062-D1F2-6649-9DCA-B1DFFAD0B0E5}" type="slidenum">
              <a:rPr lang="en-US" smtClean="0"/>
              <a:t>‹#›</a:t>
            </a:fld>
            <a:endParaRPr lang="en-US"/>
          </a:p>
        </p:txBody>
      </p:sp>
    </p:spTree>
    <p:extLst>
      <p:ext uri="{BB962C8B-B14F-4D97-AF65-F5344CB8AC3E}">
        <p14:creationId xmlns:p14="http://schemas.microsoft.com/office/powerpoint/2010/main" val="3582821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D54C-5D41-C540-A504-B2F8DB9C09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3AE49C-F01A-1C4C-B67B-332FBF04EF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3D2023-549F-4C41-B1C5-D4BA50833C34}"/>
              </a:ext>
            </a:extLst>
          </p:cNvPr>
          <p:cNvSpPr>
            <a:spLocks noGrp="1"/>
          </p:cNvSpPr>
          <p:nvPr>
            <p:ph type="dt" sz="half" idx="10"/>
          </p:nvPr>
        </p:nvSpPr>
        <p:spPr/>
        <p:txBody>
          <a:bodyPr/>
          <a:lstStyle/>
          <a:p>
            <a:fld id="{C4EDD28E-7C8B-EE47-A6FE-D8D95B72DFED}" type="datetimeFigureOut">
              <a:rPr lang="en-US" smtClean="0"/>
              <a:t>10/8/19</a:t>
            </a:fld>
            <a:endParaRPr lang="en-US"/>
          </a:p>
        </p:txBody>
      </p:sp>
      <p:sp>
        <p:nvSpPr>
          <p:cNvPr id="5" name="Footer Placeholder 4">
            <a:extLst>
              <a:ext uri="{FF2B5EF4-FFF2-40B4-BE49-F238E27FC236}">
                <a16:creationId xmlns:a16="http://schemas.microsoft.com/office/drawing/2014/main" id="{3DAF02B9-EADC-E949-A450-4811C1C84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9626E3-79D0-DA4E-AF99-F589C325E283}"/>
              </a:ext>
            </a:extLst>
          </p:cNvPr>
          <p:cNvSpPr>
            <a:spLocks noGrp="1"/>
          </p:cNvSpPr>
          <p:nvPr>
            <p:ph type="sldNum" sz="quarter" idx="12"/>
          </p:nvPr>
        </p:nvSpPr>
        <p:spPr/>
        <p:txBody>
          <a:bodyPr/>
          <a:lstStyle/>
          <a:p>
            <a:fld id="{F8892062-D1F2-6649-9DCA-B1DFFAD0B0E5}" type="slidenum">
              <a:rPr lang="en-US" smtClean="0"/>
              <a:t>‹#›</a:t>
            </a:fld>
            <a:endParaRPr lang="en-US"/>
          </a:p>
        </p:txBody>
      </p:sp>
    </p:spTree>
    <p:extLst>
      <p:ext uri="{BB962C8B-B14F-4D97-AF65-F5344CB8AC3E}">
        <p14:creationId xmlns:p14="http://schemas.microsoft.com/office/powerpoint/2010/main" val="3569057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932F9-E05A-0D42-811A-37C2A656F7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11819A-ED5C-8940-AFE3-2925B6D8D2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E9C4EE-42DD-D84E-9FB9-BA9E53439394}"/>
              </a:ext>
            </a:extLst>
          </p:cNvPr>
          <p:cNvSpPr>
            <a:spLocks noGrp="1"/>
          </p:cNvSpPr>
          <p:nvPr>
            <p:ph type="dt" sz="half" idx="10"/>
          </p:nvPr>
        </p:nvSpPr>
        <p:spPr/>
        <p:txBody>
          <a:bodyPr/>
          <a:lstStyle/>
          <a:p>
            <a:fld id="{C4EDD28E-7C8B-EE47-A6FE-D8D95B72DFED}" type="datetimeFigureOut">
              <a:rPr lang="en-US" smtClean="0"/>
              <a:t>10/8/19</a:t>
            </a:fld>
            <a:endParaRPr lang="en-US"/>
          </a:p>
        </p:txBody>
      </p:sp>
      <p:sp>
        <p:nvSpPr>
          <p:cNvPr id="5" name="Footer Placeholder 4">
            <a:extLst>
              <a:ext uri="{FF2B5EF4-FFF2-40B4-BE49-F238E27FC236}">
                <a16:creationId xmlns:a16="http://schemas.microsoft.com/office/drawing/2014/main" id="{2D16CDA4-168C-DB42-92FD-04C2921DD1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05BC40-609F-D84F-AE14-E725E34576C5}"/>
              </a:ext>
            </a:extLst>
          </p:cNvPr>
          <p:cNvSpPr>
            <a:spLocks noGrp="1"/>
          </p:cNvSpPr>
          <p:nvPr>
            <p:ph type="sldNum" sz="quarter" idx="12"/>
          </p:nvPr>
        </p:nvSpPr>
        <p:spPr/>
        <p:txBody>
          <a:bodyPr/>
          <a:lstStyle/>
          <a:p>
            <a:fld id="{F8892062-D1F2-6649-9DCA-B1DFFAD0B0E5}" type="slidenum">
              <a:rPr lang="en-US" smtClean="0"/>
              <a:t>‹#›</a:t>
            </a:fld>
            <a:endParaRPr lang="en-US"/>
          </a:p>
        </p:txBody>
      </p:sp>
    </p:spTree>
    <p:extLst>
      <p:ext uri="{BB962C8B-B14F-4D97-AF65-F5344CB8AC3E}">
        <p14:creationId xmlns:p14="http://schemas.microsoft.com/office/powerpoint/2010/main" val="3297995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0FE36-F522-AC4D-90B2-A7946E3963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326B47-E7FE-744B-A438-7945D06A57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FCEF61-BC92-3B4A-9D20-9800921E44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9F4344-28DF-C342-96DB-812C974A9242}"/>
              </a:ext>
            </a:extLst>
          </p:cNvPr>
          <p:cNvSpPr>
            <a:spLocks noGrp="1"/>
          </p:cNvSpPr>
          <p:nvPr>
            <p:ph type="dt" sz="half" idx="10"/>
          </p:nvPr>
        </p:nvSpPr>
        <p:spPr/>
        <p:txBody>
          <a:bodyPr/>
          <a:lstStyle/>
          <a:p>
            <a:fld id="{C4EDD28E-7C8B-EE47-A6FE-D8D95B72DFED}" type="datetimeFigureOut">
              <a:rPr lang="en-US" smtClean="0"/>
              <a:t>10/8/19</a:t>
            </a:fld>
            <a:endParaRPr lang="en-US"/>
          </a:p>
        </p:txBody>
      </p:sp>
      <p:sp>
        <p:nvSpPr>
          <p:cNvPr id="6" name="Footer Placeholder 5">
            <a:extLst>
              <a:ext uri="{FF2B5EF4-FFF2-40B4-BE49-F238E27FC236}">
                <a16:creationId xmlns:a16="http://schemas.microsoft.com/office/drawing/2014/main" id="{3B273609-F851-B641-90E7-0A7E3100E1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D527E-DA31-9A4C-B92A-BDF88928A83F}"/>
              </a:ext>
            </a:extLst>
          </p:cNvPr>
          <p:cNvSpPr>
            <a:spLocks noGrp="1"/>
          </p:cNvSpPr>
          <p:nvPr>
            <p:ph type="sldNum" sz="quarter" idx="12"/>
          </p:nvPr>
        </p:nvSpPr>
        <p:spPr/>
        <p:txBody>
          <a:bodyPr/>
          <a:lstStyle/>
          <a:p>
            <a:fld id="{F8892062-D1F2-6649-9DCA-B1DFFAD0B0E5}" type="slidenum">
              <a:rPr lang="en-US" smtClean="0"/>
              <a:t>‹#›</a:t>
            </a:fld>
            <a:endParaRPr lang="en-US"/>
          </a:p>
        </p:txBody>
      </p:sp>
    </p:spTree>
    <p:extLst>
      <p:ext uri="{BB962C8B-B14F-4D97-AF65-F5344CB8AC3E}">
        <p14:creationId xmlns:p14="http://schemas.microsoft.com/office/powerpoint/2010/main" val="44423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DEA32-A2D1-D04B-92CC-C3FE2A06C7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7718A2-BE6A-8942-A1BC-E208611D6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F826C-D585-3D49-8400-EFE3047DEA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EF660E-C586-0144-B9CD-ACD9E8948C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3C5A-4580-1E4F-B706-B93706FB87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37905D-5CD4-7C4D-841A-7FD284DABBCA}"/>
              </a:ext>
            </a:extLst>
          </p:cNvPr>
          <p:cNvSpPr>
            <a:spLocks noGrp="1"/>
          </p:cNvSpPr>
          <p:nvPr>
            <p:ph type="dt" sz="half" idx="10"/>
          </p:nvPr>
        </p:nvSpPr>
        <p:spPr/>
        <p:txBody>
          <a:bodyPr/>
          <a:lstStyle/>
          <a:p>
            <a:fld id="{C4EDD28E-7C8B-EE47-A6FE-D8D95B72DFED}" type="datetimeFigureOut">
              <a:rPr lang="en-US" smtClean="0"/>
              <a:t>10/8/19</a:t>
            </a:fld>
            <a:endParaRPr lang="en-US"/>
          </a:p>
        </p:txBody>
      </p:sp>
      <p:sp>
        <p:nvSpPr>
          <p:cNvPr id="8" name="Footer Placeholder 7">
            <a:extLst>
              <a:ext uri="{FF2B5EF4-FFF2-40B4-BE49-F238E27FC236}">
                <a16:creationId xmlns:a16="http://schemas.microsoft.com/office/drawing/2014/main" id="{A86188A5-7609-D84D-AB4D-E634B25AF8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42548B-D0EA-0646-A714-E257269F0D6F}"/>
              </a:ext>
            </a:extLst>
          </p:cNvPr>
          <p:cNvSpPr>
            <a:spLocks noGrp="1"/>
          </p:cNvSpPr>
          <p:nvPr>
            <p:ph type="sldNum" sz="quarter" idx="12"/>
          </p:nvPr>
        </p:nvSpPr>
        <p:spPr/>
        <p:txBody>
          <a:bodyPr/>
          <a:lstStyle/>
          <a:p>
            <a:fld id="{F8892062-D1F2-6649-9DCA-B1DFFAD0B0E5}" type="slidenum">
              <a:rPr lang="en-US" smtClean="0"/>
              <a:t>‹#›</a:t>
            </a:fld>
            <a:endParaRPr lang="en-US"/>
          </a:p>
        </p:txBody>
      </p:sp>
    </p:spTree>
    <p:extLst>
      <p:ext uri="{BB962C8B-B14F-4D97-AF65-F5344CB8AC3E}">
        <p14:creationId xmlns:p14="http://schemas.microsoft.com/office/powerpoint/2010/main" val="3819436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4D23D-BE4A-864E-B2BB-B1664AECC7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D46FC6-54DD-5143-9EC4-B85F9F1447E4}"/>
              </a:ext>
            </a:extLst>
          </p:cNvPr>
          <p:cNvSpPr>
            <a:spLocks noGrp="1"/>
          </p:cNvSpPr>
          <p:nvPr>
            <p:ph type="dt" sz="half" idx="10"/>
          </p:nvPr>
        </p:nvSpPr>
        <p:spPr/>
        <p:txBody>
          <a:bodyPr/>
          <a:lstStyle/>
          <a:p>
            <a:fld id="{C4EDD28E-7C8B-EE47-A6FE-D8D95B72DFED}" type="datetimeFigureOut">
              <a:rPr lang="en-US" smtClean="0"/>
              <a:t>10/8/19</a:t>
            </a:fld>
            <a:endParaRPr lang="en-US"/>
          </a:p>
        </p:txBody>
      </p:sp>
      <p:sp>
        <p:nvSpPr>
          <p:cNvPr id="4" name="Footer Placeholder 3">
            <a:extLst>
              <a:ext uri="{FF2B5EF4-FFF2-40B4-BE49-F238E27FC236}">
                <a16:creationId xmlns:a16="http://schemas.microsoft.com/office/drawing/2014/main" id="{B02F1429-9DFB-D944-AFB7-9BFFA2BC45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0C85A1-E402-A043-81FD-EBB62B764DBA}"/>
              </a:ext>
            </a:extLst>
          </p:cNvPr>
          <p:cNvSpPr>
            <a:spLocks noGrp="1"/>
          </p:cNvSpPr>
          <p:nvPr>
            <p:ph type="sldNum" sz="quarter" idx="12"/>
          </p:nvPr>
        </p:nvSpPr>
        <p:spPr/>
        <p:txBody>
          <a:bodyPr/>
          <a:lstStyle/>
          <a:p>
            <a:fld id="{F8892062-D1F2-6649-9DCA-B1DFFAD0B0E5}" type="slidenum">
              <a:rPr lang="en-US" smtClean="0"/>
              <a:t>‹#›</a:t>
            </a:fld>
            <a:endParaRPr lang="en-US"/>
          </a:p>
        </p:txBody>
      </p:sp>
    </p:spTree>
    <p:extLst>
      <p:ext uri="{BB962C8B-B14F-4D97-AF65-F5344CB8AC3E}">
        <p14:creationId xmlns:p14="http://schemas.microsoft.com/office/powerpoint/2010/main" val="2050548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4D1A76-8DC1-2C44-B34D-891EC6EE8FA9}"/>
              </a:ext>
            </a:extLst>
          </p:cNvPr>
          <p:cNvSpPr>
            <a:spLocks noGrp="1"/>
          </p:cNvSpPr>
          <p:nvPr>
            <p:ph type="dt" sz="half" idx="10"/>
          </p:nvPr>
        </p:nvSpPr>
        <p:spPr/>
        <p:txBody>
          <a:bodyPr/>
          <a:lstStyle/>
          <a:p>
            <a:fld id="{C4EDD28E-7C8B-EE47-A6FE-D8D95B72DFED}" type="datetimeFigureOut">
              <a:rPr lang="en-US" smtClean="0"/>
              <a:t>10/8/19</a:t>
            </a:fld>
            <a:endParaRPr lang="en-US"/>
          </a:p>
        </p:txBody>
      </p:sp>
      <p:sp>
        <p:nvSpPr>
          <p:cNvPr id="3" name="Footer Placeholder 2">
            <a:extLst>
              <a:ext uri="{FF2B5EF4-FFF2-40B4-BE49-F238E27FC236}">
                <a16:creationId xmlns:a16="http://schemas.microsoft.com/office/drawing/2014/main" id="{7C639EF3-9DEC-B44C-91BF-AB95F3A6ED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723737-0523-6947-BC38-3151ADF67D57}"/>
              </a:ext>
            </a:extLst>
          </p:cNvPr>
          <p:cNvSpPr>
            <a:spLocks noGrp="1"/>
          </p:cNvSpPr>
          <p:nvPr>
            <p:ph type="sldNum" sz="quarter" idx="12"/>
          </p:nvPr>
        </p:nvSpPr>
        <p:spPr/>
        <p:txBody>
          <a:bodyPr/>
          <a:lstStyle/>
          <a:p>
            <a:fld id="{F8892062-D1F2-6649-9DCA-B1DFFAD0B0E5}" type="slidenum">
              <a:rPr lang="en-US" smtClean="0"/>
              <a:t>‹#›</a:t>
            </a:fld>
            <a:endParaRPr lang="en-US"/>
          </a:p>
        </p:txBody>
      </p:sp>
    </p:spTree>
    <p:extLst>
      <p:ext uri="{BB962C8B-B14F-4D97-AF65-F5344CB8AC3E}">
        <p14:creationId xmlns:p14="http://schemas.microsoft.com/office/powerpoint/2010/main" val="1903515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FF21-7EC0-F141-8844-BA769808C6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0278D9-A878-974B-B92D-4432D35B15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869F1A-470C-3148-9249-FBCF70FB98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17D34-A642-C541-8A49-AD2699E7082A}"/>
              </a:ext>
            </a:extLst>
          </p:cNvPr>
          <p:cNvSpPr>
            <a:spLocks noGrp="1"/>
          </p:cNvSpPr>
          <p:nvPr>
            <p:ph type="dt" sz="half" idx="10"/>
          </p:nvPr>
        </p:nvSpPr>
        <p:spPr/>
        <p:txBody>
          <a:bodyPr/>
          <a:lstStyle/>
          <a:p>
            <a:fld id="{C4EDD28E-7C8B-EE47-A6FE-D8D95B72DFED}" type="datetimeFigureOut">
              <a:rPr lang="en-US" smtClean="0"/>
              <a:t>10/8/19</a:t>
            </a:fld>
            <a:endParaRPr lang="en-US"/>
          </a:p>
        </p:txBody>
      </p:sp>
      <p:sp>
        <p:nvSpPr>
          <p:cNvPr id="6" name="Footer Placeholder 5">
            <a:extLst>
              <a:ext uri="{FF2B5EF4-FFF2-40B4-BE49-F238E27FC236}">
                <a16:creationId xmlns:a16="http://schemas.microsoft.com/office/drawing/2014/main" id="{ADC6D84F-012B-474A-A0AF-217965102A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C82232-1A0E-DF4B-AF57-4CB3C26BD550}"/>
              </a:ext>
            </a:extLst>
          </p:cNvPr>
          <p:cNvSpPr>
            <a:spLocks noGrp="1"/>
          </p:cNvSpPr>
          <p:nvPr>
            <p:ph type="sldNum" sz="quarter" idx="12"/>
          </p:nvPr>
        </p:nvSpPr>
        <p:spPr/>
        <p:txBody>
          <a:bodyPr/>
          <a:lstStyle/>
          <a:p>
            <a:fld id="{F8892062-D1F2-6649-9DCA-B1DFFAD0B0E5}" type="slidenum">
              <a:rPr lang="en-US" smtClean="0"/>
              <a:t>‹#›</a:t>
            </a:fld>
            <a:endParaRPr lang="en-US"/>
          </a:p>
        </p:txBody>
      </p:sp>
    </p:spTree>
    <p:extLst>
      <p:ext uri="{BB962C8B-B14F-4D97-AF65-F5344CB8AC3E}">
        <p14:creationId xmlns:p14="http://schemas.microsoft.com/office/powerpoint/2010/main" val="637646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477DA-388D-614F-9A74-830A48E1DE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FE6240-567D-CA44-B715-CE8863FCBA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5F00E1D-CFCB-B246-8998-6A2ADEB25B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3F4A3F-4DFE-F04C-BBF6-8457FAA90AC6}"/>
              </a:ext>
            </a:extLst>
          </p:cNvPr>
          <p:cNvSpPr>
            <a:spLocks noGrp="1"/>
          </p:cNvSpPr>
          <p:nvPr>
            <p:ph type="dt" sz="half" idx="10"/>
          </p:nvPr>
        </p:nvSpPr>
        <p:spPr/>
        <p:txBody>
          <a:bodyPr/>
          <a:lstStyle/>
          <a:p>
            <a:fld id="{C4EDD28E-7C8B-EE47-A6FE-D8D95B72DFED}" type="datetimeFigureOut">
              <a:rPr lang="en-US" smtClean="0"/>
              <a:t>10/8/19</a:t>
            </a:fld>
            <a:endParaRPr lang="en-US"/>
          </a:p>
        </p:txBody>
      </p:sp>
      <p:sp>
        <p:nvSpPr>
          <p:cNvPr id="6" name="Footer Placeholder 5">
            <a:extLst>
              <a:ext uri="{FF2B5EF4-FFF2-40B4-BE49-F238E27FC236}">
                <a16:creationId xmlns:a16="http://schemas.microsoft.com/office/drawing/2014/main" id="{B2C8015E-2A6E-FE4E-9B4D-0D57B5C80F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60C193-C367-034C-AE15-7E28A90CC969}"/>
              </a:ext>
            </a:extLst>
          </p:cNvPr>
          <p:cNvSpPr>
            <a:spLocks noGrp="1"/>
          </p:cNvSpPr>
          <p:nvPr>
            <p:ph type="sldNum" sz="quarter" idx="12"/>
          </p:nvPr>
        </p:nvSpPr>
        <p:spPr/>
        <p:txBody>
          <a:bodyPr/>
          <a:lstStyle/>
          <a:p>
            <a:fld id="{F8892062-D1F2-6649-9DCA-B1DFFAD0B0E5}" type="slidenum">
              <a:rPr lang="en-US" smtClean="0"/>
              <a:t>‹#›</a:t>
            </a:fld>
            <a:endParaRPr lang="en-US"/>
          </a:p>
        </p:txBody>
      </p:sp>
    </p:spTree>
    <p:extLst>
      <p:ext uri="{BB962C8B-B14F-4D97-AF65-F5344CB8AC3E}">
        <p14:creationId xmlns:p14="http://schemas.microsoft.com/office/powerpoint/2010/main" val="2437608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ECF92B-8E65-C442-983E-27F28D13F1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371C2C-D5DD-D441-B35B-35E17439CF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58A8BE-3E2C-F846-AC63-90A301C24F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EDD28E-7C8B-EE47-A6FE-D8D95B72DFED}" type="datetimeFigureOut">
              <a:rPr lang="en-US" smtClean="0"/>
              <a:t>10/8/19</a:t>
            </a:fld>
            <a:endParaRPr lang="en-US"/>
          </a:p>
        </p:txBody>
      </p:sp>
      <p:sp>
        <p:nvSpPr>
          <p:cNvPr id="5" name="Footer Placeholder 4">
            <a:extLst>
              <a:ext uri="{FF2B5EF4-FFF2-40B4-BE49-F238E27FC236}">
                <a16:creationId xmlns:a16="http://schemas.microsoft.com/office/drawing/2014/main" id="{FFB49C7B-3F8A-EA43-863F-E6375D2819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90DAEC-F5F5-D543-8820-11B722E329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92062-D1F2-6649-9DCA-B1DFFAD0B0E5}" type="slidenum">
              <a:rPr lang="en-US" smtClean="0"/>
              <a:t>‹#›</a:t>
            </a:fld>
            <a:endParaRPr lang="en-US"/>
          </a:p>
        </p:txBody>
      </p:sp>
    </p:spTree>
    <p:extLst>
      <p:ext uri="{BB962C8B-B14F-4D97-AF65-F5344CB8AC3E}">
        <p14:creationId xmlns:p14="http://schemas.microsoft.com/office/powerpoint/2010/main" val="484742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5.xml.rels><?xml version="1.0" encoding="UTF-8" standalone="yes"?>
<Relationships xmlns="http://schemas.openxmlformats.org/package/2006/relationships"><Relationship Id="rId3" Type="http://schemas.openxmlformats.org/officeDocument/2006/relationships/hyperlink" Target="http://www.ceibs.edu/media/news/events-visits/12647"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s://www.scmp.com/news/china/diplomacy/article/3024636/european-firms-warned-chinas-social-credit-system-could-be" TargetMode="External"/><Relationship Id="rId7" Type="http://schemas.openxmlformats.org/officeDocument/2006/relationships/hyperlink" Target="https://thefederalist.com/2019/10/08/bashing-the-nba-for-supporting-communist-china-is-bringing-liberals-and-conservatives-together/"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ipvm.com/reports/sanction-hikua"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dunyanews.tv/en/Business/512976-US-blacklists-28-Chinese-entities-over-abuses-in-Xinjian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5.xml.rels><?xml version="1.0" encoding="UTF-8" standalone="yes"?>
<Relationships xmlns="http://schemas.openxmlformats.org/package/2006/relationships"><Relationship Id="rId3" Type="http://schemas.openxmlformats.org/officeDocument/2006/relationships/hyperlink" Target="http://www.currenthistory.com/Backer-CH2019.pdf" TargetMode="Externa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www.superscoring.de/wp/wp-content/uploads/2019/09/Cat%C3%A1-Backer_Blacklists-and-Social-Credit-Regimes-in-China.pdf"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dh.princeton.edu/events/2019/02/legal-aspects-data/"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hyperlink" Target="https://www.superscoring.de/"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17652B-96A5-164C-89EA-FEBC2B9333C1}"/>
              </a:ext>
            </a:extLst>
          </p:cNvPr>
          <p:cNvSpPr>
            <a:spLocks noGrp="1"/>
          </p:cNvSpPr>
          <p:nvPr>
            <p:ph type="title"/>
          </p:nvPr>
        </p:nvSpPr>
        <p:spPr>
          <a:xfrm>
            <a:off x="3588025" y="1"/>
            <a:ext cx="4880113" cy="6858000"/>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txBody>
          <a:bodyPr>
            <a:normAutofit/>
          </a:bodyPr>
          <a:lstStyle/>
          <a:p>
            <a:pPr algn="ctr"/>
            <a:r>
              <a:rPr lang="en-US" b="1" dirty="0">
                <a:solidFill>
                  <a:srgbClr val="C00000"/>
                </a:solidFill>
                <a:latin typeface="Bell MT" panose="02020503060305020303" pitchFamily="18" charset="77"/>
              </a:rPr>
              <a:t>Social Credit and Foreign Enterprises Along the Silk Road </a:t>
            </a:r>
            <a:br>
              <a:rPr lang="en-US" b="1" dirty="0">
                <a:latin typeface="Bell MT" panose="02020503060305020303" pitchFamily="18" charset="77"/>
              </a:rPr>
            </a:br>
            <a:r>
              <a:rPr lang="en-US" sz="3200" b="1" dirty="0">
                <a:latin typeface="Bell MT" panose="02020503060305020303" pitchFamily="18" charset="77"/>
              </a:rPr>
              <a:t>Larry </a:t>
            </a:r>
            <a:r>
              <a:rPr lang="en-US" sz="3200" b="1" dirty="0" err="1">
                <a:latin typeface="Bell MT" panose="02020503060305020303" pitchFamily="18" charset="77"/>
              </a:rPr>
              <a:t>Catá</a:t>
            </a:r>
            <a:r>
              <a:rPr lang="en-US" sz="3200" b="1" dirty="0">
                <a:latin typeface="Bell MT" panose="02020503060305020303" pitchFamily="18" charset="77"/>
              </a:rPr>
              <a:t> Backer</a:t>
            </a:r>
            <a:br>
              <a:rPr lang="en-US" dirty="0">
                <a:latin typeface="Bell MT" panose="02020503060305020303" pitchFamily="18" charset="77"/>
              </a:rPr>
            </a:br>
            <a:br>
              <a:rPr lang="en-US" dirty="0">
                <a:latin typeface="Bell MT" panose="02020503060305020303" pitchFamily="18" charset="77"/>
              </a:rPr>
            </a:br>
            <a:r>
              <a:rPr lang="en-US" sz="2800" dirty="0">
                <a:latin typeface="Bell MT" panose="02020503060305020303" pitchFamily="18" charset="77"/>
              </a:rPr>
              <a:t>Remarks prepared for a Lecture Delivered at the Institute for East Asian Studies </a:t>
            </a:r>
            <a:br>
              <a:rPr lang="en-US" sz="2800" dirty="0">
                <a:latin typeface="Bell MT" panose="02020503060305020303" pitchFamily="18" charset="77"/>
              </a:rPr>
            </a:br>
            <a:br>
              <a:rPr lang="en-US" sz="2800" dirty="0">
                <a:latin typeface="Bell MT" panose="02020503060305020303" pitchFamily="18" charset="77"/>
              </a:rPr>
            </a:br>
            <a:r>
              <a:rPr lang="en-US" sz="2000" dirty="0">
                <a:latin typeface="Bell MT" panose="02020503060305020303" pitchFamily="18" charset="77"/>
              </a:rPr>
              <a:t>University of Cologne</a:t>
            </a:r>
            <a:br>
              <a:rPr lang="en-US" sz="2000" dirty="0">
                <a:latin typeface="Bell MT" panose="02020503060305020303" pitchFamily="18" charset="77"/>
              </a:rPr>
            </a:br>
            <a:r>
              <a:rPr lang="en-US" sz="2000" dirty="0">
                <a:latin typeface="Bell MT" panose="02020503060305020303" pitchFamily="18" charset="77"/>
              </a:rPr>
              <a:t>Cologne, Germany</a:t>
            </a:r>
            <a:br>
              <a:rPr lang="en-US" sz="2000" dirty="0">
                <a:latin typeface="Bell MT" panose="02020503060305020303" pitchFamily="18" charset="77"/>
              </a:rPr>
            </a:br>
            <a:r>
              <a:rPr lang="en-US" sz="2000" dirty="0">
                <a:latin typeface="Bell MT" panose="02020503060305020303" pitchFamily="18" charset="77"/>
              </a:rPr>
              <a:t>October 10, 2019 </a:t>
            </a:r>
          </a:p>
        </p:txBody>
      </p:sp>
    </p:spTree>
    <p:extLst>
      <p:ext uri="{BB962C8B-B14F-4D97-AF65-F5344CB8AC3E}">
        <p14:creationId xmlns:p14="http://schemas.microsoft.com/office/powerpoint/2010/main" val="733853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2411" y="0"/>
            <a:ext cx="9431383" cy="862149"/>
          </a:xfrm>
        </p:spPr>
        <p:txBody>
          <a:bodyPr>
            <a:normAutofit/>
          </a:bodyPr>
          <a:lstStyle/>
          <a:p>
            <a:pPr algn="ctr"/>
            <a:r>
              <a:rPr lang="en-US" dirty="0"/>
              <a:t>Planning With Chinese Characteristics</a:t>
            </a:r>
          </a:p>
        </p:txBody>
      </p:sp>
      <p:graphicFrame>
        <p:nvGraphicFramePr>
          <p:cNvPr id="4" name="Content Placeholder 3">
            <a:extLst>
              <a:ext uri="{FF2B5EF4-FFF2-40B4-BE49-F238E27FC236}">
                <a16:creationId xmlns:a16="http://schemas.microsoft.com/office/drawing/2014/main" id="{CE410DBD-B988-4A42-9BF6-6D9C805DF7DB}"/>
              </a:ext>
            </a:extLst>
          </p:cNvPr>
          <p:cNvGraphicFramePr>
            <a:graphicFrameLocks noGrp="1"/>
          </p:cNvGraphicFramePr>
          <p:nvPr>
            <p:ph idx="1"/>
          </p:nvPr>
        </p:nvGraphicFramePr>
        <p:xfrm>
          <a:off x="0" y="1071154"/>
          <a:ext cx="12192000" cy="57868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0611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
            <a:ext cx="11353799" cy="891541"/>
          </a:xfrm>
        </p:spPr>
        <p:txBody>
          <a:bodyPr>
            <a:normAutofit fontScale="90000"/>
          </a:bodyPr>
          <a:lstStyle/>
          <a:p>
            <a:r>
              <a:rPr lang="en-US" dirty="0"/>
              <a:t>An All Around Focus: Chinese Social Credit Principles</a:t>
            </a:r>
            <a:br>
              <a:rPr lang="en-US" dirty="0"/>
            </a:br>
            <a:endParaRPr lang="en-US" sz="3200" dirty="0"/>
          </a:p>
        </p:txBody>
      </p:sp>
      <p:graphicFrame>
        <p:nvGraphicFramePr>
          <p:cNvPr id="4" name="Content Placeholder 3">
            <a:extLst>
              <a:ext uri="{FF2B5EF4-FFF2-40B4-BE49-F238E27FC236}">
                <a16:creationId xmlns:a16="http://schemas.microsoft.com/office/drawing/2014/main" id="{7E8DF1D4-B179-5A41-AF01-2627D1FCD4FD}"/>
              </a:ext>
            </a:extLst>
          </p:cNvPr>
          <p:cNvGraphicFramePr>
            <a:graphicFrameLocks noGrp="1"/>
          </p:cNvGraphicFramePr>
          <p:nvPr>
            <p:ph idx="1"/>
            <p:extLst>
              <p:ext uri="{D42A27DB-BD31-4B8C-83A1-F6EECF244321}">
                <p14:modId xmlns:p14="http://schemas.microsoft.com/office/powerpoint/2010/main" val="2350273841"/>
              </p:ext>
            </p:extLst>
          </p:nvPr>
        </p:nvGraphicFramePr>
        <p:xfrm>
          <a:off x="157162" y="770709"/>
          <a:ext cx="12034837" cy="6087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0102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4FB3D-F514-9848-92DE-73A8C69CE251}"/>
              </a:ext>
            </a:extLst>
          </p:cNvPr>
          <p:cNvSpPr>
            <a:spLocks noGrp="1"/>
          </p:cNvSpPr>
          <p:nvPr>
            <p:ph type="title"/>
          </p:nvPr>
        </p:nvSpPr>
        <p:spPr>
          <a:xfrm>
            <a:off x="838200" y="1"/>
            <a:ext cx="10515600" cy="1142999"/>
          </a:xfrm>
        </p:spPr>
        <p:txBody>
          <a:bodyPr/>
          <a:lstStyle/>
          <a:p>
            <a:pPr algn="ctr"/>
            <a:r>
              <a:rPr lang="en-US" dirty="0"/>
              <a:t>Building the Integrated System</a:t>
            </a:r>
          </a:p>
        </p:txBody>
      </p:sp>
      <p:graphicFrame>
        <p:nvGraphicFramePr>
          <p:cNvPr id="4" name="Content Placeholder 3">
            <a:extLst>
              <a:ext uri="{FF2B5EF4-FFF2-40B4-BE49-F238E27FC236}">
                <a16:creationId xmlns:a16="http://schemas.microsoft.com/office/drawing/2014/main" id="{109B68E9-E38B-3A41-BB0B-0FAB1458BFED}"/>
              </a:ext>
            </a:extLst>
          </p:cNvPr>
          <p:cNvGraphicFramePr>
            <a:graphicFrameLocks noGrp="1"/>
          </p:cNvGraphicFramePr>
          <p:nvPr>
            <p:ph idx="1"/>
          </p:nvPr>
        </p:nvGraphicFramePr>
        <p:xfrm>
          <a:off x="0" y="1143000"/>
          <a:ext cx="12192000" cy="55549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0339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1085" y="0"/>
            <a:ext cx="8817429" cy="1066846"/>
          </a:xfrm>
        </p:spPr>
        <p:txBody>
          <a:bodyPr>
            <a:normAutofit/>
          </a:bodyPr>
          <a:lstStyle/>
          <a:p>
            <a:r>
              <a:rPr lang="en-US" dirty="0"/>
              <a:t>Social Credit: </a:t>
            </a:r>
            <a:r>
              <a:rPr lang="en-US" sz="3600" dirty="0"/>
              <a:t>System Building Mechanisms </a:t>
            </a:r>
          </a:p>
        </p:txBody>
      </p:sp>
      <p:graphicFrame>
        <p:nvGraphicFramePr>
          <p:cNvPr id="5" name="Content Placeholder 4">
            <a:extLst>
              <a:ext uri="{FF2B5EF4-FFF2-40B4-BE49-F238E27FC236}">
                <a16:creationId xmlns:a16="http://schemas.microsoft.com/office/drawing/2014/main" id="{1F24A162-6E89-644B-8603-447432D8CE2A}"/>
              </a:ext>
            </a:extLst>
          </p:cNvPr>
          <p:cNvGraphicFramePr>
            <a:graphicFrameLocks noGrp="1"/>
          </p:cNvGraphicFramePr>
          <p:nvPr>
            <p:ph sz="half" idx="1"/>
            <p:extLst>
              <p:ext uri="{D42A27DB-BD31-4B8C-83A1-F6EECF244321}">
                <p14:modId xmlns:p14="http://schemas.microsoft.com/office/powerpoint/2010/main" val="2458414348"/>
              </p:ext>
            </p:extLst>
          </p:nvPr>
        </p:nvGraphicFramePr>
        <p:xfrm>
          <a:off x="0" y="1066846"/>
          <a:ext cx="6019800" cy="57911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2905F541-4F8B-0545-9CA0-3958B046F6D7}"/>
              </a:ext>
            </a:extLst>
          </p:cNvPr>
          <p:cNvGraphicFramePr>
            <a:graphicFrameLocks noGrp="1"/>
          </p:cNvGraphicFramePr>
          <p:nvPr>
            <p:ph sz="half" idx="2"/>
            <p:extLst>
              <p:ext uri="{D42A27DB-BD31-4B8C-83A1-F6EECF244321}">
                <p14:modId xmlns:p14="http://schemas.microsoft.com/office/powerpoint/2010/main" val="3598326434"/>
              </p:ext>
            </p:extLst>
          </p:nvPr>
        </p:nvGraphicFramePr>
        <p:xfrm>
          <a:off x="5799909" y="888274"/>
          <a:ext cx="6392091" cy="59697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01110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925D5B-5987-3241-A4EE-A9AAF2B0E3BA}"/>
              </a:ext>
            </a:extLst>
          </p:cNvPr>
          <p:cNvSpPr>
            <a:spLocks noGrp="1"/>
          </p:cNvSpPr>
          <p:nvPr>
            <p:ph type="title"/>
          </p:nvPr>
        </p:nvSpPr>
        <p:spPr>
          <a:xfrm>
            <a:off x="838200" y="26127"/>
            <a:ext cx="10515600" cy="953587"/>
          </a:xfrm>
        </p:spPr>
        <p:txBody>
          <a:bodyPr/>
          <a:lstStyle/>
          <a:p>
            <a:pPr algn="ctr"/>
            <a:r>
              <a:rPr lang="en-US" dirty="0"/>
              <a:t>Social Credit for Individuals</a:t>
            </a:r>
          </a:p>
        </p:txBody>
      </p:sp>
      <p:graphicFrame>
        <p:nvGraphicFramePr>
          <p:cNvPr id="9" name="Content Placeholder 8">
            <a:extLst>
              <a:ext uri="{FF2B5EF4-FFF2-40B4-BE49-F238E27FC236}">
                <a16:creationId xmlns:a16="http://schemas.microsoft.com/office/drawing/2014/main" id="{3824DCA2-DCD0-4B45-9D27-1BBCF092232B}"/>
              </a:ext>
            </a:extLst>
          </p:cNvPr>
          <p:cNvGraphicFramePr>
            <a:graphicFrameLocks noGrp="1"/>
          </p:cNvGraphicFramePr>
          <p:nvPr>
            <p:ph idx="1"/>
            <p:extLst>
              <p:ext uri="{D42A27DB-BD31-4B8C-83A1-F6EECF244321}">
                <p14:modId xmlns:p14="http://schemas.microsoft.com/office/powerpoint/2010/main" val="264465189"/>
              </p:ext>
            </p:extLst>
          </p:nvPr>
        </p:nvGraphicFramePr>
        <p:xfrm>
          <a:off x="104503" y="979714"/>
          <a:ext cx="11249297" cy="58521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8852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4B716-7678-F840-941B-8FDF3C27E50D}"/>
              </a:ext>
            </a:extLst>
          </p:cNvPr>
          <p:cNvSpPr>
            <a:spLocks noGrp="1"/>
          </p:cNvSpPr>
          <p:nvPr>
            <p:ph type="title"/>
          </p:nvPr>
        </p:nvSpPr>
        <p:spPr>
          <a:xfrm>
            <a:off x="838200" y="1"/>
            <a:ext cx="10515600" cy="1007607"/>
          </a:xfrm>
        </p:spPr>
        <p:txBody>
          <a:bodyPr/>
          <a:lstStyle/>
          <a:p>
            <a:r>
              <a:rPr lang="en-US" b="1" i="1" dirty="0"/>
              <a:t>The Turn Towards Enterprise Social Credit</a:t>
            </a:r>
            <a:r>
              <a:rPr lang="en-US" dirty="0"/>
              <a:t> </a:t>
            </a:r>
          </a:p>
        </p:txBody>
      </p:sp>
      <p:pic>
        <p:nvPicPr>
          <p:cNvPr id="5" name="Content Placeholder 4">
            <a:extLst>
              <a:ext uri="{FF2B5EF4-FFF2-40B4-BE49-F238E27FC236}">
                <a16:creationId xmlns:a16="http://schemas.microsoft.com/office/drawing/2014/main" id="{8EBD6997-76EF-3B4E-82D6-4C9FD9CF3438}"/>
              </a:ext>
            </a:extLst>
          </p:cNvPr>
          <p:cNvPicPr>
            <a:picLocks noGrp="1" noChangeAspect="1"/>
          </p:cNvPicPr>
          <p:nvPr>
            <p:ph idx="1"/>
          </p:nvPr>
        </p:nvPicPr>
        <p:blipFill>
          <a:blip r:embed="rId2"/>
          <a:stretch>
            <a:fillRect/>
          </a:stretch>
        </p:blipFill>
        <p:spPr>
          <a:xfrm>
            <a:off x="1136469" y="1253331"/>
            <a:ext cx="9862457" cy="4351338"/>
          </a:xfrm>
        </p:spPr>
      </p:pic>
      <p:sp>
        <p:nvSpPr>
          <p:cNvPr id="6" name="TextBox 5">
            <a:extLst>
              <a:ext uri="{FF2B5EF4-FFF2-40B4-BE49-F238E27FC236}">
                <a16:creationId xmlns:a16="http://schemas.microsoft.com/office/drawing/2014/main" id="{E0172272-F879-2148-A537-852380794616}"/>
              </a:ext>
            </a:extLst>
          </p:cNvPr>
          <p:cNvSpPr txBox="1"/>
          <p:nvPr/>
        </p:nvSpPr>
        <p:spPr>
          <a:xfrm>
            <a:off x="2638697" y="6008914"/>
            <a:ext cx="7132319" cy="369332"/>
          </a:xfrm>
          <a:prstGeom prst="rect">
            <a:avLst/>
          </a:prstGeom>
          <a:noFill/>
        </p:spPr>
        <p:txBody>
          <a:bodyPr wrap="square" rtlCol="0">
            <a:spAutoFit/>
          </a:bodyPr>
          <a:lstStyle/>
          <a:p>
            <a:r>
              <a:rPr lang="en-US" dirty="0"/>
              <a:t>Pix Credit: </a:t>
            </a:r>
            <a:r>
              <a:rPr lang="en-US" dirty="0">
                <a:hlinkClick r:id="rId3"/>
              </a:rPr>
              <a:t>CEIBS Releases Index on Chinese Listed Companies’ CSR </a:t>
            </a:r>
            <a:r>
              <a:rPr lang="en-US" dirty="0"/>
              <a:t>(2017) </a:t>
            </a:r>
          </a:p>
        </p:txBody>
      </p:sp>
    </p:spTree>
    <p:extLst>
      <p:ext uri="{BB962C8B-B14F-4D97-AF65-F5344CB8AC3E}">
        <p14:creationId xmlns:p14="http://schemas.microsoft.com/office/powerpoint/2010/main" val="2051147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66798-511E-3248-9187-FE48FC64C867}"/>
              </a:ext>
            </a:extLst>
          </p:cNvPr>
          <p:cNvSpPr>
            <a:spLocks noGrp="1"/>
          </p:cNvSpPr>
          <p:nvPr>
            <p:ph type="title"/>
          </p:nvPr>
        </p:nvSpPr>
        <p:spPr>
          <a:xfrm>
            <a:off x="838200" y="1"/>
            <a:ext cx="10515600" cy="992776"/>
          </a:xfrm>
        </p:spPr>
        <p:txBody>
          <a:bodyPr/>
          <a:lstStyle/>
          <a:p>
            <a:pPr algn="ctr"/>
            <a:r>
              <a:rPr lang="en-US" dirty="0"/>
              <a:t>Commercial Activity Affected</a:t>
            </a:r>
          </a:p>
        </p:txBody>
      </p:sp>
      <p:graphicFrame>
        <p:nvGraphicFramePr>
          <p:cNvPr id="7" name="Content Placeholder 6">
            <a:extLst>
              <a:ext uri="{FF2B5EF4-FFF2-40B4-BE49-F238E27FC236}">
                <a16:creationId xmlns:a16="http://schemas.microsoft.com/office/drawing/2014/main" id="{31971708-7662-5446-A147-E3604E2AF001}"/>
              </a:ext>
            </a:extLst>
          </p:cNvPr>
          <p:cNvGraphicFramePr>
            <a:graphicFrameLocks noGrp="1"/>
          </p:cNvGraphicFramePr>
          <p:nvPr>
            <p:ph idx="1"/>
            <p:extLst>
              <p:ext uri="{D42A27DB-BD31-4B8C-83A1-F6EECF244321}">
                <p14:modId xmlns:p14="http://schemas.microsoft.com/office/powerpoint/2010/main" val="1086250649"/>
              </p:ext>
            </p:extLst>
          </p:nvPr>
        </p:nvGraphicFramePr>
        <p:xfrm>
          <a:off x="91440" y="992776"/>
          <a:ext cx="12100560" cy="5865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0928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06657B-726D-5E43-9081-47B45F4A0003}"/>
              </a:ext>
            </a:extLst>
          </p:cNvPr>
          <p:cNvSpPr>
            <a:spLocks noGrp="1"/>
          </p:cNvSpPr>
          <p:nvPr>
            <p:ph type="title"/>
          </p:nvPr>
        </p:nvSpPr>
        <p:spPr/>
        <p:txBody>
          <a:bodyPr/>
          <a:lstStyle/>
          <a:p>
            <a:r>
              <a:rPr lang="en-US" dirty="0"/>
              <a:t>Government </a:t>
            </a:r>
          </a:p>
        </p:txBody>
      </p:sp>
      <p:graphicFrame>
        <p:nvGraphicFramePr>
          <p:cNvPr id="7" name="Content Placeholder 6">
            <a:extLst>
              <a:ext uri="{FF2B5EF4-FFF2-40B4-BE49-F238E27FC236}">
                <a16:creationId xmlns:a16="http://schemas.microsoft.com/office/drawing/2014/main" id="{6AEF7F59-A67F-0D48-98DE-EE41D9A4ED0E}"/>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9929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2E76D-E48F-E24F-BC95-7C9F306C89CC}"/>
              </a:ext>
            </a:extLst>
          </p:cNvPr>
          <p:cNvSpPr>
            <a:spLocks noGrp="1"/>
          </p:cNvSpPr>
          <p:nvPr>
            <p:ph type="title"/>
          </p:nvPr>
        </p:nvSpPr>
        <p:spPr>
          <a:xfrm>
            <a:off x="2202180" y="116931"/>
            <a:ext cx="7787640" cy="888910"/>
          </a:xfrm>
        </p:spPr>
        <p:txBody>
          <a:bodyPr>
            <a:normAutofit fontScale="90000"/>
          </a:bodyPr>
          <a:lstStyle/>
          <a:p>
            <a:pPr algn="ctr"/>
            <a:r>
              <a:rPr lang="en-US" dirty="0"/>
              <a:t>The State Council Guidance July 2019</a:t>
            </a:r>
          </a:p>
        </p:txBody>
      </p:sp>
      <p:graphicFrame>
        <p:nvGraphicFramePr>
          <p:cNvPr id="4" name="Content Placeholder 3">
            <a:extLst>
              <a:ext uri="{FF2B5EF4-FFF2-40B4-BE49-F238E27FC236}">
                <a16:creationId xmlns:a16="http://schemas.microsoft.com/office/drawing/2014/main" id="{5C1A257A-CBDE-344F-859C-F85E9E1B8B30}"/>
              </a:ext>
            </a:extLst>
          </p:cNvPr>
          <p:cNvGraphicFramePr>
            <a:graphicFrameLocks noGrp="1"/>
          </p:cNvGraphicFramePr>
          <p:nvPr>
            <p:ph idx="1"/>
            <p:extLst>
              <p:ext uri="{D42A27DB-BD31-4B8C-83A1-F6EECF244321}">
                <p14:modId xmlns:p14="http://schemas.microsoft.com/office/powerpoint/2010/main" val="1313743452"/>
              </p:ext>
            </p:extLst>
          </p:nvPr>
        </p:nvGraphicFramePr>
        <p:xfrm>
          <a:off x="0" y="1005840"/>
          <a:ext cx="11353800" cy="58521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1069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7B1D-9EE2-324E-9EDC-BD9F420C6919}"/>
              </a:ext>
            </a:extLst>
          </p:cNvPr>
          <p:cNvSpPr>
            <a:spLocks noGrp="1"/>
          </p:cNvSpPr>
          <p:nvPr>
            <p:ph type="title"/>
          </p:nvPr>
        </p:nvSpPr>
        <p:spPr>
          <a:xfrm>
            <a:off x="0" y="1"/>
            <a:ext cx="12192000" cy="1229709"/>
          </a:xfrm>
        </p:spPr>
        <p:txBody>
          <a:bodyPr>
            <a:normAutofit fontScale="90000"/>
          </a:bodyPr>
          <a:lstStyle/>
          <a:p>
            <a:pPr algn="ctr"/>
            <a:r>
              <a:rPr lang="en-US" dirty="0"/>
              <a:t>National Development and Reform Commission Mandate </a:t>
            </a:r>
          </a:p>
        </p:txBody>
      </p:sp>
      <p:graphicFrame>
        <p:nvGraphicFramePr>
          <p:cNvPr id="4" name="Content Placeholder 3">
            <a:extLst>
              <a:ext uri="{FF2B5EF4-FFF2-40B4-BE49-F238E27FC236}">
                <a16:creationId xmlns:a16="http://schemas.microsoft.com/office/drawing/2014/main" id="{68DFEA45-5195-DF45-9445-F82C06B95C44}"/>
              </a:ext>
            </a:extLst>
          </p:cNvPr>
          <p:cNvGraphicFramePr>
            <a:graphicFrameLocks noGrp="1"/>
          </p:cNvGraphicFramePr>
          <p:nvPr>
            <p:ph idx="1"/>
            <p:extLst>
              <p:ext uri="{D42A27DB-BD31-4B8C-83A1-F6EECF244321}">
                <p14:modId xmlns:p14="http://schemas.microsoft.com/office/powerpoint/2010/main" val="3405931311"/>
              </p:ext>
            </p:extLst>
          </p:nvPr>
        </p:nvGraphicFramePr>
        <p:xfrm>
          <a:off x="84083" y="945930"/>
          <a:ext cx="11269717" cy="59120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0651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59238-AF73-D849-BB20-12DE0E66787B}"/>
              </a:ext>
            </a:extLst>
          </p:cNvPr>
          <p:cNvSpPr>
            <a:spLocks noGrp="1"/>
          </p:cNvSpPr>
          <p:nvPr>
            <p:ph type="title"/>
          </p:nvPr>
        </p:nvSpPr>
        <p:spPr>
          <a:xfrm>
            <a:off x="1745392" y="0"/>
            <a:ext cx="8701216" cy="877330"/>
          </a:xfrm>
        </p:spPr>
        <p:txBody>
          <a:bodyPr/>
          <a:lstStyle/>
          <a:p>
            <a:r>
              <a:rPr lang="en-US" b="1" dirty="0">
                <a:solidFill>
                  <a:srgbClr val="FF0000"/>
                </a:solidFill>
              </a:rPr>
              <a:t>From Law to Data Driven Governance</a:t>
            </a:r>
          </a:p>
        </p:txBody>
      </p:sp>
      <p:graphicFrame>
        <p:nvGraphicFramePr>
          <p:cNvPr id="8" name="Content Placeholder 7">
            <a:extLst>
              <a:ext uri="{FF2B5EF4-FFF2-40B4-BE49-F238E27FC236}">
                <a16:creationId xmlns:a16="http://schemas.microsoft.com/office/drawing/2014/main" id="{130AAC1B-6886-EC45-A6C1-57FE7849ED90}"/>
              </a:ext>
            </a:extLst>
          </p:cNvPr>
          <p:cNvGraphicFramePr>
            <a:graphicFrameLocks noGrp="1"/>
          </p:cNvGraphicFramePr>
          <p:nvPr>
            <p:ph sz="half" idx="1"/>
            <p:extLst>
              <p:ext uri="{D42A27DB-BD31-4B8C-83A1-F6EECF244321}">
                <p14:modId xmlns:p14="http://schemas.microsoft.com/office/powerpoint/2010/main" val="719229341"/>
              </p:ext>
            </p:extLst>
          </p:nvPr>
        </p:nvGraphicFramePr>
        <p:xfrm>
          <a:off x="0" y="877330"/>
          <a:ext cx="7475838" cy="5980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6">
            <a:extLst>
              <a:ext uri="{FF2B5EF4-FFF2-40B4-BE49-F238E27FC236}">
                <a16:creationId xmlns:a16="http://schemas.microsoft.com/office/drawing/2014/main" id="{A92DCBA3-C48B-6149-8282-8F30050DA7EA}"/>
              </a:ext>
            </a:extLst>
          </p:cNvPr>
          <p:cNvPicPr>
            <a:picLocks noGrp="1" noChangeAspect="1"/>
          </p:cNvPicPr>
          <p:nvPr>
            <p:ph sz="half" idx="2"/>
          </p:nvPr>
        </p:nvPicPr>
        <p:blipFill>
          <a:blip r:embed="rId7"/>
          <a:stretch>
            <a:fillRect/>
          </a:stretch>
        </p:blipFill>
        <p:spPr>
          <a:xfrm>
            <a:off x="7659492" y="1223153"/>
            <a:ext cx="4153568" cy="5139162"/>
          </a:xfrm>
        </p:spPr>
      </p:pic>
    </p:spTree>
    <p:extLst>
      <p:ext uri="{BB962C8B-B14F-4D97-AF65-F5344CB8AC3E}">
        <p14:creationId xmlns:p14="http://schemas.microsoft.com/office/powerpoint/2010/main" val="2674803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F619-49B8-DF46-9417-C85D3D67E3D0}"/>
              </a:ext>
            </a:extLst>
          </p:cNvPr>
          <p:cNvSpPr>
            <a:spLocks noGrp="1"/>
          </p:cNvSpPr>
          <p:nvPr>
            <p:ph type="title"/>
          </p:nvPr>
        </p:nvSpPr>
        <p:spPr>
          <a:xfrm>
            <a:off x="89452" y="1"/>
            <a:ext cx="12102548" cy="1198178"/>
          </a:xfrm>
        </p:spPr>
        <p:txBody>
          <a:bodyPr>
            <a:normAutofit fontScale="90000"/>
          </a:bodyPr>
          <a:lstStyle/>
          <a:p>
            <a:pPr algn="ctr"/>
            <a:r>
              <a:rPr lang="en-US" b="1" i="1" dirty="0"/>
              <a:t>The Expansion of Enterprise Social Credit to Non-Chinese Enterprises</a:t>
            </a:r>
            <a:r>
              <a:rPr lang="en-US" dirty="0"/>
              <a:t> </a:t>
            </a:r>
          </a:p>
        </p:txBody>
      </p:sp>
      <p:pic>
        <p:nvPicPr>
          <p:cNvPr id="5" name="Content Placeholder 4">
            <a:extLst>
              <a:ext uri="{FF2B5EF4-FFF2-40B4-BE49-F238E27FC236}">
                <a16:creationId xmlns:a16="http://schemas.microsoft.com/office/drawing/2014/main" id="{5EE05564-DDC5-E940-94B5-1CDDB8707134}"/>
              </a:ext>
            </a:extLst>
          </p:cNvPr>
          <p:cNvPicPr>
            <a:picLocks noGrp="1" noChangeAspect="1"/>
          </p:cNvPicPr>
          <p:nvPr>
            <p:ph idx="1"/>
          </p:nvPr>
        </p:nvPicPr>
        <p:blipFill>
          <a:blip r:embed="rId2"/>
          <a:stretch>
            <a:fillRect/>
          </a:stretch>
        </p:blipFill>
        <p:spPr>
          <a:xfrm>
            <a:off x="1718730" y="4129929"/>
            <a:ext cx="3876477" cy="2012469"/>
          </a:xfrm>
        </p:spPr>
      </p:pic>
      <p:sp>
        <p:nvSpPr>
          <p:cNvPr id="6" name="TextBox 5">
            <a:extLst>
              <a:ext uri="{FF2B5EF4-FFF2-40B4-BE49-F238E27FC236}">
                <a16:creationId xmlns:a16="http://schemas.microsoft.com/office/drawing/2014/main" id="{538AA1CD-87BF-A94F-A9EB-1606420AA7B1}"/>
              </a:ext>
            </a:extLst>
          </p:cNvPr>
          <p:cNvSpPr txBox="1"/>
          <p:nvPr/>
        </p:nvSpPr>
        <p:spPr>
          <a:xfrm>
            <a:off x="2049516" y="6098661"/>
            <a:ext cx="3472305" cy="677108"/>
          </a:xfrm>
          <a:prstGeom prst="rect">
            <a:avLst/>
          </a:prstGeom>
          <a:noFill/>
        </p:spPr>
        <p:txBody>
          <a:bodyPr wrap="square" rtlCol="0">
            <a:spAutoFit/>
          </a:bodyPr>
          <a:lstStyle/>
          <a:p>
            <a:r>
              <a:rPr lang="en-US" sz="1000" dirty="0"/>
              <a:t>Pix Credit: SCMP: </a:t>
            </a:r>
            <a:r>
              <a:rPr lang="en-US" sz="1000" i="1" dirty="0">
                <a:hlinkClick r:id="rId3"/>
              </a:rPr>
              <a:t>China’s social credit system ‘could be used against companies in international trade disputes’</a:t>
            </a:r>
            <a:endParaRPr lang="en-US" sz="1000" i="1" dirty="0"/>
          </a:p>
          <a:p>
            <a:endParaRPr lang="en-US" dirty="0"/>
          </a:p>
        </p:txBody>
      </p:sp>
      <p:pic>
        <p:nvPicPr>
          <p:cNvPr id="8" name="Picture 7">
            <a:extLst>
              <a:ext uri="{FF2B5EF4-FFF2-40B4-BE49-F238E27FC236}">
                <a16:creationId xmlns:a16="http://schemas.microsoft.com/office/drawing/2014/main" id="{C15C3DC8-F0EA-1049-9F36-8AC0EA267185}"/>
              </a:ext>
            </a:extLst>
          </p:cNvPr>
          <p:cNvPicPr>
            <a:picLocks noChangeAspect="1"/>
          </p:cNvPicPr>
          <p:nvPr/>
        </p:nvPicPr>
        <p:blipFill>
          <a:blip r:embed="rId4"/>
          <a:stretch>
            <a:fillRect/>
          </a:stretch>
        </p:blipFill>
        <p:spPr>
          <a:xfrm>
            <a:off x="5668594" y="2249213"/>
            <a:ext cx="6222665" cy="4156841"/>
          </a:xfrm>
          <a:prstGeom prst="rect">
            <a:avLst/>
          </a:prstGeom>
        </p:spPr>
      </p:pic>
      <p:pic>
        <p:nvPicPr>
          <p:cNvPr id="10" name="Picture 9">
            <a:extLst>
              <a:ext uri="{FF2B5EF4-FFF2-40B4-BE49-F238E27FC236}">
                <a16:creationId xmlns:a16="http://schemas.microsoft.com/office/drawing/2014/main" id="{3BA68D9C-31EE-1344-B95C-FB0F68D8D1BE}"/>
              </a:ext>
            </a:extLst>
          </p:cNvPr>
          <p:cNvPicPr>
            <a:picLocks noChangeAspect="1"/>
          </p:cNvPicPr>
          <p:nvPr/>
        </p:nvPicPr>
        <p:blipFill>
          <a:blip r:embed="rId5"/>
          <a:stretch>
            <a:fillRect/>
          </a:stretch>
        </p:blipFill>
        <p:spPr>
          <a:xfrm>
            <a:off x="0" y="1090138"/>
            <a:ext cx="6233010" cy="2612444"/>
          </a:xfrm>
          <a:prstGeom prst="rect">
            <a:avLst/>
          </a:prstGeom>
        </p:spPr>
      </p:pic>
      <p:sp>
        <p:nvSpPr>
          <p:cNvPr id="12" name="TextBox 11">
            <a:extLst>
              <a:ext uri="{FF2B5EF4-FFF2-40B4-BE49-F238E27FC236}">
                <a16:creationId xmlns:a16="http://schemas.microsoft.com/office/drawing/2014/main" id="{C1E66EB3-7305-1B4C-B79F-3150F87739E7}"/>
              </a:ext>
            </a:extLst>
          </p:cNvPr>
          <p:cNvSpPr txBox="1"/>
          <p:nvPr/>
        </p:nvSpPr>
        <p:spPr>
          <a:xfrm>
            <a:off x="89452" y="3783724"/>
            <a:ext cx="5302355" cy="523220"/>
          </a:xfrm>
          <a:prstGeom prst="rect">
            <a:avLst/>
          </a:prstGeom>
          <a:noFill/>
        </p:spPr>
        <p:txBody>
          <a:bodyPr wrap="square" rtlCol="0">
            <a:spAutoFit/>
          </a:bodyPr>
          <a:lstStyle/>
          <a:p>
            <a:r>
              <a:rPr lang="en-US" sz="1000" dirty="0"/>
              <a:t>Pix Credit: </a:t>
            </a:r>
            <a:r>
              <a:rPr lang="en-US" sz="1000" dirty="0">
                <a:hlinkClick r:id="rId6"/>
              </a:rPr>
              <a:t>Hikvision And </a:t>
            </a:r>
            <a:r>
              <a:rPr lang="en-US" sz="1000" dirty="0" err="1">
                <a:hlinkClick r:id="rId6"/>
              </a:rPr>
              <a:t>Dahua</a:t>
            </a:r>
            <a:r>
              <a:rPr lang="en-US" sz="1000" dirty="0">
                <a:hlinkClick r:id="rId6"/>
              </a:rPr>
              <a:t> Sanctioned For Human Rights Abuses</a:t>
            </a:r>
            <a:endParaRPr lang="en-US" sz="1000" dirty="0"/>
          </a:p>
          <a:p>
            <a:endParaRPr lang="en-US" dirty="0"/>
          </a:p>
        </p:txBody>
      </p:sp>
      <p:sp>
        <p:nvSpPr>
          <p:cNvPr id="13" name="TextBox 12">
            <a:extLst>
              <a:ext uri="{FF2B5EF4-FFF2-40B4-BE49-F238E27FC236}">
                <a16:creationId xmlns:a16="http://schemas.microsoft.com/office/drawing/2014/main" id="{BB22D31D-3750-B245-837B-F152F77A71EB}"/>
              </a:ext>
            </a:extLst>
          </p:cNvPr>
          <p:cNvSpPr txBox="1"/>
          <p:nvPr/>
        </p:nvSpPr>
        <p:spPr>
          <a:xfrm>
            <a:off x="7136524" y="1755228"/>
            <a:ext cx="982961" cy="246221"/>
          </a:xfrm>
          <a:prstGeom prst="rect">
            <a:avLst/>
          </a:prstGeom>
          <a:noFill/>
        </p:spPr>
        <p:txBody>
          <a:bodyPr wrap="none" rtlCol="0">
            <a:spAutoFit/>
          </a:bodyPr>
          <a:lstStyle/>
          <a:p>
            <a:r>
              <a:rPr lang="en-US" sz="1000" dirty="0"/>
              <a:t>Pic Credit </a:t>
            </a:r>
            <a:r>
              <a:rPr lang="en-US" sz="1000" dirty="0">
                <a:hlinkClick r:id="rId7"/>
              </a:rPr>
              <a:t>HERE</a:t>
            </a:r>
            <a:endParaRPr lang="en-US" sz="1000" dirty="0"/>
          </a:p>
        </p:txBody>
      </p:sp>
    </p:spTree>
    <p:extLst>
      <p:ext uri="{BB962C8B-B14F-4D97-AF65-F5344CB8AC3E}">
        <p14:creationId xmlns:p14="http://schemas.microsoft.com/office/powerpoint/2010/main" val="2692979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BD29F-A133-034E-B11E-26F095035E35}"/>
              </a:ext>
            </a:extLst>
          </p:cNvPr>
          <p:cNvSpPr>
            <a:spLocks noGrp="1"/>
          </p:cNvSpPr>
          <p:nvPr>
            <p:ph type="title"/>
          </p:nvPr>
        </p:nvSpPr>
        <p:spPr>
          <a:xfrm>
            <a:off x="838200" y="1"/>
            <a:ext cx="10515600" cy="956440"/>
          </a:xfrm>
        </p:spPr>
        <p:txBody>
          <a:bodyPr/>
          <a:lstStyle/>
          <a:p>
            <a:pPr algn="ctr"/>
            <a:r>
              <a:rPr lang="en-US" dirty="0"/>
              <a:t>Key Concerns</a:t>
            </a:r>
          </a:p>
        </p:txBody>
      </p:sp>
      <p:graphicFrame>
        <p:nvGraphicFramePr>
          <p:cNvPr id="4" name="Content Placeholder 3">
            <a:extLst>
              <a:ext uri="{FF2B5EF4-FFF2-40B4-BE49-F238E27FC236}">
                <a16:creationId xmlns:a16="http://schemas.microsoft.com/office/drawing/2014/main" id="{F1619192-DC81-9141-A7F4-06856C4C5E48}"/>
              </a:ext>
            </a:extLst>
          </p:cNvPr>
          <p:cNvGraphicFramePr>
            <a:graphicFrameLocks noGrp="1"/>
          </p:cNvGraphicFramePr>
          <p:nvPr>
            <p:ph idx="1"/>
            <p:extLst>
              <p:ext uri="{D42A27DB-BD31-4B8C-83A1-F6EECF244321}">
                <p14:modId xmlns:p14="http://schemas.microsoft.com/office/powerpoint/2010/main" val="80893180"/>
              </p:ext>
            </p:extLst>
          </p:nvPr>
        </p:nvGraphicFramePr>
        <p:xfrm>
          <a:off x="-1" y="956441"/>
          <a:ext cx="12097407" cy="5901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6804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03252-3B37-1C4F-9EC2-A5C7D7A1DB37}"/>
              </a:ext>
            </a:extLst>
          </p:cNvPr>
          <p:cNvSpPr>
            <a:spLocks noGrp="1"/>
          </p:cNvSpPr>
          <p:nvPr>
            <p:ph type="title"/>
          </p:nvPr>
        </p:nvSpPr>
        <p:spPr/>
        <p:txBody>
          <a:bodyPr/>
          <a:lstStyle/>
          <a:p>
            <a:pPr algn="ctr"/>
            <a:r>
              <a:rPr lang="en-US" dirty="0"/>
              <a:t>The Challenges Social Credit May Pose to Non-Chinese Firms</a:t>
            </a:r>
          </a:p>
        </p:txBody>
      </p:sp>
      <p:sp>
        <p:nvSpPr>
          <p:cNvPr id="6" name="TextBox 5">
            <a:extLst>
              <a:ext uri="{FF2B5EF4-FFF2-40B4-BE49-F238E27FC236}">
                <a16:creationId xmlns:a16="http://schemas.microsoft.com/office/drawing/2014/main" id="{D7E0CA9E-1D92-624D-8391-C4818005FB96}"/>
              </a:ext>
            </a:extLst>
          </p:cNvPr>
          <p:cNvSpPr txBox="1"/>
          <p:nvPr/>
        </p:nvSpPr>
        <p:spPr>
          <a:xfrm>
            <a:off x="2627586" y="5938345"/>
            <a:ext cx="6936828" cy="646331"/>
          </a:xfrm>
          <a:prstGeom prst="rect">
            <a:avLst/>
          </a:prstGeom>
          <a:noFill/>
        </p:spPr>
        <p:txBody>
          <a:bodyPr wrap="square" rtlCol="0">
            <a:spAutoFit/>
          </a:bodyPr>
          <a:lstStyle/>
          <a:p>
            <a:r>
              <a:rPr lang="en-US" dirty="0"/>
              <a:t>Pix Credit: </a:t>
            </a:r>
            <a:r>
              <a:rPr lang="en-US" i="1" dirty="0">
                <a:hlinkClick r:id="rId2"/>
              </a:rPr>
              <a:t>US blacklists 28 Chinese entities over abuses in Xinjiang</a:t>
            </a:r>
            <a:endParaRPr lang="en-US" i="1" dirty="0"/>
          </a:p>
          <a:p>
            <a:r>
              <a:rPr lang="en-US" dirty="0"/>
              <a:t> </a:t>
            </a:r>
            <a:endParaRPr lang="en-US" i="1" dirty="0"/>
          </a:p>
        </p:txBody>
      </p:sp>
      <p:pic>
        <p:nvPicPr>
          <p:cNvPr id="7" name="Content Placeholder 6">
            <a:extLst>
              <a:ext uri="{FF2B5EF4-FFF2-40B4-BE49-F238E27FC236}">
                <a16:creationId xmlns:a16="http://schemas.microsoft.com/office/drawing/2014/main" id="{CADAACDE-DCD6-FC4D-B2C6-C44A56D5472D}"/>
              </a:ext>
            </a:extLst>
          </p:cNvPr>
          <p:cNvPicPr>
            <a:picLocks noGrp="1" noChangeAspect="1"/>
          </p:cNvPicPr>
          <p:nvPr>
            <p:ph idx="1"/>
          </p:nvPr>
        </p:nvPicPr>
        <p:blipFill>
          <a:blip r:embed="rId3"/>
          <a:stretch>
            <a:fillRect/>
          </a:stretch>
        </p:blipFill>
        <p:spPr>
          <a:xfrm>
            <a:off x="2301766" y="1638367"/>
            <a:ext cx="7756634" cy="4134577"/>
          </a:xfrm>
        </p:spPr>
      </p:pic>
    </p:spTree>
    <p:extLst>
      <p:ext uri="{BB962C8B-B14F-4D97-AF65-F5344CB8AC3E}">
        <p14:creationId xmlns:p14="http://schemas.microsoft.com/office/powerpoint/2010/main" val="4225675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C996-F271-CA4C-A504-14AA7BA01ABE}"/>
              </a:ext>
            </a:extLst>
          </p:cNvPr>
          <p:cNvSpPr>
            <a:spLocks noGrp="1"/>
          </p:cNvSpPr>
          <p:nvPr>
            <p:ph type="title"/>
          </p:nvPr>
        </p:nvSpPr>
        <p:spPr>
          <a:xfrm>
            <a:off x="838200" y="1"/>
            <a:ext cx="10515600" cy="872358"/>
          </a:xfrm>
        </p:spPr>
        <p:txBody>
          <a:bodyPr/>
          <a:lstStyle/>
          <a:p>
            <a:pPr algn="ctr"/>
            <a:r>
              <a:rPr lang="en-US" dirty="0"/>
              <a:t>Challenges</a:t>
            </a:r>
          </a:p>
        </p:txBody>
      </p:sp>
      <p:graphicFrame>
        <p:nvGraphicFramePr>
          <p:cNvPr id="4" name="Content Placeholder 3">
            <a:extLst>
              <a:ext uri="{FF2B5EF4-FFF2-40B4-BE49-F238E27FC236}">
                <a16:creationId xmlns:a16="http://schemas.microsoft.com/office/drawing/2014/main" id="{7524CF00-FF0E-D646-8D09-B96AB7965BF9}"/>
              </a:ext>
            </a:extLst>
          </p:cNvPr>
          <p:cNvGraphicFramePr>
            <a:graphicFrameLocks noGrp="1"/>
          </p:cNvGraphicFramePr>
          <p:nvPr>
            <p:ph idx="1"/>
            <p:extLst>
              <p:ext uri="{D42A27DB-BD31-4B8C-83A1-F6EECF244321}">
                <p14:modId xmlns:p14="http://schemas.microsoft.com/office/powerpoint/2010/main" val="122494687"/>
              </p:ext>
            </p:extLst>
          </p:nvPr>
        </p:nvGraphicFramePr>
        <p:xfrm>
          <a:off x="0" y="1008992"/>
          <a:ext cx="12192000" cy="5849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1461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F6A67-330E-3C45-975A-111227AFE287}"/>
              </a:ext>
            </a:extLst>
          </p:cNvPr>
          <p:cNvSpPr>
            <a:spLocks noGrp="1"/>
          </p:cNvSpPr>
          <p:nvPr>
            <p:ph type="title"/>
          </p:nvPr>
        </p:nvSpPr>
        <p:spPr>
          <a:xfrm>
            <a:off x="4476093" y="147146"/>
            <a:ext cx="3239814" cy="681036"/>
          </a:xfrm>
        </p:spPr>
        <p:txBody>
          <a:bodyPr>
            <a:normAutofit fontScale="90000"/>
          </a:bodyPr>
          <a:lstStyle/>
          <a:p>
            <a:pPr algn="ctr"/>
            <a:r>
              <a:rPr lang="en-US" dirty="0"/>
              <a:t>Summing Up</a:t>
            </a:r>
          </a:p>
        </p:txBody>
      </p:sp>
      <p:graphicFrame>
        <p:nvGraphicFramePr>
          <p:cNvPr id="4" name="Content Placeholder 3">
            <a:extLst>
              <a:ext uri="{FF2B5EF4-FFF2-40B4-BE49-F238E27FC236}">
                <a16:creationId xmlns:a16="http://schemas.microsoft.com/office/drawing/2014/main" id="{2C621C55-346A-B944-9C3C-868E19D1F685}"/>
              </a:ext>
            </a:extLst>
          </p:cNvPr>
          <p:cNvGraphicFramePr>
            <a:graphicFrameLocks noGrp="1"/>
          </p:cNvGraphicFramePr>
          <p:nvPr>
            <p:ph idx="1"/>
            <p:extLst>
              <p:ext uri="{D42A27DB-BD31-4B8C-83A1-F6EECF244321}">
                <p14:modId xmlns:p14="http://schemas.microsoft.com/office/powerpoint/2010/main" val="2709373287"/>
              </p:ext>
            </p:extLst>
          </p:nvPr>
        </p:nvGraphicFramePr>
        <p:xfrm>
          <a:off x="0" y="828182"/>
          <a:ext cx="12192000" cy="6029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0606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0CBC2F-DD1F-8E4F-8C69-1E0B20799D3E}"/>
              </a:ext>
            </a:extLst>
          </p:cNvPr>
          <p:cNvSpPr>
            <a:spLocks noGrp="1"/>
          </p:cNvSpPr>
          <p:nvPr>
            <p:ph type="title"/>
          </p:nvPr>
        </p:nvSpPr>
        <p:spPr>
          <a:xfrm>
            <a:off x="3876261" y="0"/>
            <a:ext cx="4492488" cy="6857999"/>
          </a:xfr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lin ang="2700000" scaled="1"/>
            <a:tileRect/>
          </a:gradFill>
        </p:spPr>
        <p:txBody>
          <a:bodyPr>
            <a:normAutofit fontScale="90000"/>
          </a:bodyPr>
          <a:lstStyle/>
          <a:p>
            <a:pPr algn="ctr"/>
            <a:r>
              <a:rPr lang="en-US" dirty="0"/>
              <a:t>Thanks</a:t>
            </a:r>
            <a:br>
              <a:rPr lang="en-US" dirty="0"/>
            </a:br>
            <a:r>
              <a:rPr lang="en-US" dirty="0"/>
              <a:t>Please contact me lcb911[at]</a:t>
            </a:r>
            <a:r>
              <a:rPr lang="en-US" dirty="0" err="1"/>
              <a:t>me.com</a:t>
            </a:r>
            <a:br>
              <a:rPr lang="en-US" dirty="0"/>
            </a:br>
            <a:r>
              <a:rPr lang="en-US" dirty="0"/>
              <a:t>____</a:t>
            </a:r>
            <a:br>
              <a:rPr lang="en-US" dirty="0"/>
            </a:br>
            <a:br>
              <a:rPr lang="en-US" dirty="0"/>
            </a:br>
            <a:r>
              <a:rPr lang="en-US" sz="2000" b="1" dirty="0">
                <a:solidFill>
                  <a:srgbClr val="C00000"/>
                </a:solidFill>
              </a:rPr>
              <a:t>Short essays:</a:t>
            </a:r>
            <a:br>
              <a:rPr lang="en-US" sz="2000" b="1" dirty="0">
                <a:solidFill>
                  <a:srgbClr val="C00000"/>
                </a:solidFill>
              </a:rPr>
            </a:br>
            <a:r>
              <a:rPr lang="en-US" sz="2000" dirty="0"/>
              <a:t>China’s Social Credit System: Data-Driven Governance for a ‘New Era’, Current History 118:209-214 (2019)</a:t>
            </a:r>
            <a:br>
              <a:rPr lang="en-US" sz="2000" dirty="0"/>
            </a:br>
            <a:r>
              <a:rPr lang="en-US" sz="2000" dirty="0">
                <a:hlinkClick r:id="rId3"/>
              </a:rPr>
              <a:t>http://www.currenthistory.com/Backer-CH2019.pdf</a:t>
            </a:r>
            <a:r>
              <a:rPr lang="en-US" sz="2000" dirty="0"/>
              <a:t> </a:t>
            </a:r>
            <a:br>
              <a:rPr lang="en-US" sz="2000" dirty="0"/>
            </a:br>
            <a:br>
              <a:rPr lang="en-US" sz="2000" dirty="0"/>
            </a:br>
            <a:r>
              <a:rPr lang="en-US" sz="2000" dirty="0"/>
              <a:t>Blacklists and Social Credit Regimes in China </a:t>
            </a:r>
            <a:br>
              <a:rPr lang="en-US" sz="2000" dirty="0"/>
            </a:br>
            <a:r>
              <a:rPr lang="en-US" sz="2000" dirty="0"/>
              <a:t>Conference essay; </a:t>
            </a:r>
            <a:r>
              <a:rPr lang="en-US" sz="2000" dirty="0" err="1"/>
              <a:t>Superscoring</a:t>
            </a:r>
            <a:r>
              <a:rPr lang="en-US" sz="2000" dirty="0"/>
              <a:t> (2019)</a:t>
            </a:r>
            <a:br>
              <a:rPr lang="en-US" sz="2000" dirty="0"/>
            </a:br>
            <a:r>
              <a:rPr lang="en-US" sz="2000" dirty="0">
                <a:hlinkClick r:id="rId4"/>
              </a:rPr>
              <a:t>https://www.superscoring.de/wp/wp-content/uploads/2019/09/Cat%C3%A1-Backer_Blacklists-and-Social-Credit-Regimes-in-China.pdf</a:t>
            </a:r>
            <a:r>
              <a:rPr lang="en-US" sz="2000" dirty="0"/>
              <a:t> </a:t>
            </a:r>
            <a:endParaRPr lang="en-US" dirty="0"/>
          </a:p>
        </p:txBody>
      </p:sp>
      <p:pic>
        <p:nvPicPr>
          <p:cNvPr id="8" name="Picture 7">
            <a:extLst>
              <a:ext uri="{FF2B5EF4-FFF2-40B4-BE49-F238E27FC236}">
                <a16:creationId xmlns:a16="http://schemas.microsoft.com/office/drawing/2014/main" id="{26BFDFDD-CC63-3A4A-9E80-B8696981F31D}"/>
              </a:ext>
            </a:extLst>
          </p:cNvPr>
          <p:cNvPicPr>
            <a:picLocks noChangeAspect="1"/>
          </p:cNvPicPr>
          <p:nvPr/>
        </p:nvPicPr>
        <p:blipFill>
          <a:blip r:embed="rId5"/>
          <a:stretch>
            <a:fillRect/>
          </a:stretch>
        </p:blipFill>
        <p:spPr>
          <a:xfrm>
            <a:off x="0" y="-1"/>
            <a:ext cx="3876261" cy="6857999"/>
          </a:xfrm>
          <a:prstGeom prst="rect">
            <a:avLst/>
          </a:prstGeom>
        </p:spPr>
      </p:pic>
      <p:pic>
        <p:nvPicPr>
          <p:cNvPr id="10" name="Picture 9">
            <a:extLst>
              <a:ext uri="{FF2B5EF4-FFF2-40B4-BE49-F238E27FC236}">
                <a16:creationId xmlns:a16="http://schemas.microsoft.com/office/drawing/2014/main" id="{53C12B40-47FF-764D-961B-DF102083E08A}"/>
              </a:ext>
            </a:extLst>
          </p:cNvPr>
          <p:cNvPicPr>
            <a:picLocks noChangeAspect="1"/>
          </p:cNvPicPr>
          <p:nvPr/>
        </p:nvPicPr>
        <p:blipFill>
          <a:blip r:embed="rId6"/>
          <a:stretch>
            <a:fillRect/>
          </a:stretch>
        </p:blipFill>
        <p:spPr>
          <a:xfrm>
            <a:off x="8315739" y="-2"/>
            <a:ext cx="3876261" cy="6858000"/>
          </a:xfrm>
          <a:prstGeom prst="rect">
            <a:avLst/>
          </a:prstGeom>
        </p:spPr>
      </p:pic>
    </p:spTree>
    <p:extLst>
      <p:ext uri="{BB962C8B-B14F-4D97-AF65-F5344CB8AC3E}">
        <p14:creationId xmlns:p14="http://schemas.microsoft.com/office/powerpoint/2010/main" val="1459017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31CBD6-4A2D-3A49-B5FB-A1E33A0F8AAE}"/>
              </a:ext>
            </a:extLst>
          </p:cNvPr>
          <p:cNvSpPr>
            <a:spLocks noGrp="1"/>
          </p:cNvSpPr>
          <p:nvPr>
            <p:ph type="title"/>
          </p:nvPr>
        </p:nvSpPr>
        <p:spPr/>
        <p:txBody>
          <a:bodyPr/>
          <a:lstStyle/>
          <a:p>
            <a:pPr algn="ctr"/>
            <a:r>
              <a:rPr lang="en-US" b="1" dirty="0">
                <a:solidFill>
                  <a:srgbClr val="FF0000"/>
                </a:solidFill>
              </a:rPr>
              <a:t>From Chinese Social Credit System to Foreign Enterprise Compliance </a:t>
            </a:r>
          </a:p>
        </p:txBody>
      </p:sp>
      <p:graphicFrame>
        <p:nvGraphicFramePr>
          <p:cNvPr id="5" name="Content Placeholder 4">
            <a:extLst>
              <a:ext uri="{FF2B5EF4-FFF2-40B4-BE49-F238E27FC236}">
                <a16:creationId xmlns:a16="http://schemas.microsoft.com/office/drawing/2014/main" id="{31C183EF-DDF5-424F-93D9-7C24A70F453D}"/>
              </a:ext>
            </a:extLst>
          </p:cNvPr>
          <p:cNvGraphicFramePr>
            <a:graphicFrameLocks noGrp="1"/>
          </p:cNvGraphicFramePr>
          <p:nvPr>
            <p:ph idx="1"/>
            <p:extLst>
              <p:ext uri="{D42A27DB-BD31-4B8C-83A1-F6EECF244321}">
                <p14:modId xmlns:p14="http://schemas.microsoft.com/office/powerpoint/2010/main" val="1424815204"/>
              </p:ext>
            </p:extLst>
          </p:nvPr>
        </p:nvGraphicFramePr>
        <p:xfrm>
          <a:off x="0" y="1825624"/>
          <a:ext cx="12192000" cy="5032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3945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425E5-E2AF-5749-BF87-E6981877A341}"/>
              </a:ext>
            </a:extLst>
          </p:cNvPr>
          <p:cNvSpPr>
            <a:spLocks noGrp="1"/>
          </p:cNvSpPr>
          <p:nvPr>
            <p:ph type="title"/>
          </p:nvPr>
        </p:nvSpPr>
        <p:spPr>
          <a:xfrm>
            <a:off x="0" y="1"/>
            <a:ext cx="12192000" cy="1025610"/>
          </a:xfrm>
        </p:spPr>
        <p:txBody>
          <a:bodyPr/>
          <a:lstStyle/>
          <a:p>
            <a:pPr algn="ctr"/>
            <a:r>
              <a:rPr lang="en-US" dirty="0"/>
              <a:t>From Data to “All Around” Data Driven Governance </a:t>
            </a:r>
          </a:p>
        </p:txBody>
      </p:sp>
      <p:pic>
        <p:nvPicPr>
          <p:cNvPr id="5" name="Content Placeholder 4">
            <a:extLst>
              <a:ext uri="{FF2B5EF4-FFF2-40B4-BE49-F238E27FC236}">
                <a16:creationId xmlns:a16="http://schemas.microsoft.com/office/drawing/2014/main" id="{F4C0C6B8-8A9F-AA4A-A339-1E75A01CF27B}"/>
              </a:ext>
            </a:extLst>
          </p:cNvPr>
          <p:cNvPicPr>
            <a:picLocks noGrp="1" noChangeAspect="1"/>
          </p:cNvPicPr>
          <p:nvPr>
            <p:ph idx="1"/>
          </p:nvPr>
        </p:nvPicPr>
        <p:blipFill>
          <a:blip r:embed="rId2"/>
          <a:stretch>
            <a:fillRect/>
          </a:stretch>
        </p:blipFill>
        <p:spPr>
          <a:xfrm>
            <a:off x="2016155" y="864973"/>
            <a:ext cx="8159690" cy="5432959"/>
          </a:xfrm>
        </p:spPr>
      </p:pic>
      <p:sp>
        <p:nvSpPr>
          <p:cNvPr id="6" name="TextBox 5">
            <a:extLst>
              <a:ext uri="{FF2B5EF4-FFF2-40B4-BE49-F238E27FC236}">
                <a16:creationId xmlns:a16="http://schemas.microsoft.com/office/drawing/2014/main" id="{E5263BB0-FB42-174C-9B8A-F76068542BB6}"/>
              </a:ext>
            </a:extLst>
          </p:cNvPr>
          <p:cNvSpPr txBox="1"/>
          <p:nvPr/>
        </p:nvSpPr>
        <p:spPr>
          <a:xfrm>
            <a:off x="2286000" y="6400800"/>
            <a:ext cx="7290487" cy="369332"/>
          </a:xfrm>
          <a:prstGeom prst="rect">
            <a:avLst/>
          </a:prstGeom>
          <a:noFill/>
        </p:spPr>
        <p:txBody>
          <a:bodyPr wrap="square" rtlCol="0">
            <a:spAutoFit/>
          </a:bodyPr>
          <a:lstStyle/>
          <a:p>
            <a:pPr algn="ctr"/>
            <a:r>
              <a:rPr lang="en-US" dirty="0"/>
              <a:t>Pix Credit</a:t>
            </a:r>
            <a:r>
              <a:rPr lang="en-US" dirty="0">
                <a:hlinkClick r:id="rId3"/>
              </a:rPr>
              <a:t>: Legal Aspects of Data</a:t>
            </a:r>
            <a:endParaRPr lang="en-US" dirty="0"/>
          </a:p>
        </p:txBody>
      </p:sp>
    </p:spTree>
    <p:extLst>
      <p:ext uri="{BB962C8B-B14F-4D97-AF65-F5344CB8AC3E}">
        <p14:creationId xmlns:p14="http://schemas.microsoft.com/office/powerpoint/2010/main" val="4096743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A36C1-AA79-C64A-9B68-38748A8579B7}"/>
              </a:ext>
            </a:extLst>
          </p:cNvPr>
          <p:cNvSpPr>
            <a:spLocks noGrp="1"/>
          </p:cNvSpPr>
          <p:nvPr>
            <p:ph type="title"/>
          </p:nvPr>
        </p:nvSpPr>
        <p:spPr>
          <a:xfrm>
            <a:off x="0" y="1"/>
            <a:ext cx="12192000" cy="1322172"/>
          </a:xfrm>
        </p:spPr>
        <p:txBody>
          <a:bodyPr>
            <a:normAutofit fontScale="90000"/>
          </a:bodyPr>
          <a:lstStyle/>
          <a:p>
            <a:pPr algn="ctr"/>
            <a:br>
              <a:rPr lang="en-US" dirty="0"/>
            </a:br>
            <a:r>
              <a:rPr lang="en-US" b="1" dirty="0">
                <a:solidFill>
                  <a:srgbClr val="FF0000"/>
                </a:solidFill>
              </a:rPr>
              <a:t>Data Driven Governance From the Bottom Up</a:t>
            </a:r>
            <a:br>
              <a:rPr lang="en-US" b="1" dirty="0">
                <a:solidFill>
                  <a:srgbClr val="FF0000"/>
                </a:solidFill>
              </a:rPr>
            </a:br>
            <a:r>
              <a:rPr lang="en-US" b="1" dirty="0">
                <a:solidFill>
                  <a:srgbClr val="FF0000"/>
                </a:solidFill>
              </a:rPr>
              <a:t>Hypothetical: Data Driven Modern Slavery</a:t>
            </a:r>
            <a:br>
              <a:rPr lang="en-US" dirty="0"/>
            </a:br>
            <a:endParaRPr lang="en-US" dirty="0"/>
          </a:p>
        </p:txBody>
      </p:sp>
      <p:graphicFrame>
        <p:nvGraphicFramePr>
          <p:cNvPr id="4" name="Content Placeholder 3">
            <a:extLst>
              <a:ext uri="{FF2B5EF4-FFF2-40B4-BE49-F238E27FC236}">
                <a16:creationId xmlns:a16="http://schemas.microsoft.com/office/drawing/2014/main" id="{19536B6A-4C5E-1845-B106-6F8F9C9DF839}"/>
              </a:ext>
            </a:extLst>
          </p:cNvPr>
          <p:cNvGraphicFramePr>
            <a:graphicFrameLocks noGrp="1"/>
          </p:cNvGraphicFramePr>
          <p:nvPr>
            <p:ph idx="1"/>
            <p:extLst>
              <p:ext uri="{D42A27DB-BD31-4B8C-83A1-F6EECF244321}">
                <p14:modId xmlns:p14="http://schemas.microsoft.com/office/powerpoint/2010/main" val="2550492162"/>
              </p:ext>
            </p:extLst>
          </p:nvPr>
        </p:nvGraphicFramePr>
        <p:xfrm>
          <a:off x="0" y="1322173"/>
          <a:ext cx="12192000" cy="55358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2063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120F3-773F-EB44-A99D-93268715D0F8}"/>
              </a:ext>
            </a:extLst>
          </p:cNvPr>
          <p:cNvSpPr>
            <a:spLocks noGrp="1"/>
          </p:cNvSpPr>
          <p:nvPr>
            <p:ph type="title"/>
          </p:nvPr>
        </p:nvSpPr>
        <p:spPr>
          <a:xfrm>
            <a:off x="0" y="0"/>
            <a:ext cx="3923271" cy="926756"/>
          </a:xfrm>
        </p:spPr>
        <p:txBody>
          <a:bodyPr/>
          <a:lstStyle/>
          <a:p>
            <a:pPr algn="ctr"/>
            <a:r>
              <a:rPr lang="en-US" b="1" dirty="0">
                <a:solidFill>
                  <a:srgbClr val="FF0000"/>
                </a:solidFill>
              </a:rPr>
              <a:t>The Protagonist</a:t>
            </a:r>
          </a:p>
        </p:txBody>
      </p:sp>
      <p:sp>
        <p:nvSpPr>
          <p:cNvPr id="3" name="Content Placeholder 2">
            <a:extLst>
              <a:ext uri="{FF2B5EF4-FFF2-40B4-BE49-F238E27FC236}">
                <a16:creationId xmlns:a16="http://schemas.microsoft.com/office/drawing/2014/main" id="{008D6D40-0508-1F4C-A76D-27356FB9792A}"/>
              </a:ext>
            </a:extLst>
          </p:cNvPr>
          <p:cNvSpPr>
            <a:spLocks noGrp="1"/>
          </p:cNvSpPr>
          <p:nvPr>
            <p:ph idx="1"/>
          </p:nvPr>
        </p:nvSpPr>
        <p:spPr>
          <a:xfrm>
            <a:off x="0" y="815546"/>
            <a:ext cx="8427308" cy="6042454"/>
          </a:xfrm>
        </p:spPr>
        <p:txBody>
          <a:bodyPr>
            <a:normAutofit/>
          </a:bodyPr>
          <a:lstStyle/>
          <a:p>
            <a:r>
              <a:rPr lang="en-US" dirty="0"/>
              <a:t>“Agency” is an NGO with technical capacity and resources</a:t>
            </a:r>
          </a:p>
          <a:p>
            <a:r>
              <a:rPr lang="en-US" dirty="0"/>
              <a:t>Agency has embraced a set of norms</a:t>
            </a:r>
          </a:p>
          <a:p>
            <a:pPr lvl="1"/>
            <a:r>
              <a:rPr lang="en-US" dirty="0"/>
              <a:t>(1) characteristics of modern slavery, </a:t>
            </a:r>
          </a:p>
          <a:p>
            <a:pPr lvl="1"/>
            <a:r>
              <a:rPr lang="en-US" dirty="0"/>
              <a:t>(2) its connection to human trafficking, its principal effects on women, children and indigenous populations, </a:t>
            </a:r>
          </a:p>
          <a:p>
            <a:pPr lvl="1"/>
            <a:r>
              <a:rPr lang="en-US" dirty="0"/>
              <a:t>(3) its dependency on the willingness of legitimate business entities for its viability, and </a:t>
            </a:r>
          </a:p>
          <a:p>
            <a:pPr lvl="1"/>
            <a:r>
              <a:rPr lang="en-US" dirty="0"/>
              <a:t>(4) its intimate connection with the maintenance of suppressed markets (in this case for people) and money laundering</a:t>
            </a:r>
          </a:p>
          <a:p>
            <a:r>
              <a:rPr lang="en-US" dirty="0"/>
              <a:t>And Objectives</a:t>
            </a:r>
          </a:p>
          <a:p>
            <a:pPr lvl="1"/>
            <a:r>
              <a:rPr lang="en-US" dirty="0"/>
              <a:t>Embed prevent, mitigate and remedy programs within corporate compliance operations</a:t>
            </a:r>
          </a:p>
          <a:p>
            <a:pPr lvl="1"/>
            <a:r>
              <a:rPr lang="en-US" dirty="0"/>
              <a:t>Measure compliance against our own standards</a:t>
            </a:r>
          </a:p>
          <a:p>
            <a:endParaRPr lang="en-US" dirty="0"/>
          </a:p>
        </p:txBody>
      </p:sp>
      <p:pic>
        <p:nvPicPr>
          <p:cNvPr id="5" name="Picture 4">
            <a:extLst>
              <a:ext uri="{FF2B5EF4-FFF2-40B4-BE49-F238E27FC236}">
                <a16:creationId xmlns:a16="http://schemas.microsoft.com/office/drawing/2014/main" id="{D8F27BF5-393B-C74A-9DA5-2740A21C633C}"/>
              </a:ext>
            </a:extLst>
          </p:cNvPr>
          <p:cNvPicPr>
            <a:picLocks noChangeAspect="1"/>
          </p:cNvPicPr>
          <p:nvPr/>
        </p:nvPicPr>
        <p:blipFill>
          <a:blip r:embed="rId2"/>
          <a:stretch>
            <a:fillRect/>
          </a:stretch>
        </p:blipFill>
        <p:spPr>
          <a:xfrm>
            <a:off x="8268728" y="0"/>
            <a:ext cx="3923272" cy="6858000"/>
          </a:xfrm>
          <a:prstGeom prst="rect">
            <a:avLst/>
          </a:prstGeom>
        </p:spPr>
      </p:pic>
    </p:spTree>
    <p:extLst>
      <p:ext uri="{BB962C8B-B14F-4D97-AF65-F5344CB8AC3E}">
        <p14:creationId xmlns:p14="http://schemas.microsoft.com/office/powerpoint/2010/main" val="1731021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397DE-A318-8C4B-816F-8FB968BE1BB1}"/>
              </a:ext>
            </a:extLst>
          </p:cNvPr>
          <p:cNvSpPr>
            <a:spLocks noGrp="1"/>
          </p:cNvSpPr>
          <p:nvPr>
            <p:ph type="title"/>
          </p:nvPr>
        </p:nvSpPr>
        <p:spPr>
          <a:xfrm>
            <a:off x="517954" y="111210"/>
            <a:ext cx="11156092" cy="951471"/>
          </a:xfrm>
        </p:spPr>
        <p:txBody>
          <a:bodyPr>
            <a:normAutofit/>
          </a:bodyPr>
          <a:lstStyle/>
          <a:p>
            <a:r>
              <a:rPr lang="en-US" dirty="0"/>
              <a:t>From Data Driven Governance to Rating System</a:t>
            </a:r>
          </a:p>
        </p:txBody>
      </p:sp>
      <p:graphicFrame>
        <p:nvGraphicFramePr>
          <p:cNvPr id="7" name="Content Placeholder 6">
            <a:extLst>
              <a:ext uri="{FF2B5EF4-FFF2-40B4-BE49-F238E27FC236}">
                <a16:creationId xmlns:a16="http://schemas.microsoft.com/office/drawing/2014/main" id="{2A79621D-0F7D-6A4B-93A0-F1A6B94D6D10}"/>
              </a:ext>
            </a:extLst>
          </p:cNvPr>
          <p:cNvGraphicFramePr>
            <a:graphicFrameLocks noGrp="1"/>
          </p:cNvGraphicFramePr>
          <p:nvPr>
            <p:ph idx="1"/>
            <p:extLst>
              <p:ext uri="{D42A27DB-BD31-4B8C-83A1-F6EECF244321}">
                <p14:modId xmlns:p14="http://schemas.microsoft.com/office/powerpoint/2010/main" val="3190075437"/>
              </p:ext>
            </p:extLst>
          </p:nvPr>
        </p:nvGraphicFramePr>
        <p:xfrm>
          <a:off x="1" y="1062680"/>
          <a:ext cx="7840685" cy="5795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573734AE-EC17-4742-A887-D941233083C5}"/>
              </a:ext>
            </a:extLst>
          </p:cNvPr>
          <p:cNvPicPr>
            <a:picLocks noChangeAspect="1"/>
          </p:cNvPicPr>
          <p:nvPr/>
        </p:nvPicPr>
        <p:blipFill>
          <a:blip r:embed="rId7"/>
          <a:stretch>
            <a:fillRect/>
          </a:stretch>
        </p:blipFill>
        <p:spPr>
          <a:xfrm>
            <a:off x="7840686" y="1062678"/>
            <a:ext cx="4086350" cy="5684111"/>
          </a:xfrm>
          <a:prstGeom prst="rect">
            <a:avLst/>
          </a:prstGeom>
        </p:spPr>
      </p:pic>
    </p:spTree>
    <p:extLst>
      <p:ext uri="{BB962C8B-B14F-4D97-AF65-F5344CB8AC3E}">
        <p14:creationId xmlns:p14="http://schemas.microsoft.com/office/powerpoint/2010/main" val="1916446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89DF7-B8AA-034A-B8DB-30E8BA38995B}"/>
              </a:ext>
            </a:extLst>
          </p:cNvPr>
          <p:cNvSpPr>
            <a:spLocks noGrp="1"/>
          </p:cNvSpPr>
          <p:nvPr>
            <p:ph type="title"/>
          </p:nvPr>
        </p:nvSpPr>
        <p:spPr>
          <a:xfrm>
            <a:off x="838200" y="1"/>
            <a:ext cx="10515600" cy="1000896"/>
          </a:xfrm>
        </p:spPr>
        <p:txBody>
          <a:bodyPr/>
          <a:lstStyle/>
          <a:p>
            <a:pPr algn="ctr"/>
            <a:r>
              <a:rPr lang="en-US" dirty="0"/>
              <a:t>From Rating System to Social Credit</a:t>
            </a:r>
          </a:p>
        </p:txBody>
      </p:sp>
      <p:graphicFrame>
        <p:nvGraphicFramePr>
          <p:cNvPr id="4" name="Content Placeholder 3">
            <a:extLst>
              <a:ext uri="{FF2B5EF4-FFF2-40B4-BE49-F238E27FC236}">
                <a16:creationId xmlns:a16="http://schemas.microsoft.com/office/drawing/2014/main" id="{F7085B13-DE58-FA4D-A851-4D6FB1DFC1A2}"/>
              </a:ext>
            </a:extLst>
          </p:cNvPr>
          <p:cNvGraphicFramePr>
            <a:graphicFrameLocks noGrp="1"/>
          </p:cNvGraphicFramePr>
          <p:nvPr>
            <p:ph idx="1"/>
            <p:extLst>
              <p:ext uri="{D42A27DB-BD31-4B8C-83A1-F6EECF244321}">
                <p14:modId xmlns:p14="http://schemas.microsoft.com/office/powerpoint/2010/main" val="1476856399"/>
              </p:ext>
            </p:extLst>
          </p:nvPr>
        </p:nvGraphicFramePr>
        <p:xfrm>
          <a:off x="838200" y="1248032"/>
          <a:ext cx="10515600" cy="5498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8463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68CC9-E3D4-2140-8C83-076A6ABD53B1}"/>
              </a:ext>
            </a:extLst>
          </p:cNvPr>
          <p:cNvSpPr>
            <a:spLocks noGrp="1"/>
          </p:cNvSpPr>
          <p:nvPr>
            <p:ph type="title"/>
          </p:nvPr>
        </p:nvSpPr>
        <p:spPr/>
        <p:txBody>
          <a:bodyPr/>
          <a:lstStyle/>
          <a:p>
            <a:pPr algn="ctr"/>
            <a:r>
              <a:rPr lang="en-US" dirty="0"/>
              <a:t>Chinese Social Credit</a:t>
            </a:r>
          </a:p>
        </p:txBody>
      </p:sp>
      <p:pic>
        <p:nvPicPr>
          <p:cNvPr id="5" name="Content Placeholder 4">
            <a:extLst>
              <a:ext uri="{FF2B5EF4-FFF2-40B4-BE49-F238E27FC236}">
                <a16:creationId xmlns:a16="http://schemas.microsoft.com/office/drawing/2014/main" id="{603B4A15-F271-AB49-8F62-25673065BFEC}"/>
              </a:ext>
            </a:extLst>
          </p:cNvPr>
          <p:cNvPicPr>
            <a:picLocks noGrp="1" noChangeAspect="1"/>
          </p:cNvPicPr>
          <p:nvPr>
            <p:ph idx="1"/>
          </p:nvPr>
        </p:nvPicPr>
        <p:blipFill>
          <a:blip r:embed="rId2"/>
          <a:stretch>
            <a:fillRect/>
          </a:stretch>
        </p:blipFill>
        <p:spPr>
          <a:xfrm>
            <a:off x="838200" y="2007270"/>
            <a:ext cx="10515600" cy="3988048"/>
          </a:xfrm>
        </p:spPr>
      </p:pic>
      <p:sp>
        <p:nvSpPr>
          <p:cNvPr id="6" name="TextBox 5">
            <a:extLst>
              <a:ext uri="{FF2B5EF4-FFF2-40B4-BE49-F238E27FC236}">
                <a16:creationId xmlns:a16="http://schemas.microsoft.com/office/drawing/2014/main" id="{A257BFB2-F78A-954B-958F-89C26B3715B0}"/>
              </a:ext>
            </a:extLst>
          </p:cNvPr>
          <p:cNvSpPr txBox="1"/>
          <p:nvPr/>
        </p:nvSpPr>
        <p:spPr>
          <a:xfrm>
            <a:off x="2817341" y="6240162"/>
            <a:ext cx="6697362" cy="369332"/>
          </a:xfrm>
          <a:prstGeom prst="rect">
            <a:avLst/>
          </a:prstGeom>
          <a:noFill/>
        </p:spPr>
        <p:txBody>
          <a:bodyPr wrap="square" rtlCol="0">
            <a:spAutoFit/>
          </a:bodyPr>
          <a:lstStyle/>
          <a:p>
            <a:pPr algn="ctr"/>
            <a:r>
              <a:rPr lang="en-US" dirty="0"/>
              <a:t>Pix Credit: </a:t>
            </a:r>
            <a:r>
              <a:rPr lang="en-US" dirty="0">
                <a:hlinkClick r:id="rId3"/>
              </a:rPr>
              <a:t>Super-Scoring De</a:t>
            </a:r>
            <a:endParaRPr lang="en-US" dirty="0"/>
          </a:p>
        </p:txBody>
      </p:sp>
    </p:spTree>
    <p:extLst>
      <p:ext uri="{BB962C8B-B14F-4D97-AF65-F5344CB8AC3E}">
        <p14:creationId xmlns:p14="http://schemas.microsoft.com/office/powerpoint/2010/main" val="21442611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A7EAEBCF-B55C-3C4B-8F11-8453B4CF4094}" vid="{6CD77E43-11AA-804E-811D-1AE480AA6A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2007</TotalTime>
  <Words>2829</Words>
  <Application>Microsoft Macintosh PowerPoint</Application>
  <PresentationFormat>Widescreen</PresentationFormat>
  <Paragraphs>202</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Bell MT</vt:lpstr>
      <vt:lpstr>Calibri</vt:lpstr>
      <vt:lpstr>Calibri Light</vt:lpstr>
      <vt:lpstr>Office Theme</vt:lpstr>
      <vt:lpstr>Social Credit and Foreign Enterprises Along the Silk Road  Larry Catá Backer  Remarks prepared for a Lecture Delivered at the Institute for East Asian Studies   University of Cologne Cologne, Germany October 10, 2019 </vt:lpstr>
      <vt:lpstr>From Law to Data Driven Governance</vt:lpstr>
      <vt:lpstr>From Chinese Social Credit System to Foreign Enterprise Compliance </vt:lpstr>
      <vt:lpstr>From Data to “All Around” Data Driven Governance </vt:lpstr>
      <vt:lpstr> Data Driven Governance From the Bottom Up Hypothetical: Data Driven Modern Slavery </vt:lpstr>
      <vt:lpstr>The Protagonist</vt:lpstr>
      <vt:lpstr>From Data Driven Governance to Rating System</vt:lpstr>
      <vt:lpstr>From Rating System to Social Credit</vt:lpstr>
      <vt:lpstr>Chinese Social Credit</vt:lpstr>
      <vt:lpstr>Planning With Chinese Characteristics</vt:lpstr>
      <vt:lpstr>An All Around Focus: Chinese Social Credit Principles </vt:lpstr>
      <vt:lpstr>Building the Integrated System</vt:lpstr>
      <vt:lpstr>Social Credit: System Building Mechanisms </vt:lpstr>
      <vt:lpstr>Social Credit for Individuals</vt:lpstr>
      <vt:lpstr>The Turn Towards Enterprise Social Credit </vt:lpstr>
      <vt:lpstr>Commercial Activity Affected</vt:lpstr>
      <vt:lpstr>Government </vt:lpstr>
      <vt:lpstr>The State Council Guidance July 2019</vt:lpstr>
      <vt:lpstr>National Development and Reform Commission Mandate </vt:lpstr>
      <vt:lpstr>The Expansion of Enterprise Social Credit to Non-Chinese Enterprises </vt:lpstr>
      <vt:lpstr>Key Concerns</vt:lpstr>
      <vt:lpstr>The Challenges Social Credit May Pose to Non-Chinese Firms</vt:lpstr>
      <vt:lpstr>Challenges</vt:lpstr>
      <vt:lpstr>Summing Up</vt:lpstr>
      <vt:lpstr>Thanks Please contact me lcb911[at]me.com ____  Short essays: China’s Social Credit System: Data-Driven Governance for a ‘New Era’, Current History 118:209-214 (2019) http://www.currenthistory.com/Backer-CH2019.pdf   Blacklists and Social Credit Regimes in China  Conference essay; Superscoring (2019) https://www.superscoring.de/wp/wp-content/uploads/2019/09/Cat%C3%A1-Backer_Blacklists-and-Social-Credit-Regimes-in-China.pdf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Credit and Foreign Enterprises Along the Silk Road  Larry Catá Backer  Remarks prepared for a Lecture Delivered at the Institute for East Asian Studies   University of Cologne Cologne, Germany October 10, 2019 </dc:title>
  <dc:creator>Backer, Larry Cata</dc:creator>
  <cp:lastModifiedBy>Backer, Larry Cata</cp:lastModifiedBy>
  <cp:revision>52</cp:revision>
  <dcterms:created xsi:type="dcterms:W3CDTF">2019-10-06T02:12:59Z</dcterms:created>
  <dcterms:modified xsi:type="dcterms:W3CDTF">2019-10-08T14:34:48Z</dcterms:modified>
</cp:coreProperties>
</file>