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73" r:id="rId3"/>
    <p:sldId id="257" r:id="rId4"/>
    <p:sldId id="258" r:id="rId5"/>
    <p:sldId id="268" r:id="rId6"/>
    <p:sldId id="259" r:id="rId7"/>
    <p:sldId id="282" r:id="rId8"/>
    <p:sldId id="272" r:id="rId9"/>
    <p:sldId id="262" r:id="rId10"/>
    <p:sldId id="287" r:id="rId11"/>
    <p:sldId id="284" r:id="rId12"/>
    <p:sldId id="280" r:id="rId13"/>
    <p:sldId id="286" r:id="rId14"/>
    <p:sldId id="270" r:id="rId15"/>
    <p:sldId id="271" r:id="rId16"/>
    <p:sldId id="299" r:id="rId17"/>
    <p:sldId id="300" r:id="rId18"/>
    <p:sldId id="298" r:id="rId19"/>
    <p:sldId id="260" r:id="rId20"/>
    <p:sldId id="275" r:id="rId21"/>
    <p:sldId id="291" r:id="rId22"/>
    <p:sldId id="292" r:id="rId23"/>
    <p:sldId id="285" r:id="rId24"/>
    <p:sldId id="274" r:id="rId25"/>
    <p:sldId id="288" r:id="rId26"/>
    <p:sldId id="276" r:id="rId27"/>
    <p:sldId id="294" r:id="rId28"/>
    <p:sldId id="290" r:id="rId29"/>
    <p:sldId id="296" r:id="rId30"/>
    <p:sldId id="295" r:id="rId31"/>
    <p:sldId id="297" r:id="rId32"/>
    <p:sldId id="269" r:id="rId33"/>
    <p:sldId id="261" r:id="rId34"/>
    <p:sldId id="263" r:id="rId35"/>
    <p:sldId id="264" r:id="rId36"/>
    <p:sldId id="265" r:id="rId37"/>
    <p:sldId id="277" r:id="rId38"/>
    <p:sldId id="281" r:id="rId39"/>
    <p:sldId id="293" r:id="rId40"/>
    <p:sldId id="266" r:id="rId41"/>
    <p:sldId id="278" r:id="rId42"/>
    <p:sldId id="279" r:id="rId43"/>
    <p:sldId id="283" r:id="rId44"/>
    <p:sldId id="289" r:id="rId45"/>
    <p:sldId id="2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6"/>
    <p:restoredTop sz="94444"/>
  </p:normalViewPr>
  <p:slideViewPr>
    <p:cSldViewPr snapToGrid="0" snapToObjects="1">
      <p:cViewPr varScale="1">
        <p:scale>
          <a:sx n="77" d="100"/>
          <a:sy n="77"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D9A56-3C3F-8145-97DE-2291EAA53A0C}" type="doc">
      <dgm:prSet loTypeId="urn:microsoft.com/office/officeart/2005/8/layout/venn1" loCatId="relationship" qsTypeId="urn:microsoft.com/office/officeart/2005/8/quickstyle/simple1" qsCatId="simple" csTypeId="urn:microsoft.com/office/officeart/2005/8/colors/colorful5" csCatId="colorful"/>
      <dgm:spPr/>
      <dgm:t>
        <a:bodyPr/>
        <a:lstStyle/>
        <a:p>
          <a:endParaRPr lang="en-US"/>
        </a:p>
      </dgm:t>
    </dgm:pt>
    <dgm:pt modelId="{5D789E1A-5638-E146-87EB-A70E56DE2A59}">
      <dgm:prSet custT="1"/>
      <dgm:spPr/>
      <dgm:t>
        <a:bodyPr/>
        <a:lstStyle/>
        <a:p>
          <a:r>
            <a:rPr lang="en-US" sz="1600" b="1" dirty="0"/>
            <a:t>Cuba’s 2014 Foreign Investment Law and the dissemination of its annual Portfolio of Opportunities for Foreign Investment are signals that Cuba is open to foreign direct investment. </a:t>
          </a:r>
        </a:p>
      </dgm:t>
    </dgm:pt>
    <dgm:pt modelId="{BB04884A-42C4-9447-84CE-80956F5022F0}" type="parTrans" cxnId="{32DD17AB-6F2B-1149-984B-DE83B335164D}">
      <dgm:prSet/>
      <dgm:spPr/>
      <dgm:t>
        <a:bodyPr/>
        <a:lstStyle/>
        <a:p>
          <a:endParaRPr lang="en-US"/>
        </a:p>
      </dgm:t>
    </dgm:pt>
    <dgm:pt modelId="{DB89DFF0-8830-3740-8757-AE3FE674DB79}" type="sibTrans" cxnId="{32DD17AB-6F2B-1149-984B-DE83B335164D}">
      <dgm:prSet/>
      <dgm:spPr/>
      <dgm:t>
        <a:bodyPr/>
        <a:lstStyle/>
        <a:p>
          <a:endParaRPr lang="en-US"/>
        </a:p>
      </dgm:t>
    </dgm:pt>
    <dgm:pt modelId="{F9C45863-F0CF-9949-8023-FA9D8DA6AA2E}">
      <dgm:prSet custT="1"/>
      <dgm:spPr/>
      <dgm:t>
        <a:bodyPr/>
        <a:lstStyle/>
        <a:p>
          <a:r>
            <a:rPr lang="en-US" sz="1600" b="1" dirty="0"/>
            <a:t>The U.S. appears to have loosened the sanctions regime it had imposed on Cuba signaling that the U.S. is open to permitting outbound investment.</a:t>
          </a:r>
        </a:p>
      </dgm:t>
    </dgm:pt>
    <dgm:pt modelId="{50BB705F-A25D-AC4F-BC58-A3128D97D026}" type="parTrans" cxnId="{9FF841B0-CE5E-E143-A609-6EB7B2877335}">
      <dgm:prSet/>
      <dgm:spPr/>
      <dgm:t>
        <a:bodyPr/>
        <a:lstStyle/>
        <a:p>
          <a:endParaRPr lang="en-US"/>
        </a:p>
      </dgm:t>
    </dgm:pt>
    <dgm:pt modelId="{063C9B96-012F-D24A-9F08-FF6BCAD34F60}" type="sibTrans" cxnId="{9FF841B0-CE5E-E143-A609-6EB7B2877335}">
      <dgm:prSet/>
      <dgm:spPr/>
      <dgm:t>
        <a:bodyPr/>
        <a:lstStyle/>
        <a:p>
          <a:endParaRPr lang="en-US"/>
        </a:p>
      </dgm:t>
    </dgm:pt>
    <dgm:pt modelId="{821D3AF1-6FA9-5A47-BB1B-85652D6117C7}">
      <dgm:prSet custT="1"/>
      <dgm:spPr/>
      <dgm:t>
        <a:bodyPr/>
        <a:lstStyle/>
        <a:p>
          <a:r>
            <a:rPr lang="en-US" sz="1600" b="1" dirty="0"/>
            <a:t>While Cuba has secured a number of deals, progress on all sides remains slow due to the complexities and uncertainties surrounding legal, policy, liability, and other issues. </a:t>
          </a:r>
        </a:p>
      </dgm:t>
    </dgm:pt>
    <dgm:pt modelId="{97887D3F-6594-444A-83B9-45EB811D3B7D}" type="parTrans" cxnId="{E169A9A5-3EFE-8E42-BB18-A23724CC2F8D}">
      <dgm:prSet/>
      <dgm:spPr/>
      <dgm:t>
        <a:bodyPr/>
        <a:lstStyle/>
        <a:p>
          <a:endParaRPr lang="en-US"/>
        </a:p>
      </dgm:t>
    </dgm:pt>
    <dgm:pt modelId="{C016E8E8-0CDE-8D4A-B886-83499BA9551E}" type="sibTrans" cxnId="{E169A9A5-3EFE-8E42-BB18-A23724CC2F8D}">
      <dgm:prSet/>
      <dgm:spPr/>
      <dgm:t>
        <a:bodyPr/>
        <a:lstStyle/>
        <a:p>
          <a:endParaRPr lang="en-US"/>
        </a:p>
      </dgm:t>
    </dgm:pt>
    <dgm:pt modelId="{B419E768-BD57-D943-B451-7F38FB5848B2}" type="pres">
      <dgm:prSet presAssocID="{414D9A56-3C3F-8145-97DE-2291EAA53A0C}" presName="compositeShape" presStyleCnt="0">
        <dgm:presLayoutVars>
          <dgm:chMax val="7"/>
          <dgm:dir/>
          <dgm:resizeHandles val="exact"/>
        </dgm:presLayoutVars>
      </dgm:prSet>
      <dgm:spPr/>
    </dgm:pt>
    <dgm:pt modelId="{0B69813D-ECE1-DA49-9446-174817A5F354}" type="pres">
      <dgm:prSet presAssocID="{5D789E1A-5638-E146-87EB-A70E56DE2A59}" presName="circ1" presStyleLbl="vennNode1" presStyleIdx="0" presStyleCnt="3"/>
      <dgm:spPr/>
    </dgm:pt>
    <dgm:pt modelId="{698EE6EB-9277-7942-AC0E-A37C6A116833}" type="pres">
      <dgm:prSet presAssocID="{5D789E1A-5638-E146-87EB-A70E56DE2A59}" presName="circ1Tx" presStyleLbl="revTx" presStyleIdx="0" presStyleCnt="0">
        <dgm:presLayoutVars>
          <dgm:chMax val="0"/>
          <dgm:chPref val="0"/>
          <dgm:bulletEnabled val="1"/>
        </dgm:presLayoutVars>
      </dgm:prSet>
      <dgm:spPr/>
    </dgm:pt>
    <dgm:pt modelId="{C76578D6-0F3D-A44D-9973-B2045ABB7E34}" type="pres">
      <dgm:prSet presAssocID="{F9C45863-F0CF-9949-8023-FA9D8DA6AA2E}" presName="circ2" presStyleLbl="vennNode1" presStyleIdx="1" presStyleCnt="3"/>
      <dgm:spPr/>
    </dgm:pt>
    <dgm:pt modelId="{BA29030E-3F53-7B47-BDBA-94B437C25A2F}" type="pres">
      <dgm:prSet presAssocID="{F9C45863-F0CF-9949-8023-FA9D8DA6AA2E}" presName="circ2Tx" presStyleLbl="revTx" presStyleIdx="0" presStyleCnt="0">
        <dgm:presLayoutVars>
          <dgm:chMax val="0"/>
          <dgm:chPref val="0"/>
          <dgm:bulletEnabled val="1"/>
        </dgm:presLayoutVars>
      </dgm:prSet>
      <dgm:spPr/>
    </dgm:pt>
    <dgm:pt modelId="{D496B0E7-8816-8640-BA5B-E9C791313D4D}" type="pres">
      <dgm:prSet presAssocID="{821D3AF1-6FA9-5A47-BB1B-85652D6117C7}" presName="circ3" presStyleLbl="vennNode1" presStyleIdx="2" presStyleCnt="3"/>
      <dgm:spPr/>
    </dgm:pt>
    <dgm:pt modelId="{D74FC902-EAD6-CA40-96AE-0955DAC58295}" type="pres">
      <dgm:prSet presAssocID="{821D3AF1-6FA9-5A47-BB1B-85652D6117C7}" presName="circ3Tx" presStyleLbl="revTx" presStyleIdx="0" presStyleCnt="0">
        <dgm:presLayoutVars>
          <dgm:chMax val="0"/>
          <dgm:chPref val="0"/>
          <dgm:bulletEnabled val="1"/>
        </dgm:presLayoutVars>
      </dgm:prSet>
      <dgm:spPr/>
    </dgm:pt>
  </dgm:ptLst>
  <dgm:cxnLst>
    <dgm:cxn modelId="{5982B21A-22EC-BE41-859A-72CF50C9626E}" type="presOf" srcId="{821D3AF1-6FA9-5A47-BB1B-85652D6117C7}" destId="{D74FC902-EAD6-CA40-96AE-0955DAC58295}" srcOrd="1" destOrd="0" presId="urn:microsoft.com/office/officeart/2005/8/layout/venn1"/>
    <dgm:cxn modelId="{BD01F922-6391-3E4D-B812-99D183F1BF9A}" type="presOf" srcId="{414D9A56-3C3F-8145-97DE-2291EAA53A0C}" destId="{B419E768-BD57-D943-B451-7F38FB5848B2}" srcOrd="0" destOrd="0" presId="urn:microsoft.com/office/officeart/2005/8/layout/venn1"/>
    <dgm:cxn modelId="{FFE21C24-D5E0-AF45-BFDA-A65119B6561D}" type="presOf" srcId="{5D789E1A-5638-E146-87EB-A70E56DE2A59}" destId="{698EE6EB-9277-7942-AC0E-A37C6A116833}" srcOrd="1" destOrd="0" presId="urn:microsoft.com/office/officeart/2005/8/layout/venn1"/>
    <dgm:cxn modelId="{DE49855E-82F9-1D4A-A9E9-FB676B7C7EF2}" type="presOf" srcId="{F9C45863-F0CF-9949-8023-FA9D8DA6AA2E}" destId="{C76578D6-0F3D-A44D-9973-B2045ABB7E34}" srcOrd="0" destOrd="0" presId="urn:microsoft.com/office/officeart/2005/8/layout/venn1"/>
    <dgm:cxn modelId="{399AEF88-7E97-704B-A680-E82635B45077}" type="presOf" srcId="{F9C45863-F0CF-9949-8023-FA9D8DA6AA2E}" destId="{BA29030E-3F53-7B47-BDBA-94B437C25A2F}" srcOrd="1" destOrd="0" presId="urn:microsoft.com/office/officeart/2005/8/layout/venn1"/>
    <dgm:cxn modelId="{E169A9A5-3EFE-8E42-BB18-A23724CC2F8D}" srcId="{414D9A56-3C3F-8145-97DE-2291EAA53A0C}" destId="{821D3AF1-6FA9-5A47-BB1B-85652D6117C7}" srcOrd="2" destOrd="0" parTransId="{97887D3F-6594-444A-83B9-45EB811D3B7D}" sibTransId="{C016E8E8-0CDE-8D4A-B886-83499BA9551E}"/>
    <dgm:cxn modelId="{32DD17AB-6F2B-1149-984B-DE83B335164D}" srcId="{414D9A56-3C3F-8145-97DE-2291EAA53A0C}" destId="{5D789E1A-5638-E146-87EB-A70E56DE2A59}" srcOrd="0" destOrd="0" parTransId="{BB04884A-42C4-9447-84CE-80956F5022F0}" sibTransId="{DB89DFF0-8830-3740-8757-AE3FE674DB79}"/>
    <dgm:cxn modelId="{9FF841B0-CE5E-E143-A609-6EB7B2877335}" srcId="{414D9A56-3C3F-8145-97DE-2291EAA53A0C}" destId="{F9C45863-F0CF-9949-8023-FA9D8DA6AA2E}" srcOrd="1" destOrd="0" parTransId="{50BB705F-A25D-AC4F-BC58-A3128D97D026}" sibTransId="{063C9B96-012F-D24A-9F08-FF6BCAD34F60}"/>
    <dgm:cxn modelId="{881164B7-2019-E341-B2D6-372FE5B7BA82}" type="presOf" srcId="{821D3AF1-6FA9-5A47-BB1B-85652D6117C7}" destId="{D496B0E7-8816-8640-BA5B-E9C791313D4D}" srcOrd="0" destOrd="0" presId="urn:microsoft.com/office/officeart/2005/8/layout/venn1"/>
    <dgm:cxn modelId="{892CCDEE-97CF-CB40-8EF6-ED434DB1096D}" type="presOf" srcId="{5D789E1A-5638-E146-87EB-A70E56DE2A59}" destId="{0B69813D-ECE1-DA49-9446-174817A5F354}" srcOrd="0" destOrd="0" presId="urn:microsoft.com/office/officeart/2005/8/layout/venn1"/>
    <dgm:cxn modelId="{AB011618-1548-CC41-B8D3-E80F203BA0B1}" type="presParOf" srcId="{B419E768-BD57-D943-B451-7F38FB5848B2}" destId="{0B69813D-ECE1-DA49-9446-174817A5F354}" srcOrd="0" destOrd="0" presId="urn:microsoft.com/office/officeart/2005/8/layout/venn1"/>
    <dgm:cxn modelId="{57AEB1F2-9F15-1440-A380-90AF4556EC0D}" type="presParOf" srcId="{B419E768-BD57-D943-B451-7F38FB5848B2}" destId="{698EE6EB-9277-7942-AC0E-A37C6A116833}" srcOrd="1" destOrd="0" presId="urn:microsoft.com/office/officeart/2005/8/layout/venn1"/>
    <dgm:cxn modelId="{5888B26E-5E74-454C-B321-DF4D4B4BB5F1}" type="presParOf" srcId="{B419E768-BD57-D943-B451-7F38FB5848B2}" destId="{C76578D6-0F3D-A44D-9973-B2045ABB7E34}" srcOrd="2" destOrd="0" presId="urn:microsoft.com/office/officeart/2005/8/layout/venn1"/>
    <dgm:cxn modelId="{19289C9F-537A-C64D-92F3-5F4AD11B1159}" type="presParOf" srcId="{B419E768-BD57-D943-B451-7F38FB5848B2}" destId="{BA29030E-3F53-7B47-BDBA-94B437C25A2F}" srcOrd="3" destOrd="0" presId="urn:microsoft.com/office/officeart/2005/8/layout/venn1"/>
    <dgm:cxn modelId="{676E408F-75A9-464F-BDAD-5D8B018F6B7B}" type="presParOf" srcId="{B419E768-BD57-D943-B451-7F38FB5848B2}" destId="{D496B0E7-8816-8640-BA5B-E9C791313D4D}" srcOrd="4" destOrd="0" presId="urn:microsoft.com/office/officeart/2005/8/layout/venn1"/>
    <dgm:cxn modelId="{8119148A-3B7A-0B4C-B815-E0C44544F760}" type="presParOf" srcId="{B419E768-BD57-D943-B451-7F38FB5848B2}" destId="{D74FC902-EAD6-CA40-96AE-0955DAC5829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6E3E2A-0F6A-3547-92E2-B390ACB57D5D}" type="doc">
      <dgm:prSet loTypeId="urn:microsoft.com/office/officeart/2005/8/layout/hierarchy5" loCatId="process" qsTypeId="urn:microsoft.com/office/officeart/2005/8/quickstyle/simple3" qsCatId="simple" csTypeId="urn:microsoft.com/office/officeart/2005/8/colors/colorful5" csCatId="colorful" phldr="1"/>
      <dgm:spPr/>
      <dgm:t>
        <a:bodyPr/>
        <a:lstStyle/>
        <a:p>
          <a:endParaRPr lang="en-US"/>
        </a:p>
      </dgm:t>
    </dgm:pt>
    <dgm:pt modelId="{243AD25C-25AB-5E47-B464-51EAB0ACB64E}">
      <dgm:prSet/>
      <dgm:spPr/>
      <dgm:t>
        <a:bodyPr/>
        <a:lstStyle/>
        <a:p>
          <a:r>
            <a:rPr lang="en-US"/>
            <a:t>Historical cycles </a:t>
          </a:r>
        </a:p>
      </dgm:t>
    </dgm:pt>
    <dgm:pt modelId="{FB2808CA-319F-1747-9E37-1098D640794B}" type="parTrans" cxnId="{3433D0A5-41D5-5740-9A27-1897C92DE8B8}">
      <dgm:prSet/>
      <dgm:spPr/>
      <dgm:t>
        <a:bodyPr/>
        <a:lstStyle/>
        <a:p>
          <a:endParaRPr lang="en-US"/>
        </a:p>
      </dgm:t>
    </dgm:pt>
    <dgm:pt modelId="{E2F1BC36-E9C2-234C-BCCB-E65BC11CDDF1}" type="sibTrans" cxnId="{3433D0A5-41D5-5740-9A27-1897C92DE8B8}">
      <dgm:prSet/>
      <dgm:spPr/>
      <dgm:t>
        <a:bodyPr/>
        <a:lstStyle/>
        <a:p>
          <a:endParaRPr lang="en-US"/>
        </a:p>
      </dgm:t>
    </dgm:pt>
    <dgm:pt modelId="{2B602E45-E10E-6344-9A41-C4000D2B9876}">
      <dgm:prSet/>
      <dgm:spPr/>
      <dgm:t>
        <a:bodyPr/>
        <a:lstStyle/>
        <a:p>
          <a:r>
            <a:rPr lang="en-US"/>
            <a:t>From Revolt to Revolution to sanctions regimes</a:t>
          </a:r>
        </a:p>
      </dgm:t>
    </dgm:pt>
    <dgm:pt modelId="{3F934768-ABC2-5544-8C3B-955337E09B4B}" type="parTrans" cxnId="{25F948DD-58BC-434C-B8AF-25C9AAAA455E}">
      <dgm:prSet/>
      <dgm:spPr/>
      <dgm:t>
        <a:bodyPr/>
        <a:lstStyle/>
        <a:p>
          <a:endParaRPr lang="en-US"/>
        </a:p>
      </dgm:t>
    </dgm:pt>
    <dgm:pt modelId="{F4FEF75B-B71E-F244-BBD9-23414944CFC8}" type="sibTrans" cxnId="{25F948DD-58BC-434C-B8AF-25C9AAAA455E}">
      <dgm:prSet/>
      <dgm:spPr/>
      <dgm:t>
        <a:bodyPr/>
        <a:lstStyle/>
        <a:p>
          <a:endParaRPr lang="en-US"/>
        </a:p>
      </dgm:t>
    </dgm:pt>
    <dgm:pt modelId="{B229EA7B-F52B-014C-A517-B525CF82712B}">
      <dgm:prSet/>
      <dgm:spPr/>
      <dgm:t>
        <a:bodyPr/>
        <a:lstStyle/>
        <a:p>
          <a:r>
            <a:rPr lang="en-US"/>
            <a:t>The cycles of relations 1970s-21</a:t>
          </a:r>
          <a:r>
            <a:rPr lang="en-US" baseline="30000"/>
            <a:t>st</a:t>
          </a:r>
          <a:r>
            <a:rPr lang="en-US"/>
            <a:t> century</a:t>
          </a:r>
        </a:p>
      </dgm:t>
    </dgm:pt>
    <dgm:pt modelId="{9409583D-A5E1-A74B-8C1C-99AA323A0C9F}" type="parTrans" cxnId="{4E74B574-15DB-A948-80B0-14DC803D4834}">
      <dgm:prSet/>
      <dgm:spPr/>
      <dgm:t>
        <a:bodyPr/>
        <a:lstStyle/>
        <a:p>
          <a:endParaRPr lang="en-US"/>
        </a:p>
      </dgm:t>
    </dgm:pt>
    <dgm:pt modelId="{E9438B61-C71C-DA46-A4E3-CF22879F8F4D}" type="sibTrans" cxnId="{4E74B574-15DB-A948-80B0-14DC803D4834}">
      <dgm:prSet/>
      <dgm:spPr/>
      <dgm:t>
        <a:bodyPr/>
        <a:lstStyle/>
        <a:p>
          <a:endParaRPr lang="en-US"/>
        </a:p>
      </dgm:t>
    </dgm:pt>
    <dgm:pt modelId="{12EFE364-EA0F-B247-A0E5-949F150E8356}">
      <dgm:prSet/>
      <dgm:spPr/>
      <dgm:t>
        <a:bodyPr/>
        <a:lstStyle/>
        <a:p>
          <a:r>
            <a:rPr lang="en-US"/>
            <a:t>Overtures and reaction</a:t>
          </a:r>
        </a:p>
      </dgm:t>
    </dgm:pt>
    <dgm:pt modelId="{6C360C11-3B68-7149-899C-CE6E929E0A7C}" type="parTrans" cxnId="{E71B11D5-D04F-7E4E-B121-E8FD9BEC849A}">
      <dgm:prSet/>
      <dgm:spPr/>
      <dgm:t>
        <a:bodyPr/>
        <a:lstStyle/>
        <a:p>
          <a:endParaRPr lang="en-US"/>
        </a:p>
      </dgm:t>
    </dgm:pt>
    <dgm:pt modelId="{9BECA901-CF78-C54A-8191-9E4562370CA9}" type="sibTrans" cxnId="{E71B11D5-D04F-7E4E-B121-E8FD9BEC849A}">
      <dgm:prSet/>
      <dgm:spPr/>
      <dgm:t>
        <a:bodyPr/>
        <a:lstStyle/>
        <a:p>
          <a:endParaRPr lang="en-US"/>
        </a:p>
      </dgm:t>
    </dgm:pt>
    <dgm:pt modelId="{B0F39D83-545C-D648-9C0F-1A382D7DA9CC}">
      <dgm:prSet/>
      <dgm:spPr/>
      <dgm:t>
        <a:bodyPr/>
        <a:lstStyle/>
        <a:p>
          <a:r>
            <a:rPr lang="en-US"/>
            <a:t>Sabotage of reconciliation efforts</a:t>
          </a:r>
        </a:p>
      </dgm:t>
    </dgm:pt>
    <dgm:pt modelId="{F0E2E867-F0B1-7145-9923-DF5AE8F92F40}" type="parTrans" cxnId="{2B9D91BB-E3CA-2C4E-8272-F9294AD6878A}">
      <dgm:prSet/>
      <dgm:spPr/>
      <dgm:t>
        <a:bodyPr/>
        <a:lstStyle/>
        <a:p>
          <a:endParaRPr lang="en-US"/>
        </a:p>
      </dgm:t>
    </dgm:pt>
    <dgm:pt modelId="{396B8E54-4C31-9C4E-935A-43384FB44A46}" type="sibTrans" cxnId="{2B9D91BB-E3CA-2C4E-8272-F9294AD6878A}">
      <dgm:prSet/>
      <dgm:spPr/>
      <dgm:t>
        <a:bodyPr/>
        <a:lstStyle/>
        <a:p>
          <a:endParaRPr lang="en-US"/>
        </a:p>
      </dgm:t>
    </dgm:pt>
    <dgm:pt modelId="{0FFC44CB-65FD-3C42-8701-F328AFC60986}">
      <dgm:prSet custT="1"/>
      <dgm:spPr/>
      <dgm:t>
        <a:bodyPr/>
        <a:lstStyle/>
        <a:p>
          <a:r>
            <a:rPr lang="en-US" sz="1400" b="1" dirty="0"/>
            <a:t>Moving toward normalization</a:t>
          </a:r>
        </a:p>
      </dgm:t>
    </dgm:pt>
    <dgm:pt modelId="{8BD4EFB0-A761-BE4C-BD89-7C9A6A90BBE5}" type="parTrans" cxnId="{14D29452-BB01-7A40-A4B7-7383F68C3081}">
      <dgm:prSet/>
      <dgm:spPr/>
      <dgm:t>
        <a:bodyPr/>
        <a:lstStyle/>
        <a:p>
          <a:endParaRPr lang="en-US"/>
        </a:p>
      </dgm:t>
    </dgm:pt>
    <dgm:pt modelId="{D3064B56-D16B-D24F-BF03-3EA21302796E}" type="sibTrans" cxnId="{14D29452-BB01-7A40-A4B7-7383F68C3081}">
      <dgm:prSet/>
      <dgm:spPr/>
      <dgm:t>
        <a:bodyPr/>
        <a:lstStyle/>
        <a:p>
          <a:endParaRPr lang="en-US"/>
        </a:p>
      </dgm:t>
    </dgm:pt>
    <dgm:pt modelId="{31C2F487-CF30-1647-BD56-BC9B78DAFE78}">
      <dgm:prSet custT="1"/>
      <dgm:spPr/>
      <dgm:t>
        <a:bodyPr/>
        <a:lstStyle/>
        <a:p>
          <a:r>
            <a:rPr lang="en-US" sz="1400" b="1" dirty="0"/>
            <a:t>Death and transfiguration (changes at the top)</a:t>
          </a:r>
        </a:p>
      </dgm:t>
    </dgm:pt>
    <dgm:pt modelId="{5CFFB657-33C3-F046-915C-5F5B6E67560D}" type="parTrans" cxnId="{15D903E1-1D23-BD4E-B395-A21B231391AC}">
      <dgm:prSet/>
      <dgm:spPr/>
      <dgm:t>
        <a:bodyPr/>
        <a:lstStyle/>
        <a:p>
          <a:endParaRPr lang="en-US"/>
        </a:p>
      </dgm:t>
    </dgm:pt>
    <dgm:pt modelId="{3BD6E1CB-64D4-D04D-8D17-0BE4B76DD46A}" type="sibTrans" cxnId="{15D903E1-1D23-BD4E-B395-A21B231391AC}">
      <dgm:prSet/>
      <dgm:spPr/>
      <dgm:t>
        <a:bodyPr/>
        <a:lstStyle/>
        <a:p>
          <a:endParaRPr lang="en-US"/>
        </a:p>
      </dgm:t>
    </dgm:pt>
    <dgm:pt modelId="{3C83009A-162A-F24C-9E08-231D03418E33}">
      <dgm:prSet custT="1"/>
      <dgm:spPr/>
      <dgm:t>
        <a:bodyPr/>
        <a:lstStyle/>
        <a:p>
          <a:r>
            <a:rPr lang="en-US" sz="1400" b="1" dirty="0"/>
            <a:t>The power of reaction: </a:t>
          </a:r>
          <a:r>
            <a:rPr lang="en-US" sz="1400" b="1" i="1" dirty="0" err="1"/>
            <a:t>Nomemklaturas</a:t>
          </a:r>
          <a:r>
            <a:rPr lang="en-US" sz="1400" b="1" dirty="0"/>
            <a:t> in Cuba; Cuban exile power structures in the U.S.</a:t>
          </a:r>
        </a:p>
      </dgm:t>
    </dgm:pt>
    <dgm:pt modelId="{04A649B7-F2B1-B044-B6CB-A9D9E6A96DF2}" type="parTrans" cxnId="{FD84CA25-017B-AA4B-87ED-1836AA2C6488}">
      <dgm:prSet/>
      <dgm:spPr/>
      <dgm:t>
        <a:bodyPr/>
        <a:lstStyle/>
        <a:p>
          <a:endParaRPr lang="en-US"/>
        </a:p>
      </dgm:t>
    </dgm:pt>
    <dgm:pt modelId="{EE37690F-2B4A-AE4A-852A-AB29726EF44D}" type="sibTrans" cxnId="{FD84CA25-017B-AA4B-87ED-1836AA2C6488}">
      <dgm:prSet/>
      <dgm:spPr/>
      <dgm:t>
        <a:bodyPr/>
        <a:lstStyle/>
        <a:p>
          <a:endParaRPr lang="en-US"/>
        </a:p>
      </dgm:t>
    </dgm:pt>
    <dgm:pt modelId="{4CDF331B-C540-3041-AA59-28B6475216C5}">
      <dgm:prSet custT="1"/>
      <dgm:spPr/>
      <dgm:t>
        <a:bodyPr/>
        <a:lstStyle/>
        <a:p>
          <a:r>
            <a:rPr lang="en-US" sz="1400" b="1" dirty="0"/>
            <a:t>The power of money (mutually beneficial)</a:t>
          </a:r>
        </a:p>
      </dgm:t>
    </dgm:pt>
    <dgm:pt modelId="{C4EAAAFF-0D33-A944-8E36-0FD9C01C8CB2}" type="parTrans" cxnId="{345AF04A-DB29-3043-9573-00DA01F128C9}">
      <dgm:prSet/>
      <dgm:spPr/>
      <dgm:t>
        <a:bodyPr/>
        <a:lstStyle/>
        <a:p>
          <a:endParaRPr lang="en-US"/>
        </a:p>
      </dgm:t>
    </dgm:pt>
    <dgm:pt modelId="{97C0E7C7-2FEF-574C-95B2-F6F8D0B1214D}" type="sibTrans" cxnId="{345AF04A-DB29-3043-9573-00DA01F128C9}">
      <dgm:prSet/>
      <dgm:spPr/>
      <dgm:t>
        <a:bodyPr/>
        <a:lstStyle/>
        <a:p>
          <a:endParaRPr lang="en-US"/>
        </a:p>
      </dgm:t>
    </dgm:pt>
    <dgm:pt modelId="{40615E10-2273-B742-BF1E-2972F099047E}">
      <dgm:prSet custT="1"/>
      <dgm:spPr/>
      <dgm:t>
        <a:bodyPr/>
        <a:lstStyle/>
        <a:p>
          <a:r>
            <a:rPr lang="en-US" sz="1400" b="1" dirty="0"/>
            <a:t>From Normalized relations to normalization </a:t>
          </a:r>
        </a:p>
      </dgm:t>
    </dgm:pt>
    <dgm:pt modelId="{B2C6366E-3990-3C41-9D8A-5DB12152B7A4}" type="parTrans" cxnId="{573D489A-B1B6-764D-8306-AF3C3B1A4A6D}">
      <dgm:prSet/>
      <dgm:spPr/>
      <dgm:t>
        <a:bodyPr/>
        <a:lstStyle/>
        <a:p>
          <a:endParaRPr lang="en-US"/>
        </a:p>
      </dgm:t>
    </dgm:pt>
    <dgm:pt modelId="{B9A6428C-32E4-6C4C-9090-A4DF82497721}" type="sibTrans" cxnId="{573D489A-B1B6-764D-8306-AF3C3B1A4A6D}">
      <dgm:prSet/>
      <dgm:spPr/>
      <dgm:t>
        <a:bodyPr/>
        <a:lstStyle/>
        <a:p>
          <a:endParaRPr lang="en-US"/>
        </a:p>
      </dgm:t>
    </dgm:pt>
    <dgm:pt modelId="{E86DA72C-DBB9-B04F-9C97-CDA7D73C03D2}">
      <dgm:prSet custT="1"/>
      <dgm:spPr/>
      <dgm:t>
        <a:bodyPr/>
        <a:lstStyle/>
        <a:p>
          <a:r>
            <a:rPr lang="en-US" sz="1400" b="1" dirty="0"/>
            <a:t>Economics, societal and political dimensions intermeshed.</a:t>
          </a:r>
        </a:p>
      </dgm:t>
    </dgm:pt>
    <dgm:pt modelId="{3CCCE47C-10AB-134B-9D60-7ED28298C989}" type="parTrans" cxnId="{55D12527-F983-BB4F-BE32-AB6E7D4F006F}">
      <dgm:prSet/>
      <dgm:spPr/>
      <dgm:t>
        <a:bodyPr/>
        <a:lstStyle/>
        <a:p>
          <a:endParaRPr lang="en-US"/>
        </a:p>
      </dgm:t>
    </dgm:pt>
    <dgm:pt modelId="{6FF292BE-C52B-5844-8BB7-8E548379AD09}" type="sibTrans" cxnId="{55D12527-F983-BB4F-BE32-AB6E7D4F006F}">
      <dgm:prSet/>
      <dgm:spPr/>
      <dgm:t>
        <a:bodyPr/>
        <a:lstStyle/>
        <a:p>
          <a:endParaRPr lang="en-US"/>
        </a:p>
      </dgm:t>
    </dgm:pt>
    <dgm:pt modelId="{3B55FC58-CAE7-B84F-87EC-B0F918295434}">
      <dgm:prSet custT="1"/>
      <dgm:spPr/>
      <dgm:t>
        <a:bodyPr/>
        <a:lstStyle/>
        <a:p>
          <a:r>
            <a:rPr lang="en-US" sz="2000" b="1" dirty="0"/>
            <a:t>Changeable “Normalization” </a:t>
          </a:r>
        </a:p>
      </dgm:t>
    </dgm:pt>
    <dgm:pt modelId="{21E5AF00-FAC3-D244-A8EF-94B8EE8E1D7D}" type="parTrans" cxnId="{4D6ED206-F561-0243-8491-792FEC1F27BA}">
      <dgm:prSet/>
      <dgm:spPr/>
      <dgm:t>
        <a:bodyPr/>
        <a:lstStyle/>
        <a:p>
          <a:endParaRPr lang="en-US"/>
        </a:p>
      </dgm:t>
    </dgm:pt>
    <dgm:pt modelId="{404A42EF-B486-2D4D-8D5D-775BA26ECF8C}" type="sibTrans" cxnId="{4D6ED206-F561-0243-8491-792FEC1F27BA}">
      <dgm:prSet/>
      <dgm:spPr/>
      <dgm:t>
        <a:bodyPr/>
        <a:lstStyle/>
        <a:p>
          <a:endParaRPr lang="en-US"/>
        </a:p>
      </dgm:t>
    </dgm:pt>
    <dgm:pt modelId="{B4A23185-5662-8A49-9F4E-1A7487091E55}">
      <dgm:prSet custT="1"/>
      <dgm:spPr/>
      <dgm:t>
        <a:bodyPr/>
        <a:lstStyle/>
        <a:p>
          <a:r>
            <a:rPr lang="en-US" sz="2000" b="1" dirty="0">
              <a:solidFill>
                <a:srgbClr val="FF0000"/>
              </a:solidFill>
            </a:rPr>
            <a:t>Warm normalization under Pres. Obama </a:t>
          </a:r>
        </a:p>
      </dgm:t>
    </dgm:pt>
    <dgm:pt modelId="{02ED3EEF-60CE-8A49-B3D8-49FE9D6712CB}" type="parTrans" cxnId="{2F477E56-7A59-2644-87A7-282F6694A8F8}">
      <dgm:prSet/>
      <dgm:spPr/>
      <dgm:t>
        <a:bodyPr/>
        <a:lstStyle/>
        <a:p>
          <a:endParaRPr lang="en-US"/>
        </a:p>
      </dgm:t>
    </dgm:pt>
    <dgm:pt modelId="{4F593E4B-B454-7444-9E34-40E662EFC3FB}" type="sibTrans" cxnId="{2F477E56-7A59-2644-87A7-282F6694A8F8}">
      <dgm:prSet/>
      <dgm:spPr/>
      <dgm:t>
        <a:bodyPr/>
        <a:lstStyle/>
        <a:p>
          <a:endParaRPr lang="en-US"/>
        </a:p>
      </dgm:t>
    </dgm:pt>
    <dgm:pt modelId="{DB89964F-B626-3749-9706-8702E3FA1F59}">
      <dgm:prSet custT="1"/>
      <dgm:spPr/>
      <dgm:t>
        <a:bodyPr/>
        <a:lstStyle/>
        <a:p>
          <a:r>
            <a:rPr lang="en-US" sz="2000" b="1" dirty="0">
              <a:solidFill>
                <a:srgbClr val="7030A0"/>
              </a:solidFill>
            </a:rPr>
            <a:t>“Colder normal” under Presidents Trump and 1</a:t>
          </a:r>
          <a:r>
            <a:rPr lang="en-US" sz="2000" b="1" baseline="30000" dirty="0">
              <a:solidFill>
                <a:srgbClr val="7030A0"/>
              </a:solidFill>
            </a:rPr>
            <a:t>st</a:t>
          </a:r>
          <a:r>
            <a:rPr lang="en-US" sz="2000" b="1" dirty="0">
              <a:solidFill>
                <a:srgbClr val="7030A0"/>
              </a:solidFill>
            </a:rPr>
            <a:t> Secretary Castro and Pres Diaz Canal. </a:t>
          </a:r>
        </a:p>
      </dgm:t>
    </dgm:pt>
    <dgm:pt modelId="{5747EBE9-7F89-944B-BCDE-81B62863264D}" type="parTrans" cxnId="{C393D534-2B69-224A-8F6F-D2873C90D0D5}">
      <dgm:prSet/>
      <dgm:spPr/>
      <dgm:t>
        <a:bodyPr/>
        <a:lstStyle/>
        <a:p>
          <a:endParaRPr lang="en-US"/>
        </a:p>
      </dgm:t>
    </dgm:pt>
    <dgm:pt modelId="{8754AC67-7EA6-0F40-8FCE-CE3E6C94D5DA}" type="sibTrans" cxnId="{C393D534-2B69-224A-8F6F-D2873C90D0D5}">
      <dgm:prSet/>
      <dgm:spPr/>
      <dgm:t>
        <a:bodyPr/>
        <a:lstStyle/>
        <a:p>
          <a:endParaRPr lang="en-US"/>
        </a:p>
      </dgm:t>
    </dgm:pt>
    <dgm:pt modelId="{E0FEF1B8-4B08-B64A-B1AC-04C58B0BD5E3}" type="pres">
      <dgm:prSet presAssocID="{436E3E2A-0F6A-3547-92E2-B390ACB57D5D}" presName="mainComposite" presStyleCnt="0">
        <dgm:presLayoutVars>
          <dgm:chPref val="1"/>
          <dgm:dir/>
          <dgm:animOne val="branch"/>
          <dgm:animLvl val="lvl"/>
          <dgm:resizeHandles val="exact"/>
        </dgm:presLayoutVars>
      </dgm:prSet>
      <dgm:spPr/>
    </dgm:pt>
    <dgm:pt modelId="{59216A7D-D3F7-4A40-A89D-E7D474581915}" type="pres">
      <dgm:prSet presAssocID="{436E3E2A-0F6A-3547-92E2-B390ACB57D5D}" presName="hierFlow" presStyleCnt="0"/>
      <dgm:spPr/>
    </dgm:pt>
    <dgm:pt modelId="{9E9546A4-9B1A-6A4D-8B1B-FBB2A5FDC9EA}" type="pres">
      <dgm:prSet presAssocID="{436E3E2A-0F6A-3547-92E2-B390ACB57D5D}" presName="firstBuf" presStyleCnt="0"/>
      <dgm:spPr/>
    </dgm:pt>
    <dgm:pt modelId="{A92E7448-C555-F74C-B066-5C359E5D0C12}" type="pres">
      <dgm:prSet presAssocID="{436E3E2A-0F6A-3547-92E2-B390ACB57D5D}" presName="hierChild1" presStyleCnt="0">
        <dgm:presLayoutVars>
          <dgm:chPref val="1"/>
          <dgm:animOne val="branch"/>
          <dgm:animLvl val="lvl"/>
        </dgm:presLayoutVars>
      </dgm:prSet>
      <dgm:spPr/>
    </dgm:pt>
    <dgm:pt modelId="{8DBE33D6-C8DF-FF41-B04D-8AEF9EF08265}" type="pres">
      <dgm:prSet presAssocID="{243AD25C-25AB-5E47-B464-51EAB0ACB64E}" presName="Name17" presStyleCnt="0"/>
      <dgm:spPr/>
    </dgm:pt>
    <dgm:pt modelId="{30F266C7-4745-F34C-A1BB-C7EF6568F0D8}" type="pres">
      <dgm:prSet presAssocID="{243AD25C-25AB-5E47-B464-51EAB0ACB64E}" presName="level1Shape" presStyleLbl="node0" presStyleIdx="0" presStyleCnt="1">
        <dgm:presLayoutVars>
          <dgm:chPref val="3"/>
        </dgm:presLayoutVars>
      </dgm:prSet>
      <dgm:spPr/>
    </dgm:pt>
    <dgm:pt modelId="{6454CB8D-AEC8-F34D-A1B7-15C5117DDB61}" type="pres">
      <dgm:prSet presAssocID="{243AD25C-25AB-5E47-B464-51EAB0ACB64E}" presName="hierChild2" presStyleCnt="0"/>
      <dgm:spPr/>
    </dgm:pt>
    <dgm:pt modelId="{946FC696-361F-A84D-82D1-CEDC2B67386C}" type="pres">
      <dgm:prSet presAssocID="{3F934768-ABC2-5544-8C3B-955337E09B4B}" presName="Name25" presStyleLbl="parChTrans1D2" presStyleIdx="0" presStyleCnt="4"/>
      <dgm:spPr/>
    </dgm:pt>
    <dgm:pt modelId="{0F318DF8-4C16-1742-B64E-0056B064F72E}" type="pres">
      <dgm:prSet presAssocID="{3F934768-ABC2-5544-8C3B-955337E09B4B}" presName="connTx" presStyleLbl="parChTrans1D2" presStyleIdx="0" presStyleCnt="4"/>
      <dgm:spPr/>
    </dgm:pt>
    <dgm:pt modelId="{D091D338-68CD-824D-8BA5-3D502B3A10C4}" type="pres">
      <dgm:prSet presAssocID="{2B602E45-E10E-6344-9A41-C4000D2B9876}" presName="Name30" presStyleCnt="0"/>
      <dgm:spPr/>
    </dgm:pt>
    <dgm:pt modelId="{C79B66B2-95F7-8D4C-87EA-41FF70D05F85}" type="pres">
      <dgm:prSet presAssocID="{2B602E45-E10E-6344-9A41-C4000D2B9876}" presName="level2Shape" presStyleLbl="node2" presStyleIdx="0" presStyleCnt="4"/>
      <dgm:spPr/>
    </dgm:pt>
    <dgm:pt modelId="{391784C6-5E61-3642-8D21-4F674CF8DDFA}" type="pres">
      <dgm:prSet presAssocID="{2B602E45-E10E-6344-9A41-C4000D2B9876}" presName="hierChild3" presStyleCnt="0"/>
      <dgm:spPr/>
    </dgm:pt>
    <dgm:pt modelId="{BF8D433A-A719-B740-97FC-092F09ECFEA5}" type="pres">
      <dgm:prSet presAssocID="{9409583D-A5E1-A74B-8C1C-99AA323A0C9F}" presName="Name25" presStyleLbl="parChTrans1D2" presStyleIdx="1" presStyleCnt="4"/>
      <dgm:spPr/>
    </dgm:pt>
    <dgm:pt modelId="{2C258F25-81F5-D84D-9941-D27535E53F60}" type="pres">
      <dgm:prSet presAssocID="{9409583D-A5E1-A74B-8C1C-99AA323A0C9F}" presName="connTx" presStyleLbl="parChTrans1D2" presStyleIdx="1" presStyleCnt="4"/>
      <dgm:spPr/>
    </dgm:pt>
    <dgm:pt modelId="{12414167-D70C-4149-BCF2-B5724C8BD6CE}" type="pres">
      <dgm:prSet presAssocID="{B229EA7B-F52B-014C-A517-B525CF82712B}" presName="Name30" presStyleCnt="0"/>
      <dgm:spPr/>
    </dgm:pt>
    <dgm:pt modelId="{E94E26A9-FC1D-3342-9C93-9F259DB041D9}" type="pres">
      <dgm:prSet presAssocID="{B229EA7B-F52B-014C-A517-B525CF82712B}" presName="level2Shape" presStyleLbl="node2" presStyleIdx="1" presStyleCnt="4"/>
      <dgm:spPr/>
    </dgm:pt>
    <dgm:pt modelId="{A8BD175E-A09D-5C4B-B6DF-BC4ED9CA1731}" type="pres">
      <dgm:prSet presAssocID="{B229EA7B-F52B-014C-A517-B525CF82712B}" presName="hierChild3" presStyleCnt="0"/>
      <dgm:spPr/>
    </dgm:pt>
    <dgm:pt modelId="{1B2C67C4-EF0C-9247-AD83-1026220B8F23}" type="pres">
      <dgm:prSet presAssocID="{6C360C11-3B68-7149-899C-CE6E929E0A7C}" presName="Name25" presStyleLbl="parChTrans1D2" presStyleIdx="2" presStyleCnt="4"/>
      <dgm:spPr/>
    </dgm:pt>
    <dgm:pt modelId="{6B30282A-E8E1-DD4D-912E-7754F8DACEA4}" type="pres">
      <dgm:prSet presAssocID="{6C360C11-3B68-7149-899C-CE6E929E0A7C}" presName="connTx" presStyleLbl="parChTrans1D2" presStyleIdx="2" presStyleCnt="4"/>
      <dgm:spPr/>
    </dgm:pt>
    <dgm:pt modelId="{F15C516E-13E3-AC41-9DD4-099728F1F8D3}" type="pres">
      <dgm:prSet presAssocID="{12EFE364-EA0F-B247-A0E5-949F150E8356}" presName="Name30" presStyleCnt="0"/>
      <dgm:spPr/>
    </dgm:pt>
    <dgm:pt modelId="{6B989147-2C0F-B641-B8D6-B5793F179517}" type="pres">
      <dgm:prSet presAssocID="{12EFE364-EA0F-B247-A0E5-949F150E8356}" presName="level2Shape" presStyleLbl="node2" presStyleIdx="2" presStyleCnt="4"/>
      <dgm:spPr/>
    </dgm:pt>
    <dgm:pt modelId="{3C7C32ED-01A6-7C47-8278-CE5A3F040E07}" type="pres">
      <dgm:prSet presAssocID="{12EFE364-EA0F-B247-A0E5-949F150E8356}" presName="hierChild3" presStyleCnt="0"/>
      <dgm:spPr/>
    </dgm:pt>
    <dgm:pt modelId="{A7D36AC5-10B0-974D-ABD3-FB77ED8C50E6}" type="pres">
      <dgm:prSet presAssocID="{F0E2E867-F0B1-7145-9923-DF5AE8F92F40}" presName="Name25" presStyleLbl="parChTrans1D2" presStyleIdx="3" presStyleCnt="4"/>
      <dgm:spPr/>
    </dgm:pt>
    <dgm:pt modelId="{43653D77-FE21-8F47-87A7-997D581010CE}" type="pres">
      <dgm:prSet presAssocID="{F0E2E867-F0B1-7145-9923-DF5AE8F92F40}" presName="connTx" presStyleLbl="parChTrans1D2" presStyleIdx="3" presStyleCnt="4"/>
      <dgm:spPr/>
    </dgm:pt>
    <dgm:pt modelId="{F5D19502-C70A-094E-BFC1-4F1BAFF7AC5F}" type="pres">
      <dgm:prSet presAssocID="{B0F39D83-545C-D648-9C0F-1A382D7DA9CC}" presName="Name30" presStyleCnt="0"/>
      <dgm:spPr/>
    </dgm:pt>
    <dgm:pt modelId="{0F835EB7-F237-F848-89F4-B43571CA0013}" type="pres">
      <dgm:prSet presAssocID="{B0F39D83-545C-D648-9C0F-1A382D7DA9CC}" presName="level2Shape" presStyleLbl="node2" presStyleIdx="3" presStyleCnt="4"/>
      <dgm:spPr/>
    </dgm:pt>
    <dgm:pt modelId="{12864CF7-E865-9447-B996-51336763B427}" type="pres">
      <dgm:prSet presAssocID="{B0F39D83-545C-D648-9C0F-1A382D7DA9CC}" presName="hierChild3" presStyleCnt="0"/>
      <dgm:spPr/>
    </dgm:pt>
    <dgm:pt modelId="{19A58E16-6E0A-894D-B50C-CDFCBAC4E2B7}" type="pres">
      <dgm:prSet presAssocID="{436E3E2A-0F6A-3547-92E2-B390ACB57D5D}" presName="bgShapesFlow" presStyleCnt="0"/>
      <dgm:spPr/>
    </dgm:pt>
    <dgm:pt modelId="{29FB88C1-6324-C34B-95B8-F6370BE47A44}" type="pres">
      <dgm:prSet presAssocID="{0FFC44CB-65FD-3C42-8701-F328AFC60986}" presName="rectComp" presStyleCnt="0"/>
      <dgm:spPr/>
    </dgm:pt>
    <dgm:pt modelId="{7A1BF9D9-0FF7-404B-BFE8-95B520D68941}" type="pres">
      <dgm:prSet presAssocID="{0FFC44CB-65FD-3C42-8701-F328AFC60986}" presName="bgRect" presStyleLbl="bgShp" presStyleIdx="0" presStyleCnt="3"/>
      <dgm:spPr/>
    </dgm:pt>
    <dgm:pt modelId="{234E8ACA-A800-494D-80E3-2ECB0E707B66}" type="pres">
      <dgm:prSet presAssocID="{0FFC44CB-65FD-3C42-8701-F328AFC60986}" presName="bgRectTx" presStyleLbl="bgShp" presStyleIdx="0" presStyleCnt="3">
        <dgm:presLayoutVars>
          <dgm:bulletEnabled val="1"/>
        </dgm:presLayoutVars>
      </dgm:prSet>
      <dgm:spPr/>
    </dgm:pt>
    <dgm:pt modelId="{3BACEB3F-5D74-1A4C-93FB-48BBCB068822}" type="pres">
      <dgm:prSet presAssocID="{0FFC44CB-65FD-3C42-8701-F328AFC60986}" presName="spComp" presStyleCnt="0"/>
      <dgm:spPr/>
    </dgm:pt>
    <dgm:pt modelId="{95E27DD2-291A-AA44-BC60-8D1BDBA16DEE}" type="pres">
      <dgm:prSet presAssocID="{0FFC44CB-65FD-3C42-8701-F328AFC60986}" presName="hSp" presStyleCnt="0"/>
      <dgm:spPr/>
    </dgm:pt>
    <dgm:pt modelId="{7698815F-B38E-434B-A203-5B7B028238BE}" type="pres">
      <dgm:prSet presAssocID="{40615E10-2273-B742-BF1E-2972F099047E}" presName="rectComp" presStyleCnt="0"/>
      <dgm:spPr/>
    </dgm:pt>
    <dgm:pt modelId="{ADDC97A3-131D-7847-B987-7652E83D23DA}" type="pres">
      <dgm:prSet presAssocID="{40615E10-2273-B742-BF1E-2972F099047E}" presName="bgRect" presStyleLbl="bgShp" presStyleIdx="1" presStyleCnt="3"/>
      <dgm:spPr/>
    </dgm:pt>
    <dgm:pt modelId="{1E093FF4-86FF-9143-8072-80B25A4B5712}" type="pres">
      <dgm:prSet presAssocID="{40615E10-2273-B742-BF1E-2972F099047E}" presName="bgRectTx" presStyleLbl="bgShp" presStyleIdx="1" presStyleCnt="3">
        <dgm:presLayoutVars>
          <dgm:bulletEnabled val="1"/>
        </dgm:presLayoutVars>
      </dgm:prSet>
      <dgm:spPr/>
    </dgm:pt>
    <dgm:pt modelId="{6AA94C39-383B-9A4C-AC4C-22D95B909F23}" type="pres">
      <dgm:prSet presAssocID="{40615E10-2273-B742-BF1E-2972F099047E}" presName="spComp" presStyleCnt="0"/>
      <dgm:spPr/>
    </dgm:pt>
    <dgm:pt modelId="{027E0F6C-903E-9842-94E2-3F9B73589239}" type="pres">
      <dgm:prSet presAssocID="{40615E10-2273-B742-BF1E-2972F099047E}" presName="hSp" presStyleCnt="0"/>
      <dgm:spPr/>
    </dgm:pt>
    <dgm:pt modelId="{2D1A84A3-A9F1-4C4A-BA29-83FC385FC463}" type="pres">
      <dgm:prSet presAssocID="{3B55FC58-CAE7-B84F-87EC-B0F918295434}" presName="rectComp" presStyleCnt="0"/>
      <dgm:spPr/>
    </dgm:pt>
    <dgm:pt modelId="{98356628-9D4A-CC49-8B28-6D6D37D99EE7}" type="pres">
      <dgm:prSet presAssocID="{3B55FC58-CAE7-B84F-87EC-B0F918295434}" presName="bgRect" presStyleLbl="bgShp" presStyleIdx="2" presStyleCnt="3"/>
      <dgm:spPr/>
    </dgm:pt>
    <dgm:pt modelId="{768B3D29-C7D2-0248-AEEE-ADA9221CFEA4}" type="pres">
      <dgm:prSet presAssocID="{3B55FC58-CAE7-B84F-87EC-B0F918295434}" presName="bgRectTx" presStyleLbl="bgShp" presStyleIdx="2" presStyleCnt="3">
        <dgm:presLayoutVars>
          <dgm:bulletEnabled val="1"/>
        </dgm:presLayoutVars>
      </dgm:prSet>
      <dgm:spPr/>
    </dgm:pt>
  </dgm:ptLst>
  <dgm:cxnLst>
    <dgm:cxn modelId="{31A81103-971D-794C-89DC-CB7B7EA0393C}" type="presOf" srcId="{6C360C11-3B68-7149-899C-CE6E929E0A7C}" destId="{6B30282A-E8E1-DD4D-912E-7754F8DACEA4}" srcOrd="1" destOrd="0" presId="urn:microsoft.com/office/officeart/2005/8/layout/hierarchy5"/>
    <dgm:cxn modelId="{4D6ED206-F561-0243-8491-792FEC1F27BA}" srcId="{436E3E2A-0F6A-3547-92E2-B390ACB57D5D}" destId="{3B55FC58-CAE7-B84F-87EC-B0F918295434}" srcOrd="3" destOrd="0" parTransId="{21E5AF00-FAC3-D244-A8EF-94B8EE8E1D7D}" sibTransId="{404A42EF-B486-2D4D-8D5D-775BA26ECF8C}"/>
    <dgm:cxn modelId="{37AEB009-7A5A-6246-B242-91544D150BC9}" type="presOf" srcId="{2B602E45-E10E-6344-9A41-C4000D2B9876}" destId="{C79B66B2-95F7-8D4C-87EA-41FF70D05F85}" srcOrd="0" destOrd="0" presId="urn:microsoft.com/office/officeart/2005/8/layout/hierarchy5"/>
    <dgm:cxn modelId="{573C3E0F-986B-0049-A830-D61BF21267BA}" type="presOf" srcId="{F0E2E867-F0B1-7145-9923-DF5AE8F92F40}" destId="{A7D36AC5-10B0-974D-ABD3-FB77ED8C50E6}" srcOrd="0" destOrd="0" presId="urn:microsoft.com/office/officeart/2005/8/layout/hierarchy5"/>
    <dgm:cxn modelId="{0B98E711-FD36-A846-8214-CCD60F63690A}" type="presOf" srcId="{3B55FC58-CAE7-B84F-87EC-B0F918295434}" destId="{98356628-9D4A-CC49-8B28-6D6D37D99EE7}" srcOrd="0" destOrd="0" presId="urn:microsoft.com/office/officeart/2005/8/layout/hierarchy5"/>
    <dgm:cxn modelId="{B5795A20-9C1D-134A-B6F2-3281C29F6318}" type="presOf" srcId="{3F934768-ABC2-5544-8C3B-955337E09B4B}" destId="{0F318DF8-4C16-1742-B64E-0056B064F72E}" srcOrd="1" destOrd="0" presId="urn:microsoft.com/office/officeart/2005/8/layout/hierarchy5"/>
    <dgm:cxn modelId="{A4215322-A3F3-BB4D-AB6F-FF671231DA35}" type="presOf" srcId="{40615E10-2273-B742-BF1E-2972F099047E}" destId="{ADDC97A3-131D-7847-B987-7652E83D23DA}" srcOrd="0" destOrd="0" presId="urn:microsoft.com/office/officeart/2005/8/layout/hierarchy5"/>
    <dgm:cxn modelId="{FD84CA25-017B-AA4B-87ED-1836AA2C6488}" srcId="{0FFC44CB-65FD-3C42-8701-F328AFC60986}" destId="{3C83009A-162A-F24C-9E08-231D03418E33}" srcOrd="1" destOrd="0" parTransId="{04A649B7-F2B1-B044-B6CB-A9D9E6A96DF2}" sibTransId="{EE37690F-2B4A-AE4A-852A-AB29726EF44D}"/>
    <dgm:cxn modelId="{55D12527-F983-BB4F-BE32-AB6E7D4F006F}" srcId="{40615E10-2273-B742-BF1E-2972F099047E}" destId="{E86DA72C-DBB9-B04F-9C97-CDA7D73C03D2}" srcOrd="0" destOrd="0" parTransId="{3CCCE47C-10AB-134B-9D60-7ED28298C989}" sibTransId="{6FF292BE-C52B-5844-8BB7-8E548379AD09}"/>
    <dgm:cxn modelId="{49070929-9FEF-5C4E-A266-E21A8C172963}" type="presOf" srcId="{B0F39D83-545C-D648-9C0F-1A382D7DA9CC}" destId="{0F835EB7-F237-F848-89F4-B43571CA0013}" srcOrd="0" destOrd="0" presId="urn:microsoft.com/office/officeart/2005/8/layout/hierarchy5"/>
    <dgm:cxn modelId="{9A659A2A-4A26-6C43-8CCC-3B0F9F1A3246}" type="presOf" srcId="{436E3E2A-0F6A-3547-92E2-B390ACB57D5D}" destId="{E0FEF1B8-4B08-B64A-B1AC-04C58B0BD5E3}" srcOrd="0" destOrd="0" presId="urn:microsoft.com/office/officeart/2005/8/layout/hierarchy5"/>
    <dgm:cxn modelId="{7580E32B-7119-764E-A05D-B02E254D4690}" type="presOf" srcId="{3C83009A-162A-F24C-9E08-231D03418E33}" destId="{7A1BF9D9-0FF7-404B-BFE8-95B520D68941}" srcOrd="0" destOrd="2" presId="urn:microsoft.com/office/officeart/2005/8/layout/hierarchy5"/>
    <dgm:cxn modelId="{C393D534-2B69-224A-8F6F-D2873C90D0D5}" srcId="{3B55FC58-CAE7-B84F-87EC-B0F918295434}" destId="{DB89964F-B626-3749-9706-8702E3FA1F59}" srcOrd="1" destOrd="0" parTransId="{5747EBE9-7F89-944B-BCDE-81B62863264D}" sibTransId="{8754AC67-7EA6-0F40-8FCE-CE3E6C94D5DA}"/>
    <dgm:cxn modelId="{0C3E8D35-E958-D142-A951-00D5D98D3A1E}" type="presOf" srcId="{243AD25C-25AB-5E47-B464-51EAB0ACB64E}" destId="{30F266C7-4745-F34C-A1BB-C7EF6568F0D8}" srcOrd="0" destOrd="0" presId="urn:microsoft.com/office/officeart/2005/8/layout/hierarchy5"/>
    <dgm:cxn modelId="{7C0F453D-7807-194C-ACA4-EDF5C55BB68F}" type="presOf" srcId="{3F934768-ABC2-5544-8C3B-955337E09B4B}" destId="{946FC696-361F-A84D-82D1-CEDC2B67386C}" srcOrd="0" destOrd="0" presId="urn:microsoft.com/office/officeart/2005/8/layout/hierarchy5"/>
    <dgm:cxn modelId="{BFE93742-DF1D-4445-B216-BD99F37E1780}" type="presOf" srcId="{E86DA72C-DBB9-B04F-9C97-CDA7D73C03D2}" destId="{1E093FF4-86FF-9143-8072-80B25A4B5712}" srcOrd="1" destOrd="1" presId="urn:microsoft.com/office/officeart/2005/8/layout/hierarchy5"/>
    <dgm:cxn modelId="{7155F845-3545-A24D-AE8A-8188BB15FA9B}" type="presOf" srcId="{9409583D-A5E1-A74B-8C1C-99AA323A0C9F}" destId="{2C258F25-81F5-D84D-9941-D27535E53F60}" srcOrd="1" destOrd="0" presId="urn:microsoft.com/office/officeart/2005/8/layout/hierarchy5"/>
    <dgm:cxn modelId="{345AF04A-DB29-3043-9573-00DA01F128C9}" srcId="{0FFC44CB-65FD-3C42-8701-F328AFC60986}" destId="{4CDF331B-C540-3041-AA59-28B6475216C5}" srcOrd="2" destOrd="0" parTransId="{C4EAAAFF-0D33-A944-8E36-0FD9C01C8CB2}" sibTransId="{97C0E7C7-2FEF-574C-95B2-F6F8D0B1214D}"/>
    <dgm:cxn modelId="{9CF1F151-D794-8143-AC80-BDEB29C85ECB}" type="presOf" srcId="{12EFE364-EA0F-B247-A0E5-949F150E8356}" destId="{6B989147-2C0F-B641-B8D6-B5793F179517}" srcOrd="0" destOrd="0" presId="urn:microsoft.com/office/officeart/2005/8/layout/hierarchy5"/>
    <dgm:cxn modelId="{14D29452-BB01-7A40-A4B7-7383F68C3081}" srcId="{436E3E2A-0F6A-3547-92E2-B390ACB57D5D}" destId="{0FFC44CB-65FD-3C42-8701-F328AFC60986}" srcOrd="1" destOrd="0" parTransId="{8BD4EFB0-A761-BE4C-BD89-7C9A6A90BBE5}" sibTransId="{D3064B56-D16B-D24F-BF03-3EA21302796E}"/>
    <dgm:cxn modelId="{2F477E56-7A59-2644-87A7-282F6694A8F8}" srcId="{3B55FC58-CAE7-B84F-87EC-B0F918295434}" destId="{B4A23185-5662-8A49-9F4E-1A7487091E55}" srcOrd="0" destOrd="0" parTransId="{02ED3EEF-60CE-8A49-B3D8-49FE9D6712CB}" sibTransId="{4F593E4B-B454-7444-9E34-40E662EFC3FB}"/>
    <dgm:cxn modelId="{76EC6A59-065E-734D-A78F-53B4436FC25A}" type="presOf" srcId="{DB89964F-B626-3749-9706-8702E3FA1F59}" destId="{768B3D29-C7D2-0248-AEEE-ADA9221CFEA4}" srcOrd="1" destOrd="2" presId="urn:microsoft.com/office/officeart/2005/8/layout/hierarchy5"/>
    <dgm:cxn modelId="{E53D9D5B-5F4C-BB40-A4A9-E1114852076E}" type="presOf" srcId="{B4A23185-5662-8A49-9F4E-1A7487091E55}" destId="{98356628-9D4A-CC49-8B28-6D6D37D99EE7}" srcOrd="0" destOrd="1" presId="urn:microsoft.com/office/officeart/2005/8/layout/hierarchy5"/>
    <dgm:cxn modelId="{EFA9225D-7ED7-2A4C-B02E-851C01EF8CC4}" type="presOf" srcId="{9409583D-A5E1-A74B-8C1C-99AA323A0C9F}" destId="{BF8D433A-A719-B740-97FC-092F09ECFEA5}" srcOrd="0" destOrd="0" presId="urn:microsoft.com/office/officeart/2005/8/layout/hierarchy5"/>
    <dgm:cxn modelId="{F668BE5F-3B78-9740-A48D-1EB904EA4356}" type="presOf" srcId="{DB89964F-B626-3749-9706-8702E3FA1F59}" destId="{98356628-9D4A-CC49-8B28-6D6D37D99EE7}" srcOrd="0" destOrd="2" presId="urn:microsoft.com/office/officeart/2005/8/layout/hierarchy5"/>
    <dgm:cxn modelId="{7D4DEB60-A130-6E41-A63C-BA79E6F91CE4}" type="presOf" srcId="{B4A23185-5662-8A49-9F4E-1A7487091E55}" destId="{768B3D29-C7D2-0248-AEEE-ADA9221CFEA4}" srcOrd="1" destOrd="1" presId="urn:microsoft.com/office/officeart/2005/8/layout/hierarchy5"/>
    <dgm:cxn modelId="{50520A64-27A5-024E-ACF6-96302274FCB5}" type="presOf" srcId="{0FFC44CB-65FD-3C42-8701-F328AFC60986}" destId="{7A1BF9D9-0FF7-404B-BFE8-95B520D68941}" srcOrd="0" destOrd="0" presId="urn:microsoft.com/office/officeart/2005/8/layout/hierarchy5"/>
    <dgm:cxn modelId="{078F9B6D-8BB7-8846-A13A-A2D458A7E08F}" type="presOf" srcId="{E86DA72C-DBB9-B04F-9C97-CDA7D73C03D2}" destId="{ADDC97A3-131D-7847-B987-7652E83D23DA}" srcOrd="0" destOrd="1" presId="urn:microsoft.com/office/officeart/2005/8/layout/hierarchy5"/>
    <dgm:cxn modelId="{932A3E70-5003-2147-9E99-01C94FFE45BD}" type="presOf" srcId="{4CDF331B-C540-3041-AA59-28B6475216C5}" destId="{234E8ACA-A800-494D-80E3-2ECB0E707B66}" srcOrd="1" destOrd="3" presId="urn:microsoft.com/office/officeart/2005/8/layout/hierarchy5"/>
    <dgm:cxn modelId="{D9142973-E23A-0347-BE75-7430C8002612}" type="presOf" srcId="{31C2F487-CF30-1647-BD56-BC9B78DAFE78}" destId="{234E8ACA-A800-494D-80E3-2ECB0E707B66}" srcOrd="1" destOrd="1" presId="urn:microsoft.com/office/officeart/2005/8/layout/hierarchy5"/>
    <dgm:cxn modelId="{4E74B574-15DB-A948-80B0-14DC803D4834}" srcId="{243AD25C-25AB-5E47-B464-51EAB0ACB64E}" destId="{B229EA7B-F52B-014C-A517-B525CF82712B}" srcOrd="1" destOrd="0" parTransId="{9409583D-A5E1-A74B-8C1C-99AA323A0C9F}" sibTransId="{E9438B61-C71C-DA46-A4E3-CF22879F8F4D}"/>
    <dgm:cxn modelId="{2F14697B-8082-E44E-B906-1637D2104E47}" type="presOf" srcId="{0FFC44CB-65FD-3C42-8701-F328AFC60986}" destId="{234E8ACA-A800-494D-80E3-2ECB0E707B66}" srcOrd="1" destOrd="0" presId="urn:microsoft.com/office/officeart/2005/8/layout/hierarchy5"/>
    <dgm:cxn modelId="{2F333689-1813-2F43-840D-A2FECCCF4C37}" type="presOf" srcId="{3C83009A-162A-F24C-9E08-231D03418E33}" destId="{234E8ACA-A800-494D-80E3-2ECB0E707B66}" srcOrd="1" destOrd="2" presId="urn:microsoft.com/office/officeart/2005/8/layout/hierarchy5"/>
    <dgm:cxn modelId="{573D489A-B1B6-764D-8306-AF3C3B1A4A6D}" srcId="{436E3E2A-0F6A-3547-92E2-B390ACB57D5D}" destId="{40615E10-2273-B742-BF1E-2972F099047E}" srcOrd="2" destOrd="0" parTransId="{B2C6366E-3990-3C41-9D8A-5DB12152B7A4}" sibTransId="{B9A6428C-32E4-6C4C-9090-A4DF82497721}"/>
    <dgm:cxn modelId="{3433D0A5-41D5-5740-9A27-1897C92DE8B8}" srcId="{436E3E2A-0F6A-3547-92E2-B390ACB57D5D}" destId="{243AD25C-25AB-5E47-B464-51EAB0ACB64E}" srcOrd="0" destOrd="0" parTransId="{FB2808CA-319F-1747-9E37-1098D640794B}" sibTransId="{E2F1BC36-E9C2-234C-BCCB-E65BC11CDDF1}"/>
    <dgm:cxn modelId="{B59D67A8-AFE8-0E47-9AA6-DE1AA49D741A}" type="presOf" srcId="{4CDF331B-C540-3041-AA59-28B6475216C5}" destId="{7A1BF9D9-0FF7-404B-BFE8-95B520D68941}" srcOrd="0" destOrd="3" presId="urn:microsoft.com/office/officeart/2005/8/layout/hierarchy5"/>
    <dgm:cxn modelId="{2B9D91BB-E3CA-2C4E-8272-F9294AD6878A}" srcId="{243AD25C-25AB-5E47-B464-51EAB0ACB64E}" destId="{B0F39D83-545C-D648-9C0F-1A382D7DA9CC}" srcOrd="3" destOrd="0" parTransId="{F0E2E867-F0B1-7145-9923-DF5AE8F92F40}" sibTransId="{396B8E54-4C31-9C4E-935A-43384FB44A46}"/>
    <dgm:cxn modelId="{D31715BF-FDA5-0F4C-B292-61DF68FF37B8}" type="presOf" srcId="{6C360C11-3B68-7149-899C-CE6E929E0A7C}" destId="{1B2C67C4-EF0C-9247-AD83-1026220B8F23}" srcOrd="0" destOrd="0" presId="urn:microsoft.com/office/officeart/2005/8/layout/hierarchy5"/>
    <dgm:cxn modelId="{950A9FC2-B7E3-C541-8B4A-01A9BA7046D5}" type="presOf" srcId="{31C2F487-CF30-1647-BD56-BC9B78DAFE78}" destId="{7A1BF9D9-0FF7-404B-BFE8-95B520D68941}" srcOrd="0" destOrd="1" presId="urn:microsoft.com/office/officeart/2005/8/layout/hierarchy5"/>
    <dgm:cxn modelId="{0A6C44D2-E770-AA4D-85D3-90946308B098}" type="presOf" srcId="{40615E10-2273-B742-BF1E-2972F099047E}" destId="{1E093FF4-86FF-9143-8072-80B25A4B5712}" srcOrd="1" destOrd="0" presId="urn:microsoft.com/office/officeart/2005/8/layout/hierarchy5"/>
    <dgm:cxn modelId="{E71B11D5-D04F-7E4E-B121-E8FD9BEC849A}" srcId="{243AD25C-25AB-5E47-B464-51EAB0ACB64E}" destId="{12EFE364-EA0F-B247-A0E5-949F150E8356}" srcOrd="2" destOrd="0" parTransId="{6C360C11-3B68-7149-899C-CE6E929E0A7C}" sibTransId="{9BECA901-CF78-C54A-8191-9E4562370CA9}"/>
    <dgm:cxn modelId="{25F948DD-58BC-434C-B8AF-25C9AAAA455E}" srcId="{243AD25C-25AB-5E47-B464-51EAB0ACB64E}" destId="{2B602E45-E10E-6344-9A41-C4000D2B9876}" srcOrd="0" destOrd="0" parTransId="{3F934768-ABC2-5544-8C3B-955337E09B4B}" sibTransId="{F4FEF75B-B71E-F244-BBD9-23414944CFC8}"/>
    <dgm:cxn modelId="{15D903E1-1D23-BD4E-B395-A21B231391AC}" srcId="{0FFC44CB-65FD-3C42-8701-F328AFC60986}" destId="{31C2F487-CF30-1647-BD56-BC9B78DAFE78}" srcOrd="0" destOrd="0" parTransId="{5CFFB657-33C3-F046-915C-5F5B6E67560D}" sibTransId="{3BD6E1CB-64D4-D04D-8D17-0BE4B76DD46A}"/>
    <dgm:cxn modelId="{C9FC46EB-3946-9B40-AD16-530C440FF538}" type="presOf" srcId="{3B55FC58-CAE7-B84F-87EC-B0F918295434}" destId="{768B3D29-C7D2-0248-AEEE-ADA9221CFEA4}" srcOrd="1" destOrd="0" presId="urn:microsoft.com/office/officeart/2005/8/layout/hierarchy5"/>
    <dgm:cxn modelId="{B3D7B4F2-097D-934F-91C8-2064FB29D208}" type="presOf" srcId="{F0E2E867-F0B1-7145-9923-DF5AE8F92F40}" destId="{43653D77-FE21-8F47-87A7-997D581010CE}" srcOrd="1" destOrd="0" presId="urn:microsoft.com/office/officeart/2005/8/layout/hierarchy5"/>
    <dgm:cxn modelId="{4DDA55FD-1F4F-9C4A-A588-E3E2079C309F}" type="presOf" srcId="{B229EA7B-F52B-014C-A517-B525CF82712B}" destId="{E94E26A9-FC1D-3342-9C93-9F259DB041D9}" srcOrd="0" destOrd="0" presId="urn:microsoft.com/office/officeart/2005/8/layout/hierarchy5"/>
    <dgm:cxn modelId="{F883F23D-F98F-A240-8DD2-074D2D4A64CA}" type="presParOf" srcId="{E0FEF1B8-4B08-B64A-B1AC-04C58B0BD5E3}" destId="{59216A7D-D3F7-4A40-A89D-E7D474581915}" srcOrd="0" destOrd="0" presId="urn:microsoft.com/office/officeart/2005/8/layout/hierarchy5"/>
    <dgm:cxn modelId="{82F2E2CA-5AA0-3D4E-ADD9-5B3E08AE5760}" type="presParOf" srcId="{59216A7D-D3F7-4A40-A89D-E7D474581915}" destId="{9E9546A4-9B1A-6A4D-8B1B-FBB2A5FDC9EA}" srcOrd="0" destOrd="0" presId="urn:microsoft.com/office/officeart/2005/8/layout/hierarchy5"/>
    <dgm:cxn modelId="{341FBD31-C844-3E4C-9D41-4DCD5FF4873E}" type="presParOf" srcId="{59216A7D-D3F7-4A40-A89D-E7D474581915}" destId="{A92E7448-C555-F74C-B066-5C359E5D0C12}" srcOrd="1" destOrd="0" presId="urn:microsoft.com/office/officeart/2005/8/layout/hierarchy5"/>
    <dgm:cxn modelId="{6C259B18-2171-0E4B-A896-8C7829D9DEC8}" type="presParOf" srcId="{A92E7448-C555-F74C-B066-5C359E5D0C12}" destId="{8DBE33D6-C8DF-FF41-B04D-8AEF9EF08265}" srcOrd="0" destOrd="0" presId="urn:microsoft.com/office/officeart/2005/8/layout/hierarchy5"/>
    <dgm:cxn modelId="{71795819-0DF2-234E-82EB-B1CF60005A1A}" type="presParOf" srcId="{8DBE33D6-C8DF-FF41-B04D-8AEF9EF08265}" destId="{30F266C7-4745-F34C-A1BB-C7EF6568F0D8}" srcOrd="0" destOrd="0" presId="urn:microsoft.com/office/officeart/2005/8/layout/hierarchy5"/>
    <dgm:cxn modelId="{77CBFEB5-59F0-A148-8BD5-54E7F25A49E5}" type="presParOf" srcId="{8DBE33D6-C8DF-FF41-B04D-8AEF9EF08265}" destId="{6454CB8D-AEC8-F34D-A1B7-15C5117DDB61}" srcOrd="1" destOrd="0" presId="urn:microsoft.com/office/officeart/2005/8/layout/hierarchy5"/>
    <dgm:cxn modelId="{A30E9CF9-3292-2D43-B644-8FA240732A47}" type="presParOf" srcId="{6454CB8D-AEC8-F34D-A1B7-15C5117DDB61}" destId="{946FC696-361F-A84D-82D1-CEDC2B67386C}" srcOrd="0" destOrd="0" presId="urn:microsoft.com/office/officeart/2005/8/layout/hierarchy5"/>
    <dgm:cxn modelId="{8836EA80-60B9-CF4F-A7AF-1ED6B577790C}" type="presParOf" srcId="{946FC696-361F-A84D-82D1-CEDC2B67386C}" destId="{0F318DF8-4C16-1742-B64E-0056B064F72E}" srcOrd="0" destOrd="0" presId="urn:microsoft.com/office/officeart/2005/8/layout/hierarchy5"/>
    <dgm:cxn modelId="{044B9FDC-88F9-194D-AC5B-E59008116BFA}" type="presParOf" srcId="{6454CB8D-AEC8-F34D-A1B7-15C5117DDB61}" destId="{D091D338-68CD-824D-8BA5-3D502B3A10C4}" srcOrd="1" destOrd="0" presId="urn:microsoft.com/office/officeart/2005/8/layout/hierarchy5"/>
    <dgm:cxn modelId="{ADF2DBC8-19EA-5F44-9E88-B168EB1C669A}" type="presParOf" srcId="{D091D338-68CD-824D-8BA5-3D502B3A10C4}" destId="{C79B66B2-95F7-8D4C-87EA-41FF70D05F85}" srcOrd="0" destOrd="0" presId="urn:microsoft.com/office/officeart/2005/8/layout/hierarchy5"/>
    <dgm:cxn modelId="{7D994D08-314B-DA43-9787-8D51D3CD57D3}" type="presParOf" srcId="{D091D338-68CD-824D-8BA5-3D502B3A10C4}" destId="{391784C6-5E61-3642-8D21-4F674CF8DDFA}" srcOrd="1" destOrd="0" presId="urn:microsoft.com/office/officeart/2005/8/layout/hierarchy5"/>
    <dgm:cxn modelId="{A74CF93C-ECCA-904D-A00A-D7FF17CEDAB7}" type="presParOf" srcId="{6454CB8D-AEC8-F34D-A1B7-15C5117DDB61}" destId="{BF8D433A-A719-B740-97FC-092F09ECFEA5}" srcOrd="2" destOrd="0" presId="urn:microsoft.com/office/officeart/2005/8/layout/hierarchy5"/>
    <dgm:cxn modelId="{8410B376-CD70-1143-A96A-A6FD687010C7}" type="presParOf" srcId="{BF8D433A-A719-B740-97FC-092F09ECFEA5}" destId="{2C258F25-81F5-D84D-9941-D27535E53F60}" srcOrd="0" destOrd="0" presId="urn:microsoft.com/office/officeart/2005/8/layout/hierarchy5"/>
    <dgm:cxn modelId="{AAEDDAE8-FC48-CA46-BE4E-4EAF2A04F936}" type="presParOf" srcId="{6454CB8D-AEC8-F34D-A1B7-15C5117DDB61}" destId="{12414167-D70C-4149-BCF2-B5724C8BD6CE}" srcOrd="3" destOrd="0" presId="urn:microsoft.com/office/officeart/2005/8/layout/hierarchy5"/>
    <dgm:cxn modelId="{974C10B2-E483-194E-A0D5-F2F234368102}" type="presParOf" srcId="{12414167-D70C-4149-BCF2-B5724C8BD6CE}" destId="{E94E26A9-FC1D-3342-9C93-9F259DB041D9}" srcOrd="0" destOrd="0" presId="urn:microsoft.com/office/officeart/2005/8/layout/hierarchy5"/>
    <dgm:cxn modelId="{877B96E2-8918-4F4C-880C-6282690850C0}" type="presParOf" srcId="{12414167-D70C-4149-BCF2-B5724C8BD6CE}" destId="{A8BD175E-A09D-5C4B-B6DF-BC4ED9CA1731}" srcOrd="1" destOrd="0" presId="urn:microsoft.com/office/officeart/2005/8/layout/hierarchy5"/>
    <dgm:cxn modelId="{F8CF4D71-5DEF-2944-BBBC-D74CF7F5E81A}" type="presParOf" srcId="{6454CB8D-AEC8-F34D-A1B7-15C5117DDB61}" destId="{1B2C67C4-EF0C-9247-AD83-1026220B8F23}" srcOrd="4" destOrd="0" presId="urn:microsoft.com/office/officeart/2005/8/layout/hierarchy5"/>
    <dgm:cxn modelId="{2C13E501-9470-4A4A-8CFD-8B7BE7B17E88}" type="presParOf" srcId="{1B2C67C4-EF0C-9247-AD83-1026220B8F23}" destId="{6B30282A-E8E1-DD4D-912E-7754F8DACEA4}" srcOrd="0" destOrd="0" presId="urn:microsoft.com/office/officeart/2005/8/layout/hierarchy5"/>
    <dgm:cxn modelId="{86E4DA51-7838-1447-9492-D5FC7B087B91}" type="presParOf" srcId="{6454CB8D-AEC8-F34D-A1B7-15C5117DDB61}" destId="{F15C516E-13E3-AC41-9DD4-099728F1F8D3}" srcOrd="5" destOrd="0" presId="urn:microsoft.com/office/officeart/2005/8/layout/hierarchy5"/>
    <dgm:cxn modelId="{F2D6049B-BCB1-EF44-AD2A-CBB0208529C2}" type="presParOf" srcId="{F15C516E-13E3-AC41-9DD4-099728F1F8D3}" destId="{6B989147-2C0F-B641-B8D6-B5793F179517}" srcOrd="0" destOrd="0" presId="urn:microsoft.com/office/officeart/2005/8/layout/hierarchy5"/>
    <dgm:cxn modelId="{5EE9DD3B-164E-0F44-A2BD-FF7B0A76B3A3}" type="presParOf" srcId="{F15C516E-13E3-AC41-9DD4-099728F1F8D3}" destId="{3C7C32ED-01A6-7C47-8278-CE5A3F040E07}" srcOrd="1" destOrd="0" presId="urn:microsoft.com/office/officeart/2005/8/layout/hierarchy5"/>
    <dgm:cxn modelId="{CB73BF2F-86EA-2743-BE72-0F44C149BB89}" type="presParOf" srcId="{6454CB8D-AEC8-F34D-A1B7-15C5117DDB61}" destId="{A7D36AC5-10B0-974D-ABD3-FB77ED8C50E6}" srcOrd="6" destOrd="0" presId="urn:microsoft.com/office/officeart/2005/8/layout/hierarchy5"/>
    <dgm:cxn modelId="{894503F7-ACC0-7A49-8C77-D579602CB43D}" type="presParOf" srcId="{A7D36AC5-10B0-974D-ABD3-FB77ED8C50E6}" destId="{43653D77-FE21-8F47-87A7-997D581010CE}" srcOrd="0" destOrd="0" presId="urn:microsoft.com/office/officeart/2005/8/layout/hierarchy5"/>
    <dgm:cxn modelId="{29EC1D76-4284-DE49-8D4D-16EE229B5C00}" type="presParOf" srcId="{6454CB8D-AEC8-F34D-A1B7-15C5117DDB61}" destId="{F5D19502-C70A-094E-BFC1-4F1BAFF7AC5F}" srcOrd="7" destOrd="0" presId="urn:microsoft.com/office/officeart/2005/8/layout/hierarchy5"/>
    <dgm:cxn modelId="{E0591012-854C-9845-8EEC-3082A317CA40}" type="presParOf" srcId="{F5D19502-C70A-094E-BFC1-4F1BAFF7AC5F}" destId="{0F835EB7-F237-F848-89F4-B43571CA0013}" srcOrd="0" destOrd="0" presId="urn:microsoft.com/office/officeart/2005/8/layout/hierarchy5"/>
    <dgm:cxn modelId="{673F4FC4-1583-E848-8215-E6A15B5E9D79}" type="presParOf" srcId="{F5D19502-C70A-094E-BFC1-4F1BAFF7AC5F}" destId="{12864CF7-E865-9447-B996-51336763B427}" srcOrd="1" destOrd="0" presId="urn:microsoft.com/office/officeart/2005/8/layout/hierarchy5"/>
    <dgm:cxn modelId="{855FBA27-0CF6-634B-BD09-932701D2DB0D}" type="presParOf" srcId="{E0FEF1B8-4B08-B64A-B1AC-04C58B0BD5E3}" destId="{19A58E16-6E0A-894D-B50C-CDFCBAC4E2B7}" srcOrd="1" destOrd="0" presId="urn:microsoft.com/office/officeart/2005/8/layout/hierarchy5"/>
    <dgm:cxn modelId="{E35F08EB-26CD-F045-8775-6F9E8FFB1B75}" type="presParOf" srcId="{19A58E16-6E0A-894D-B50C-CDFCBAC4E2B7}" destId="{29FB88C1-6324-C34B-95B8-F6370BE47A44}" srcOrd="0" destOrd="0" presId="urn:microsoft.com/office/officeart/2005/8/layout/hierarchy5"/>
    <dgm:cxn modelId="{CA0D77CC-C67A-7F47-8AF2-CA7AAB8C6C30}" type="presParOf" srcId="{29FB88C1-6324-C34B-95B8-F6370BE47A44}" destId="{7A1BF9D9-0FF7-404B-BFE8-95B520D68941}" srcOrd="0" destOrd="0" presId="urn:microsoft.com/office/officeart/2005/8/layout/hierarchy5"/>
    <dgm:cxn modelId="{36340D3C-DA9E-B144-86F1-622D0EB941B0}" type="presParOf" srcId="{29FB88C1-6324-C34B-95B8-F6370BE47A44}" destId="{234E8ACA-A800-494D-80E3-2ECB0E707B66}" srcOrd="1" destOrd="0" presId="urn:microsoft.com/office/officeart/2005/8/layout/hierarchy5"/>
    <dgm:cxn modelId="{F6092FD3-4394-B04C-84CE-5A90C6B00DF3}" type="presParOf" srcId="{19A58E16-6E0A-894D-B50C-CDFCBAC4E2B7}" destId="{3BACEB3F-5D74-1A4C-93FB-48BBCB068822}" srcOrd="1" destOrd="0" presId="urn:microsoft.com/office/officeart/2005/8/layout/hierarchy5"/>
    <dgm:cxn modelId="{D430BC53-FD55-284F-83F7-3673BA5F9C79}" type="presParOf" srcId="{3BACEB3F-5D74-1A4C-93FB-48BBCB068822}" destId="{95E27DD2-291A-AA44-BC60-8D1BDBA16DEE}" srcOrd="0" destOrd="0" presId="urn:microsoft.com/office/officeart/2005/8/layout/hierarchy5"/>
    <dgm:cxn modelId="{93D61C9F-8106-ED41-BCC6-4ED7BAD0139A}" type="presParOf" srcId="{19A58E16-6E0A-894D-B50C-CDFCBAC4E2B7}" destId="{7698815F-B38E-434B-A203-5B7B028238BE}" srcOrd="2" destOrd="0" presId="urn:microsoft.com/office/officeart/2005/8/layout/hierarchy5"/>
    <dgm:cxn modelId="{A106ADA2-E9A6-3E4C-A3D5-8B11E3639973}" type="presParOf" srcId="{7698815F-B38E-434B-A203-5B7B028238BE}" destId="{ADDC97A3-131D-7847-B987-7652E83D23DA}" srcOrd="0" destOrd="0" presId="urn:microsoft.com/office/officeart/2005/8/layout/hierarchy5"/>
    <dgm:cxn modelId="{474E9666-053A-2341-BCB0-BFCE0A128260}" type="presParOf" srcId="{7698815F-B38E-434B-A203-5B7B028238BE}" destId="{1E093FF4-86FF-9143-8072-80B25A4B5712}" srcOrd="1" destOrd="0" presId="urn:microsoft.com/office/officeart/2005/8/layout/hierarchy5"/>
    <dgm:cxn modelId="{693254C2-C5D4-6942-A564-D46AED033766}" type="presParOf" srcId="{19A58E16-6E0A-894D-B50C-CDFCBAC4E2B7}" destId="{6AA94C39-383B-9A4C-AC4C-22D95B909F23}" srcOrd="3" destOrd="0" presId="urn:microsoft.com/office/officeart/2005/8/layout/hierarchy5"/>
    <dgm:cxn modelId="{60CCAC83-890F-AD42-AFD7-12F46B0D9E4A}" type="presParOf" srcId="{6AA94C39-383B-9A4C-AC4C-22D95B909F23}" destId="{027E0F6C-903E-9842-94E2-3F9B73589239}" srcOrd="0" destOrd="0" presId="urn:microsoft.com/office/officeart/2005/8/layout/hierarchy5"/>
    <dgm:cxn modelId="{27CE794D-29EA-CB46-AD4C-113C538FCB66}" type="presParOf" srcId="{19A58E16-6E0A-894D-B50C-CDFCBAC4E2B7}" destId="{2D1A84A3-A9F1-4C4A-BA29-83FC385FC463}" srcOrd="4" destOrd="0" presId="urn:microsoft.com/office/officeart/2005/8/layout/hierarchy5"/>
    <dgm:cxn modelId="{0025137C-ECD8-534B-AA54-35B8990B9F03}" type="presParOf" srcId="{2D1A84A3-A9F1-4C4A-BA29-83FC385FC463}" destId="{98356628-9D4A-CC49-8B28-6D6D37D99EE7}" srcOrd="0" destOrd="0" presId="urn:microsoft.com/office/officeart/2005/8/layout/hierarchy5"/>
    <dgm:cxn modelId="{67B7F0C6-A3AB-394E-9E99-EDBC61834FDA}" type="presParOf" srcId="{2D1A84A3-A9F1-4C4A-BA29-83FC385FC463}" destId="{768B3D29-C7D2-0248-AEEE-ADA9221CFEA4}"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A332FD-1371-9840-B1AE-40E556FF97CA}" type="doc">
      <dgm:prSet loTypeId="urn:microsoft.com/office/officeart/2008/layout/VerticalCircleList" loCatId="process" qsTypeId="urn:microsoft.com/office/officeart/2005/8/quickstyle/simple1" qsCatId="simple" csTypeId="urn:microsoft.com/office/officeart/2005/8/colors/colorful3" csCatId="colorful"/>
      <dgm:spPr/>
      <dgm:t>
        <a:bodyPr/>
        <a:lstStyle/>
        <a:p>
          <a:endParaRPr lang="en-US"/>
        </a:p>
      </dgm:t>
    </dgm:pt>
    <dgm:pt modelId="{F564D7A4-C250-D74C-BDF5-880A216D91D9}">
      <dgm:prSet/>
      <dgm:spPr/>
      <dgm:t>
        <a:bodyPr/>
        <a:lstStyle/>
        <a:p>
          <a:r>
            <a:rPr lang="en-US"/>
            <a:t>Legal Sources</a:t>
          </a:r>
        </a:p>
      </dgm:t>
    </dgm:pt>
    <dgm:pt modelId="{D7585709-B5F1-EA4E-81B6-112DD23AA195}" type="parTrans" cxnId="{EF20DE4A-0373-BE49-BB99-57BA05D72B91}">
      <dgm:prSet/>
      <dgm:spPr/>
      <dgm:t>
        <a:bodyPr/>
        <a:lstStyle/>
        <a:p>
          <a:endParaRPr lang="en-US"/>
        </a:p>
      </dgm:t>
    </dgm:pt>
    <dgm:pt modelId="{97903382-5855-684D-8CF6-484F08802EAB}" type="sibTrans" cxnId="{EF20DE4A-0373-BE49-BB99-57BA05D72B91}">
      <dgm:prSet/>
      <dgm:spPr/>
      <dgm:t>
        <a:bodyPr/>
        <a:lstStyle/>
        <a:p>
          <a:endParaRPr lang="en-US"/>
        </a:p>
      </dgm:t>
    </dgm:pt>
    <dgm:pt modelId="{53E8BA7A-492E-8F4E-A19A-B20381C18042}">
      <dgm:prSet/>
      <dgm:spPr/>
      <dgm:t>
        <a:bodyPr/>
        <a:lstStyle/>
        <a:p>
          <a:r>
            <a:rPr lang="en-US"/>
            <a:t>The issue of discretion and Corruption</a:t>
          </a:r>
        </a:p>
      </dgm:t>
    </dgm:pt>
    <dgm:pt modelId="{49FA52DB-788E-A443-B786-0C617C7A4E98}" type="parTrans" cxnId="{514644F3-120D-8A48-9C44-AF67E7068AEC}">
      <dgm:prSet/>
      <dgm:spPr/>
      <dgm:t>
        <a:bodyPr/>
        <a:lstStyle/>
        <a:p>
          <a:endParaRPr lang="en-US"/>
        </a:p>
      </dgm:t>
    </dgm:pt>
    <dgm:pt modelId="{1FAAC257-496F-CC4B-9EB9-6F24BDDBB3FE}" type="sibTrans" cxnId="{514644F3-120D-8A48-9C44-AF67E7068AEC}">
      <dgm:prSet/>
      <dgm:spPr/>
      <dgm:t>
        <a:bodyPr/>
        <a:lstStyle/>
        <a:p>
          <a:endParaRPr lang="en-US"/>
        </a:p>
      </dgm:t>
    </dgm:pt>
    <dgm:pt modelId="{D0FC0466-75FC-944B-88F3-48FE7066B29C}">
      <dgm:prSet/>
      <dgm:spPr/>
      <dgm:t>
        <a:bodyPr/>
        <a:lstStyle/>
        <a:p>
          <a:r>
            <a:rPr lang="en-US"/>
            <a:t>Following a Transaction</a:t>
          </a:r>
        </a:p>
      </dgm:t>
    </dgm:pt>
    <dgm:pt modelId="{46EB322E-74D0-F04B-B233-7394C7335FEF}" type="parTrans" cxnId="{FC4BA120-09AB-D04D-881E-E49D3878F7B9}">
      <dgm:prSet/>
      <dgm:spPr/>
      <dgm:t>
        <a:bodyPr/>
        <a:lstStyle/>
        <a:p>
          <a:endParaRPr lang="en-US"/>
        </a:p>
      </dgm:t>
    </dgm:pt>
    <dgm:pt modelId="{8E1F0E97-DEDF-0F4B-B502-3FE639A478FC}" type="sibTrans" cxnId="{FC4BA120-09AB-D04D-881E-E49D3878F7B9}">
      <dgm:prSet/>
      <dgm:spPr/>
      <dgm:t>
        <a:bodyPr/>
        <a:lstStyle/>
        <a:p>
          <a:endParaRPr lang="en-US"/>
        </a:p>
      </dgm:t>
    </dgm:pt>
    <dgm:pt modelId="{BD705DEA-9531-A244-A3DA-6050E6356E34}">
      <dgm:prSet/>
      <dgm:spPr/>
      <dgm:t>
        <a:bodyPr/>
        <a:lstStyle/>
        <a:p>
          <a:r>
            <a:rPr lang="en-US"/>
            <a:t>Special Economic Zones</a:t>
          </a:r>
        </a:p>
      </dgm:t>
    </dgm:pt>
    <dgm:pt modelId="{91B93661-F05F-D540-BA3E-F1C208759469}" type="parTrans" cxnId="{31F38E64-01F6-2342-A6C6-4F361BC81A15}">
      <dgm:prSet/>
      <dgm:spPr/>
      <dgm:t>
        <a:bodyPr/>
        <a:lstStyle/>
        <a:p>
          <a:endParaRPr lang="en-US"/>
        </a:p>
      </dgm:t>
    </dgm:pt>
    <dgm:pt modelId="{D48BF780-C873-CC4A-93CF-D9A367FC7A13}" type="sibTrans" cxnId="{31F38E64-01F6-2342-A6C6-4F361BC81A15}">
      <dgm:prSet/>
      <dgm:spPr/>
      <dgm:t>
        <a:bodyPr/>
        <a:lstStyle/>
        <a:p>
          <a:endParaRPr lang="en-US"/>
        </a:p>
      </dgm:t>
    </dgm:pt>
    <dgm:pt modelId="{554CAD95-393E-344D-BFB8-B44F191323B3}">
      <dgm:prSet/>
      <dgm:spPr/>
      <dgm:t>
        <a:bodyPr/>
        <a:lstStyle/>
        <a:p>
          <a:r>
            <a:rPr lang="en-US"/>
            <a:t>The Small Transaction</a:t>
          </a:r>
        </a:p>
      </dgm:t>
    </dgm:pt>
    <dgm:pt modelId="{04547C34-777A-9042-845E-4727623CCC96}" type="parTrans" cxnId="{A9CE0DE9-982E-604B-BA17-7CB40EB9EFD5}">
      <dgm:prSet/>
      <dgm:spPr/>
      <dgm:t>
        <a:bodyPr/>
        <a:lstStyle/>
        <a:p>
          <a:endParaRPr lang="en-US"/>
        </a:p>
      </dgm:t>
    </dgm:pt>
    <dgm:pt modelId="{9D49B623-AA89-794C-8264-0CEE7E69E194}" type="sibTrans" cxnId="{A9CE0DE9-982E-604B-BA17-7CB40EB9EFD5}">
      <dgm:prSet/>
      <dgm:spPr/>
      <dgm:t>
        <a:bodyPr/>
        <a:lstStyle/>
        <a:p>
          <a:endParaRPr lang="en-US"/>
        </a:p>
      </dgm:t>
    </dgm:pt>
    <dgm:pt modelId="{3144C3FA-4421-B448-B88F-16DAAEC28261}" type="pres">
      <dgm:prSet presAssocID="{99A332FD-1371-9840-B1AE-40E556FF97CA}" presName="Name0" presStyleCnt="0">
        <dgm:presLayoutVars>
          <dgm:dir/>
        </dgm:presLayoutVars>
      </dgm:prSet>
      <dgm:spPr/>
    </dgm:pt>
    <dgm:pt modelId="{708C67C6-043B-2444-AC99-C9C152AFBD39}" type="pres">
      <dgm:prSet presAssocID="{F564D7A4-C250-D74C-BDF5-880A216D91D9}" presName="noChildren" presStyleCnt="0"/>
      <dgm:spPr/>
    </dgm:pt>
    <dgm:pt modelId="{DB973473-834A-2E4F-9F63-7A578DE838EA}" type="pres">
      <dgm:prSet presAssocID="{F564D7A4-C250-D74C-BDF5-880A216D91D9}" presName="gap" presStyleCnt="0"/>
      <dgm:spPr/>
    </dgm:pt>
    <dgm:pt modelId="{8A3951ED-012C-0546-97AF-EF3AB567702D}" type="pres">
      <dgm:prSet presAssocID="{F564D7A4-C250-D74C-BDF5-880A216D91D9}" presName="medCircle2" presStyleLbl="vennNode1" presStyleIdx="0" presStyleCnt="5"/>
      <dgm:spPr/>
    </dgm:pt>
    <dgm:pt modelId="{3CB22585-0CBC-964A-977C-6297A4FDE60A}" type="pres">
      <dgm:prSet presAssocID="{F564D7A4-C250-D74C-BDF5-880A216D91D9}" presName="txLvlOnly1" presStyleLbl="revTx" presStyleIdx="0" presStyleCnt="5"/>
      <dgm:spPr/>
    </dgm:pt>
    <dgm:pt modelId="{309FFA02-C8C7-D142-AE6A-3FBAD8776056}" type="pres">
      <dgm:prSet presAssocID="{53E8BA7A-492E-8F4E-A19A-B20381C18042}" presName="noChildren" presStyleCnt="0"/>
      <dgm:spPr/>
    </dgm:pt>
    <dgm:pt modelId="{1C673DCD-3461-C847-BDB0-ECA3436A116E}" type="pres">
      <dgm:prSet presAssocID="{53E8BA7A-492E-8F4E-A19A-B20381C18042}" presName="gap" presStyleCnt="0"/>
      <dgm:spPr/>
    </dgm:pt>
    <dgm:pt modelId="{1B871BEB-6AE5-734A-8C3E-7935F3BA3896}" type="pres">
      <dgm:prSet presAssocID="{53E8BA7A-492E-8F4E-A19A-B20381C18042}" presName="medCircle2" presStyleLbl="vennNode1" presStyleIdx="1" presStyleCnt="5"/>
      <dgm:spPr/>
    </dgm:pt>
    <dgm:pt modelId="{772591D5-8E1A-E244-B233-672691F2249E}" type="pres">
      <dgm:prSet presAssocID="{53E8BA7A-492E-8F4E-A19A-B20381C18042}" presName="txLvlOnly1" presStyleLbl="revTx" presStyleIdx="1" presStyleCnt="5"/>
      <dgm:spPr/>
    </dgm:pt>
    <dgm:pt modelId="{0B8F0A34-8D10-5440-9C70-7CA6C0A3603E}" type="pres">
      <dgm:prSet presAssocID="{D0FC0466-75FC-944B-88F3-48FE7066B29C}" presName="noChildren" presStyleCnt="0"/>
      <dgm:spPr/>
    </dgm:pt>
    <dgm:pt modelId="{9845ADDE-BAF0-6E44-9B1C-1664AE91BABB}" type="pres">
      <dgm:prSet presAssocID="{D0FC0466-75FC-944B-88F3-48FE7066B29C}" presName="gap" presStyleCnt="0"/>
      <dgm:spPr/>
    </dgm:pt>
    <dgm:pt modelId="{EDF8FCB0-1AE7-E542-887E-66DF3CC596FE}" type="pres">
      <dgm:prSet presAssocID="{D0FC0466-75FC-944B-88F3-48FE7066B29C}" presName="medCircle2" presStyleLbl="vennNode1" presStyleIdx="2" presStyleCnt="5"/>
      <dgm:spPr/>
    </dgm:pt>
    <dgm:pt modelId="{581DA84A-8F02-B546-910D-AE6B99E07CC1}" type="pres">
      <dgm:prSet presAssocID="{D0FC0466-75FC-944B-88F3-48FE7066B29C}" presName="txLvlOnly1" presStyleLbl="revTx" presStyleIdx="2" presStyleCnt="5"/>
      <dgm:spPr/>
    </dgm:pt>
    <dgm:pt modelId="{8287DAD2-07F7-FB41-A998-218D3BC315A4}" type="pres">
      <dgm:prSet presAssocID="{BD705DEA-9531-A244-A3DA-6050E6356E34}" presName="noChildren" presStyleCnt="0"/>
      <dgm:spPr/>
    </dgm:pt>
    <dgm:pt modelId="{B0A4C494-9393-2D46-A534-BEF79988D3F4}" type="pres">
      <dgm:prSet presAssocID="{BD705DEA-9531-A244-A3DA-6050E6356E34}" presName="gap" presStyleCnt="0"/>
      <dgm:spPr/>
    </dgm:pt>
    <dgm:pt modelId="{A7946CED-DFDF-4641-A41C-89E850C186CE}" type="pres">
      <dgm:prSet presAssocID="{BD705DEA-9531-A244-A3DA-6050E6356E34}" presName="medCircle2" presStyleLbl="vennNode1" presStyleIdx="3" presStyleCnt="5"/>
      <dgm:spPr/>
    </dgm:pt>
    <dgm:pt modelId="{48D3F9FF-56CE-B345-90A8-649035384315}" type="pres">
      <dgm:prSet presAssocID="{BD705DEA-9531-A244-A3DA-6050E6356E34}" presName="txLvlOnly1" presStyleLbl="revTx" presStyleIdx="3" presStyleCnt="5"/>
      <dgm:spPr/>
    </dgm:pt>
    <dgm:pt modelId="{71F03A9B-B2B1-654E-96D4-0D3CC4E40BEF}" type="pres">
      <dgm:prSet presAssocID="{554CAD95-393E-344D-BFB8-B44F191323B3}" presName="noChildren" presStyleCnt="0"/>
      <dgm:spPr/>
    </dgm:pt>
    <dgm:pt modelId="{AB844197-D8EC-7F46-8FE6-81B4D9810B98}" type="pres">
      <dgm:prSet presAssocID="{554CAD95-393E-344D-BFB8-B44F191323B3}" presName="gap" presStyleCnt="0"/>
      <dgm:spPr/>
    </dgm:pt>
    <dgm:pt modelId="{E928D3F8-AC60-8B4D-BAD6-BF8702E28E5B}" type="pres">
      <dgm:prSet presAssocID="{554CAD95-393E-344D-BFB8-B44F191323B3}" presName="medCircle2" presStyleLbl="vennNode1" presStyleIdx="4" presStyleCnt="5"/>
      <dgm:spPr/>
    </dgm:pt>
    <dgm:pt modelId="{5DC60CF2-4854-D34E-9702-4E2ACAA21729}" type="pres">
      <dgm:prSet presAssocID="{554CAD95-393E-344D-BFB8-B44F191323B3}" presName="txLvlOnly1" presStyleLbl="revTx" presStyleIdx="4" presStyleCnt="5"/>
      <dgm:spPr/>
    </dgm:pt>
  </dgm:ptLst>
  <dgm:cxnLst>
    <dgm:cxn modelId="{FC4BA120-09AB-D04D-881E-E49D3878F7B9}" srcId="{99A332FD-1371-9840-B1AE-40E556FF97CA}" destId="{D0FC0466-75FC-944B-88F3-48FE7066B29C}" srcOrd="2" destOrd="0" parTransId="{46EB322E-74D0-F04B-B233-7394C7335FEF}" sibTransId="{8E1F0E97-DEDF-0F4B-B502-3FE639A478FC}"/>
    <dgm:cxn modelId="{15B16226-888B-2247-BDB1-FA9CA847EC5E}" type="presOf" srcId="{53E8BA7A-492E-8F4E-A19A-B20381C18042}" destId="{772591D5-8E1A-E244-B233-672691F2249E}" srcOrd="0" destOrd="0" presId="urn:microsoft.com/office/officeart/2008/layout/VerticalCircleList"/>
    <dgm:cxn modelId="{EF20DE4A-0373-BE49-BB99-57BA05D72B91}" srcId="{99A332FD-1371-9840-B1AE-40E556FF97CA}" destId="{F564D7A4-C250-D74C-BDF5-880A216D91D9}" srcOrd="0" destOrd="0" parTransId="{D7585709-B5F1-EA4E-81B6-112DD23AA195}" sibTransId="{97903382-5855-684D-8CF6-484F08802EAB}"/>
    <dgm:cxn modelId="{74A67655-B796-4D4A-959E-CC18444D2923}" type="presOf" srcId="{F564D7A4-C250-D74C-BDF5-880A216D91D9}" destId="{3CB22585-0CBC-964A-977C-6297A4FDE60A}" srcOrd="0" destOrd="0" presId="urn:microsoft.com/office/officeart/2008/layout/VerticalCircleList"/>
    <dgm:cxn modelId="{31F38E64-01F6-2342-A6C6-4F361BC81A15}" srcId="{99A332FD-1371-9840-B1AE-40E556FF97CA}" destId="{BD705DEA-9531-A244-A3DA-6050E6356E34}" srcOrd="3" destOrd="0" parTransId="{91B93661-F05F-D540-BA3E-F1C208759469}" sibTransId="{D48BF780-C873-CC4A-93CF-D9A367FC7A13}"/>
    <dgm:cxn modelId="{41B19366-A59D-6F41-989A-465E27A6D27A}" type="presOf" srcId="{99A332FD-1371-9840-B1AE-40E556FF97CA}" destId="{3144C3FA-4421-B448-B88F-16DAAEC28261}" srcOrd="0" destOrd="0" presId="urn:microsoft.com/office/officeart/2008/layout/VerticalCircleList"/>
    <dgm:cxn modelId="{5BD00076-4B1B-7F40-B540-0691DB8577EB}" type="presOf" srcId="{BD705DEA-9531-A244-A3DA-6050E6356E34}" destId="{48D3F9FF-56CE-B345-90A8-649035384315}" srcOrd="0" destOrd="0" presId="urn:microsoft.com/office/officeart/2008/layout/VerticalCircleList"/>
    <dgm:cxn modelId="{4D50ACA2-AEFC-4246-947D-C4B63C142091}" type="presOf" srcId="{554CAD95-393E-344D-BFB8-B44F191323B3}" destId="{5DC60CF2-4854-D34E-9702-4E2ACAA21729}" srcOrd="0" destOrd="0" presId="urn:microsoft.com/office/officeart/2008/layout/VerticalCircleList"/>
    <dgm:cxn modelId="{7CAFF5AD-9A4E-834F-A96B-26BA9F105F24}" type="presOf" srcId="{D0FC0466-75FC-944B-88F3-48FE7066B29C}" destId="{581DA84A-8F02-B546-910D-AE6B99E07CC1}" srcOrd="0" destOrd="0" presId="urn:microsoft.com/office/officeart/2008/layout/VerticalCircleList"/>
    <dgm:cxn modelId="{A9CE0DE9-982E-604B-BA17-7CB40EB9EFD5}" srcId="{99A332FD-1371-9840-B1AE-40E556FF97CA}" destId="{554CAD95-393E-344D-BFB8-B44F191323B3}" srcOrd="4" destOrd="0" parTransId="{04547C34-777A-9042-845E-4727623CCC96}" sibTransId="{9D49B623-AA89-794C-8264-0CEE7E69E194}"/>
    <dgm:cxn modelId="{514644F3-120D-8A48-9C44-AF67E7068AEC}" srcId="{99A332FD-1371-9840-B1AE-40E556FF97CA}" destId="{53E8BA7A-492E-8F4E-A19A-B20381C18042}" srcOrd="1" destOrd="0" parTransId="{49FA52DB-788E-A443-B786-0C617C7A4E98}" sibTransId="{1FAAC257-496F-CC4B-9EB9-6F24BDDBB3FE}"/>
    <dgm:cxn modelId="{DC160724-5C21-1F40-92DD-52D4E54BEE96}" type="presParOf" srcId="{3144C3FA-4421-B448-B88F-16DAAEC28261}" destId="{708C67C6-043B-2444-AC99-C9C152AFBD39}" srcOrd="0" destOrd="0" presId="urn:microsoft.com/office/officeart/2008/layout/VerticalCircleList"/>
    <dgm:cxn modelId="{DABBE341-95BD-4F47-A759-50CAAE5E8B45}" type="presParOf" srcId="{708C67C6-043B-2444-AC99-C9C152AFBD39}" destId="{DB973473-834A-2E4F-9F63-7A578DE838EA}" srcOrd="0" destOrd="0" presId="urn:microsoft.com/office/officeart/2008/layout/VerticalCircleList"/>
    <dgm:cxn modelId="{0AB5A93B-EC09-DE41-A903-CAF1238B4CC2}" type="presParOf" srcId="{708C67C6-043B-2444-AC99-C9C152AFBD39}" destId="{8A3951ED-012C-0546-97AF-EF3AB567702D}" srcOrd="1" destOrd="0" presId="urn:microsoft.com/office/officeart/2008/layout/VerticalCircleList"/>
    <dgm:cxn modelId="{29A9B5D0-0B1D-B24B-A8A7-A0BD87F4D2FA}" type="presParOf" srcId="{708C67C6-043B-2444-AC99-C9C152AFBD39}" destId="{3CB22585-0CBC-964A-977C-6297A4FDE60A}" srcOrd="2" destOrd="0" presId="urn:microsoft.com/office/officeart/2008/layout/VerticalCircleList"/>
    <dgm:cxn modelId="{D1D86BCA-00FE-A645-A2D4-B7C99C4E71C1}" type="presParOf" srcId="{3144C3FA-4421-B448-B88F-16DAAEC28261}" destId="{309FFA02-C8C7-D142-AE6A-3FBAD8776056}" srcOrd="1" destOrd="0" presId="urn:microsoft.com/office/officeart/2008/layout/VerticalCircleList"/>
    <dgm:cxn modelId="{962B4CA1-5AC8-8646-834E-FD2A8D6B46EE}" type="presParOf" srcId="{309FFA02-C8C7-D142-AE6A-3FBAD8776056}" destId="{1C673DCD-3461-C847-BDB0-ECA3436A116E}" srcOrd="0" destOrd="0" presId="urn:microsoft.com/office/officeart/2008/layout/VerticalCircleList"/>
    <dgm:cxn modelId="{53FEA66E-7490-4940-9099-AAD8E7A87F04}" type="presParOf" srcId="{309FFA02-C8C7-D142-AE6A-3FBAD8776056}" destId="{1B871BEB-6AE5-734A-8C3E-7935F3BA3896}" srcOrd="1" destOrd="0" presId="urn:microsoft.com/office/officeart/2008/layout/VerticalCircleList"/>
    <dgm:cxn modelId="{82DF1095-B4BD-5040-B608-93CCE6A49E9F}" type="presParOf" srcId="{309FFA02-C8C7-D142-AE6A-3FBAD8776056}" destId="{772591D5-8E1A-E244-B233-672691F2249E}" srcOrd="2" destOrd="0" presId="urn:microsoft.com/office/officeart/2008/layout/VerticalCircleList"/>
    <dgm:cxn modelId="{7A63C7D7-9F2E-3548-9C7C-D5EBDE5774FE}" type="presParOf" srcId="{3144C3FA-4421-B448-B88F-16DAAEC28261}" destId="{0B8F0A34-8D10-5440-9C70-7CA6C0A3603E}" srcOrd="2" destOrd="0" presId="urn:microsoft.com/office/officeart/2008/layout/VerticalCircleList"/>
    <dgm:cxn modelId="{A5D9FBDE-BA19-884B-AF24-6EFC9F5BAEA1}" type="presParOf" srcId="{0B8F0A34-8D10-5440-9C70-7CA6C0A3603E}" destId="{9845ADDE-BAF0-6E44-9B1C-1664AE91BABB}" srcOrd="0" destOrd="0" presId="urn:microsoft.com/office/officeart/2008/layout/VerticalCircleList"/>
    <dgm:cxn modelId="{4F1F6A0E-09C3-B14B-A1AB-3835CA98647C}" type="presParOf" srcId="{0B8F0A34-8D10-5440-9C70-7CA6C0A3603E}" destId="{EDF8FCB0-1AE7-E542-887E-66DF3CC596FE}" srcOrd="1" destOrd="0" presId="urn:microsoft.com/office/officeart/2008/layout/VerticalCircleList"/>
    <dgm:cxn modelId="{1601FB44-4876-3443-A55F-39B41CB53C31}" type="presParOf" srcId="{0B8F0A34-8D10-5440-9C70-7CA6C0A3603E}" destId="{581DA84A-8F02-B546-910D-AE6B99E07CC1}" srcOrd="2" destOrd="0" presId="urn:microsoft.com/office/officeart/2008/layout/VerticalCircleList"/>
    <dgm:cxn modelId="{E90B7C91-148F-A744-9289-FFBB909B404F}" type="presParOf" srcId="{3144C3FA-4421-B448-B88F-16DAAEC28261}" destId="{8287DAD2-07F7-FB41-A998-218D3BC315A4}" srcOrd="3" destOrd="0" presId="urn:microsoft.com/office/officeart/2008/layout/VerticalCircleList"/>
    <dgm:cxn modelId="{D46A0D96-0D65-AF45-8584-E7B8C87B1849}" type="presParOf" srcId="{8287DAD2-07F7-FB41-A998-218D3BC315A4}" destId="{B0A4C494-9393-2D46-A534-BEF79988D3F4}" srcOrd="0" destOrd="0" presId="urn:microsoft.com/office/officeart/2008/layout/VerticalCircleList"/>
    <dgm:cxn modelId="{D769FAAB-D6FE-8948-9183-85E0CF4FBBB0}" type="presParOf" srcId="{8287DAD2-07F7-FB41-A998-218D3BC315A4}" destId="{A7946CED-DFDF-4641-A41C-89E850C186CE}" srcOrd="1" destOrd="0" presId="urn:microsoft.com/office/officeart/2008/layout/VerticalCircleList"/>
    <dgm:cxn modelId="{4E909B45-0EE5-D34D-B000-138A1C3557E6}" type="presParOf" srcId="{8287DAD2-07F7-FB41-A998-218D3BC315A4}" destId="{48D3F9FF-56CE-B345-90A8-649035384315}" srcOrd="2" destOrd="0" presId="urn:microsoft.com/office/officeart/2008/layout/VerticalCircleList"/>
    <dgm:cxn modelId="{B3CE1990-8E11-B24F-9E18-74122495C77D}" type="presParOf" srcId="{3144C3FA-4421-B448-B88F-16DAAEC28261}" destId="{71F03A9B-B2B1-654E-96D4-0D3CC4E40BEF}" srcOrd="4" destOrd="0" presId="urn:microsoft.com/office/officeart/2008/layout/VerticalCircleList"/>
    <dgm:cxn modelId="{4EEE0E9D-51C7-F448-BA6D-8EDFAB6E7E7F}" type="presParOf" srcId="{71F03A9B-B2B1-654E-96D4-0D3CC4E40BEF}" destId="{AB844197-D8EC-7F46-8FE6-81B4D9810B98}" srcOrd="0" destOrd="0" presId="urn:microsoft.com/office/officeart/2008/layout/VerticalCircleList"/>
    <dgm:cxn modelId="{905AB731-9D1D-F440-AF79-926752A1DAC3}" type="presParOf" srcId="{71F03A9B-B2B1-654E-96D4-0D3CC4E40BEF}" destId="{E928D3F8-AC60-8B4D-BAD6-BF8702E28E5B}" srcOrd="1" destOrd="0" presId="urn:microsoft.com/office/officeart/2008/layout/VerticalCircleList"/>
    <dgm:cxn modelId="{4CD01519-24F8-E24E-BB67-60D7C9B85C2F}" type="presParOf" srcId="{71F03A9B-B2B1-654E-96D4-0D3CC4E40BEF}" destId="{5DC60CF2-4854-D34E-9702-4E2ACAA21729}"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264042-8D62-4281-A7E0-DCE2F46D6D44}"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6CF0B92E-339B-4929-B884-1E811CE2A611}">
      <dgm:prSet phldrT="[Text]"/>
      <dgm:spPr/>
      <dgm:t>
        <a:bodyPr/>
        <a:lstStyle/>
        <a:p>
          <a:r>
            <a:rPr lang="en-US" dirty="0"/>
            <a:t>Start with an Idea</a:t>
          </a:r>
        </a:p>
      </dgm:t>
    </dgm:pt>
    <dgm:pt modelId="{B63E0D31-1EC6-4692-BFB2-4F23258BF68E}" type="parTrans" cxnId="{02F8C651-DD58-4F32-B016-3D64DB1234C3}">
      <dgm:prSet/>
      <dgm:spPr/>
      <dgm:t>
        <a:bodyPr/>
        <a:lstStyle/>
        <a:p>
          <a:endParaRPr lang="en-US"/>
        </a:p>
      </dgm:t>
    </dgm:pt>
    <dgm:pt modelId="{88AD80B8-F282-417A-92BD-06AE286E63FD}" type="sibTrans" cxnId="{02F8C651-DD58-4F32-B016-3D64DB1234C3}">
      <dgm:prSet/>
      <dgm:spPr/>
      <dgm:t>
        <a:bodyPr/>
        <a:lstStyle/>
        <a:p>
          <a:endParaRPr lang="en-US"/>
        </a:p>
      </dgm:t>
    </dgm:pt>
    <dgm:pt modelId="{5045CDEC-69A0-4699-BEC1-FD04224C8900}">
      <dgm:prSet phldrT="[Text]"/>
      <dgm:spPr/>
      <dgm:t>
        <a:bodyPr/>
        <a:lstStyle/>
        <a:p>
          <a:pPr>
            <a:buFont typeface="Symbol" panose="05050102010706020507" pitchFamily="18" charset="2"/>
            <a:buChar char=""/>
          </a:pPr>
          <a:r>
            <a:rPr lang="en-US" dirty="0"/>
            <a:t>Diversify and expand export markets</a:t>
          </a:r>
        </a:p>
      </dgm:t>
    </dgm:pt>
    <dgm:pt modelId="{E075DA71-0214-4CD3-8216-B9A8BCC31885}" type="parTrans" cxnId="{B79110CC-7688-4016-B0B0-4906A345C947}">
      <dgm:prSet/>
      <dgm:spPr/>
      <dgm:t>
        <a:bodyPr/>
        <a:lstStyle/>
        <a:p>
          <a:endParaRPr lang="en-US"/>
        </a:p>
      </dgm:t>
    </dgm:pt>
    <dgm:pt modelId="{F711AC3D-9D85-47AE-9E90-78ADAADAC36C}" type="sibTrans" cxnId="{B79110CC-7688-4016-B0B0-4906A345C947}">
      <dgm:prSet/>
      <dgm:spPr/>
      <dgm:t>
        <a:bodyPr/>
        <a:lstStyle/>
        <a:p>
          <a:endParaRPr lang="en-US"/>
        </a:p>
      </dgm:t>
    </dgm:pt>
    <dgm:pt modelId="{A0EB3DAD-C543-40A8-86BE-9FBE16505B96}">
      <dgm:prSet phldrT="[Text]"/>
      <dgm:spPr/>
      <dgm:t>
        <a:bodyPr/>
        <a:lstStyle/>
        <a:p>
          <a:r>
            <a:rPr lang="en-US" dirty="0"/>
            <a:t>Find a Sector</a:t>
          </a:r>
        </a:p>
      </dgm:t>
    </dgm:pt>
    <dgm:pt modelId="{BAB03412-BB29-486C-970A-48D4DE32F148}" type="parTrans" cxnId="{8830B427-8F73-410E-88E3-7702B3EB76C2}">
      <dgm:prSet/>
      <dgm:spPr/>
      <dgm:t>
        <a:bodyPr/>
        <a:lstStyle/>
        <a:p>
          <a:endParaRPr lang="en-US"/>
        </a:p>
      </dgm:t>
    </dgm:pt>
    <dgm:pt modelId="{38CE7298-C05A-4CE4-8997-4A300D1187BA}" type="sibTrans" cxnId="{8830B427-8F73-410E-88E3-7702B3EB76C2}">
      <dgm:prSet/>
      <dgm:spPr/>
      <dgm:t>
        <a:bodyPr/>
        <a:lstStyle/>
        <a:p>
          <a:endParaRPr lang="en-US"/>
        </a:p>
      </dgm:t>
    </dgm:pt>
    <dgm:pt modelId="{6DB24B1E-6343-481B-B649-EBFEC1C98DBC}">
      <dgm:prSet phldrT="[Text]"/>
      <dgm:spPr/>
      <dgm:t>
        <a:bodyPr/>
        <a:lstStyle/>
        <a:p>
          <a:pPr>
            <a:buFont typeface="Symbol" panose="05050102010706020507" pitchFamily="18" charset="2"/>
            <a:buChar char=""/>
          </a:pPr>
          <a:r>
            <a:rPr lang="en-US" dirty="0"/>
            <a:t>Agriculture, Forestry, and Foods</a:t>
          </a:r>
        </a:p>
      </dgm:t>
    </dgm:pt>
    <dgm:pt modelId="{2A5486EB-A759-44C8-AC22-32FC9C1FC6EF}" type="parTrans" cxnId="{55FE89B4-24FD-4F90-A160-B41EEC6A577E}">
      <dgm:prSet/>
      <dgm:spPr/>
      <dgm:t>
        <a:bodyPr/>
        <a:lstStyle/>
        <a:p>
          <a:endParaRPr lang="en-US"/>
        </a:p>
      </dgm:t>
    </dgm:pt>
    <dgm:pt modelId="{0035A097-E00D-41F5-8B83-D1A296CC2321}" type="sibTrans" cxnId="{55FE89B4-24FD-4F90-A160-B41EEC6A577E}">
      <dgm:prSet/>
      <dgm:spPr/>
      <dgm:t>
        <a:bodyPr/>
        <a:lstStyle/>
        <a:p>
          <a:endParaRPr lang="en-US"/>
        </a:p>
      </dgm:t>
    </dgm:pt>
    <dgm:pt modelId="{91B0796F-4725-4FEA-A38D-D6EE15FA07C6}">
      <dgm:prSet phldrT="[Text]"/>
      <dgm:spPr/>
      <dgm:t>
        <a:bodyPr/>
        <a:lstStyle/>
        <a:p>
          <a:r>
            <a:rPr lang="en-US" dirty="0"/>
            <a:t>Choose Your Investment</a:t>
          </a:r>
        </a:p>
      </dgm:t>
    </dgm:pt>
    <dgm:pt modelId="{2AD19FCE-AFB8-42FC-BF4B-A58D5C600CDD}" type="parTrans" cxnId="{6BAA4BA9-A1BE-4A65-AF38-54AFE28B0162}">
      <dgm:prSet/>
      <dgm:spPr/>
      <dgm:t>
        <a:bodyPr/>
        <a:lstStyle/>
        <a:p>
          <a:endParaRPr lang="en-US"/>
        </a:p>
      </dgm:t>
    </dgm:pt>
    <dgm:pt modelId="{CF51DAB5-B768-4842-8F9B-28F323C2A111}" type="sibTrans" cxnId="{6BAA4BA9-A1BE-4A65-AF38-54AFE28B0162}">
      <dgm:prSet/>
      <dgm:spPr/>
      <dgm:t>
        <a:bodyPr/>
        <a:lstStyle/>
        <a:p>
          <a:endParaRPr lang="en-US"/>
        </a:p>
      </dgm:t>
    </dgm:pt>
    <dgm:pt modelId="{3F39C690-3969-41B3-B1C0-EC4844FCB95B}">
      <dgm:prSet phldrT="[Text]"/>
      <dgm:spPr/>
      <dgm:t>
        <a:bodyPr/>
        <a:lstStyle/>
        <a:p>
          <a:r>
            <a:rPr lang="en-US" dirty="0"/>
            <a:t>Direct investment (investor participates as shareholder)</a:t>
          </a:r>
        </a:p>
      </dgm:t>
    </dgm:pt>
    <dgm:pt modelId="{BC4D8F65-E547-4EE9-ADD5-167BAE2973C4}" type="parTrans" cxnId="{8CB4DCE7-F2E2-4465-94FA-D82180719AF4}">
      <dgm:prSet/>
      <dgm:spPr/>
      <dgm:t>
        <a:bodyPr/>
        <a:lstStyle/>
        <a:p>
          <a:endParaRPr lang="en-US"/>
        </a:p>
      </dgm:t>
    </dgm:pt>
    <dgm:pt modelId="{271424F3-B0FD-4CDB-AA03-F662EF454914}" type="sibTrans" cxnId="{8CB4DCE7-F2E2-4465-94FA-D82180719AF4}">
      <dgm:prSet/>
      <dgm:spPr/>
      <dgm:t>
        <a:bodyPr/>
        <a:lstStyle/>
        <a:p>
          <a:endParaRPr lang="en-US"/>
        </a:p>
      </dgm:t>
    </dgm:pt>
    <dgm:pt modelId="{DD821F15-6F9E-4F56-9C50-B5BC4F259C4F}">
      <dgm:prSet/>
      <dgm:spPr/>
      <dgm:t>
        <a:bodyPr/>
        <a:lstStyle/>
        <a:p>
          <a:pPr>
            <a:buFont typeface="Symbol" panose="05050102010706020507" pitchFamily="18" charset="2"/>
            <a:buChar char=""/>
          </a:pPr>
          <a:r>
            <a:rPr lang="en-US"/>
            <a:t>Decreasing dependence on imports</a:t>
          </a:r>
        </a:p>
      </dgm:t>
    </dgm:pt>
    <dgm:pt modelId="{EAA68374-4A8D-442F-BACB-840AF21666B0}" type="parTrans" cxnId="{0FA9AB9F-3F79-4B33-B858-2580303A7BDA}">
      <dgm:prSet/>
      <dgm:spPr/>
      <dgm:t>
        <a:bodyPr/>
        <a:lstStyle/>
        <a:p>
          <a:endParaRPr lang="en-US"/>
        </a:p>
      </dgm:t>
    </dgm:pt>
    <dgm:pt modelId="{0F9D4B0A-3C7E-4D8A-971C-DBD71C47558E}" type="sibTrans" cxnId="{0FA9AB9F-3F79-4B33-B858-2580303A7BDA}">
      <dgm:prSet/>
      <dgm:spPr/>
      <dgm:t>
        <a:bodyPr/>
        <a:lstStyle/>
        <a:p>
          <a:endParaRPr lang="en-US"/>
        </a:p>
      </dgm:t>
    </dgm:pt>
    <dgm:pt modelId="{02FC4677-ED9E-4480-B4DC-2C1684236A3E}">
      <dgm:prSet/>
      <dgm:spPr/>
      <dgm:t>
        <a:bodyPr/>
        <a:lstStyle/>
        <a:p>
          <a:pPr>
            <a:buFont typeface="Symbol" panose="05050102010706020507" pitchFamily="18" charset="2"/>
            <a:buChar char=""/>
          </a:pPr>
          <a:r>
            <a:rPr lang="en-US"/>
            <a:t>Increase access to advanced technology </a:t>
          </a:r>
        </a:p>
      </dgm:t>
    </dgm:pt>
    <dgm:pt modelId="{646795EF-F80F-4823-AD19-EAE25D9EDF66}" type="parTrans" cxnId="{1F6496EE-BA1F-41C1-8258-9553CD348F4A}">
      <dgm:prSet/>
      <dgm:spPr/>
      <dgm:t>
        <a:bodyPr/>
        <a:lstStyle/>
        <a:p>
          <a:endParaRPr lang="en-US"/>
        </a:p>
      </dgm:t>
    </dgm:pt>
    <dgm:pt modelId="{FF1697AC-0471-4FA0-AD10-737D386BEE64}" type="sibTrans" cxnId="{1F6496EE-BA1F-41C1-8258-9553CD348F4A}">
      <dgm:prSet/>
      <dgm:spPr/>
      <dgm:t>
        <a:bodyPr/>
        <a:lstStyle/>
        <a:p>
          <a:endParaRPr lang="en-US"/>
        </a:p>
      </dgm:t>
    </dgm:pt>
    <dgm:pt modelId="{FAFF275A-20A4-41F2-A544-B9666C036192}">
      <dgm:prSet/>
      <dgm:spPr/>
      <dgm:t>
        <a:bodyPr/>
        <a:lstStyle/>
        <a:p>
          <a:pPr>
            <a:buFont typeface="Symbol" panose="05050102010706020507" pitchFamily="18" charset="2"/>
            <a:buChar char=""/>
          </a:pPr>
          <a:r>
            <a:rPr lang="en-US"/>
            <a:t>Obtain foreign financing </a:t>
          </a:r>
        </a:p>
      </dgm:t>
    </dgm:pt>
    <dgm:pt modelId="{1365F923-A679-48D3-8E93-B37AA3B80628}" type="parTrans" cxnId="{DCA39C8C-0053-453A-AA82-47F229478110}">
      <dgm:prSet/>
      <dgm:spPr/>
      <dgm:t>
        <a:bodyPr/>
        <a:lstStyle/>
        <a:p>
          <a:endParaRPr lang="en-US"/>
        </a:p>
      </dgm:t>
    </dgm:pt>
    <dgm:pt modelId="{6EF3B619-792A-41E1-A73D-5FE231959F62}" type="sibTrans" cxnId="{DCA39C8C-0053-453A-AA82-47F229478110}">
      <dgm:prSet/>
      <dgm:spPr/>
      <dgm:t>
        <a:bodyPr/>
        <a:lstStyle/>
        <a:p>
          <a:endParaRPr lang="en-US"/>
        </a:p>
      </dgm:t>
    </dgm:pt>
    <dgm:pt modelId="{07EF7FA7-85AF-443E-9204-28B3141FAE08}">
      <dgm:prSet/>
      <dgm:spPr/>
      <dgm:t>
        <a:bodyPr/>
        <a:lstStyle/>
        <a:p>
          <a:pPr>
            <a:buFont typeface="Symbol" panose="05050102010706020507" pitchFamily="18" charset="2"/>
            <a:buChar char=""/>
          </a:pPr>
          <a:r>
            <a:rPr lang="en-US"/>
            <a:t>Creating new sources of employment</a:t>
          </a:r>
        </a:p>
      </dgm:t>
    </dgm:pt>
    <dgm:pt modelId="{9553C2E7-A17A-4759-80DD-D10B5CCE0F1D}" type="parTrans" cxnId="{E6F3F2C7-B19A-441D-948F-A926369ACD48}">
      <dgm:prSet/>
      <dgm:spPr/>
      <dgm:t>
        <a:bodyPr/>
        <a:lstStyle/>
        <a:p>
          <a:endParaRPr lang="en-US"/>
        </a:p>
      </dgm:t>
    </dgm:pt>
    <dgm:pt modelId="{5891751C-3580-4C6C-BC08-2B5A29B3090E}" type="sibTrans" cxnId="{E6F3F2C7-B19A-441D-948F-A926369ACD48}">
      <dgm:prSet/>
      <dgm:spPr/>
      <dgm:t>
        <a:bodyPr/>
        <a:lstStyle/>
        <a:p>
          <a:endParaRPr lang="en-US"/>
        </a:p>
      </dgm:t>
    </dgm:pt>
    <dgm:pt modelId="{27750ECD-4BD9-43A6-A1A7-C915FFEBA560}">
      <dgm:prSet/>
      <dgm:spPr/>
      <dgm:t>
        <a:bodyPr/>
        <a:lstStyle/>
        <a:p>
          <a:pPr>
            <a:buFont typeface="Symbol" panose="05050102010706020507" pitchFamily="18" charset="2"/>
            <a:buChar char=""/>
          </a:pPr>
          <a:r>
            <a:rPr lang="en-US"/>
            <a:t>Developing production chains</a:t>
          </a:r>
        </a:p>
      </dgm:t>
    </dgm:pt>
    <dgm:pt modelId="{47DF0A07-6F11-428E-B3A9-BA069A62C9AD}" type="parTrans" cxnId="{EB9DF255-1EA7-4C07-9350-8F321D7DC292}">
      <dgm:prSet/>
      <dgm:spPr/>
      <dgm:t>
        <a:bodyPr/>
        <a:lstStyle/>
        <a:p>
          <a:endParaRPr lang="en-US"/>
        </a:p>
      </dgm:t>
    </dgm:pt>
    <dgm:pt modelId="{EE4015A3-A00E-4CD0-9ED4-5F87D1D2E9E5}" type="sibTrans" cxnId="{EB9DF255-1EA7-4C07-9350-8F321D7DC292}">
      <dgm:prSet/>
      <dgm:spPr/>
      <dgm:t>
        <a:bodyPr/>
        <a:lstStyle/>
        <a:p>
          <a:endParaRPr lang="en-US"/>
        </a:p>
      </dgm:t>
    </dgm:pt>
    <dgm:pt modelId="{B47FF28B-B299-4D94-9412-43A25E0EFD02}">
      <dgm:prSet/>
      <dgm:spPr/>
      <dgm:t>
        <a:bodyPr/>
        <a:lstStyle/>
        <a:p>
          <a:pPr>
            <a:buFont typeface="Symbol" panose="05050102010706020507" pitchFamily="18" charset="2"/>
            <a:buChar char=""/>
          </a:pPr>
          <a:r>
            <a:rPr lang="en-US" dirty="0"/>
            <a:t>Develop renewable energy</a:t>
          </a:r>
        </a:p>
      </dgm:t>
    </dgm:pt>
    <dgm:pt modelId="{2CD7F69A-E274-467D-93D1-BD669CE2A578}" type="parTrans" cxnId="{C8FD0A50-1FE6-4B7D-8965-2BFC2B099630}">
      <dgm:prSet/>
      <dgm:spPr/>
      <dgm:t>
        <a:bodyPr/>
        <a:lstStyle/>
        <a:p>
          <a:endParaRPr lang="en-US"/>
        </a:p>
      </dgm:t>
    </dgm:pt>
    <dgm:pt modelId="{0123ABF8-605B-4E51-9CAF-4F37858F037B}" type="sibTrans" cxnId="{C8FD0A50-1FE6-4B7D-8965-2BFC2B099630}">
      <dgm:prSet/>
      <dgm:spPr/>
      <dgm:t>
        <a:bodyPr/>
        <a:lstStyle/>
        <a:p>
          <a:endParaRPr lang="en-US"/>
        </a:p>
      </dgm:t>
    </dgm:pt>
    <dgm:pt modelId="{E7BD329A-A1FA-4C00-8252-0DA0E10786D7}">
      <dgm:prSet/>
      <dgm:spPr/>
      <dgm:t>
        <a:bodyPr/>
        <a:lstStyle/>
        <a:p>
          <a:pPr>
            <a:buFont typeface="Symbol" panose="05050102010706020507" pitchFamily="18" charset="2"/>
            <a:buChar char=""/>
          </a:pPr>
          <a:r>
            <a:rPr lang="en-US"/>
            <a:t>Sugar</a:t>
          </a:r>
        </a:p>
      </dgm:t>
    </dgm:pt>
    <dgm:pt modelId="{D147269C-F6D2-4F89-AD98-A709716CDA29}" type="parTrans" cxnId="{512F1568-6270-42AB-8BF6-12B23720AB17}">
      <dgm:prSet/>
      <dgm:spPr/>
      <dgm:t>
        <a:bodyPr/>
        <a:lstStyle/>
        <a:p>
          <a:endParaRPr lang="en-US"/>
        </a:p>
      </dgm:t>
    </dgm:pt>
    <dgm:pt modelId="{8B380EBD-F1B9-4E35-B7A6-74FBBAC5A8B8}" type="sibTrans" cxnId="{512F1568-6270-42AB-8BF6-12B23720AB17}">
      <dgm:prSet/>
      <dgm:spPr/>
      <dgm:t>
        <a:bodyPr/>
        <a:lstStyle/>
        <a:p>
          <a:endParaRPr lang="en-US"/>
        </a:p>
      </dgm:t>
    </dgm:pt>
    <dgm:pt modelId="{7659E843-1EDD-4C18-A3DC-10974732B15F}">
      <dgm:prSet/>
      <dgm:spPr/>
      <dgm:t>
        <a:bodyPr/>
        <a:lstStyle/>
        <a:p>
          <a:pPr>
            <a:buFont typeface="Symbol" panose="05050102010706020507" pitchFamily="18" charset="2"/>
            <a:buChar char=""/>
          </a:pPr>
          <a:r>
            <a:rPr lang="en-US"/>
            <a:t>Industry</a:t>
          </a:r>
        </a:p>
      </dgm:t>
    </dgm:pt>
    <dgm:pt modelId="{88BA8358-E271-49DD-9020-058B52127D50}" type="parTrans" cxnId="{C1E86F39-1681-436A-A0B6-FA4DEBB2EF7C}">
      <dgm:prSet/>
      <dgm:spPr/>
      <dgm:t>
        <a:bodyPr/>
        <a:lstStyle/>
        <a:p>
          <a:endParaRPr lang="en-US"/>
        </a:p>
      </dgm:t>
    </dgm:pt>
    <dgm:pt modelId="{32E9FB50-23E3-4474-9220-7DF28F9172BD}" type="sibTrans" cxnId="{C1E86F39-1681-436A-A0B6-FA4DEBB2EF7C}">
      <dgm:prSet/>
      <dgm:spPr/>
      <dgm:t>
        <a:bodyPr/>
        <a:lstStyle/>
        <a:p>
          <a:endParaRPr lang="en-US"/>
        </a:p>
      </dgm:t>
    </dgm:pt>
    <dgm:pt modelId="{2C59CF89-3375-442C-BBEB-41D6D41AB6B5}">
      <dgm:prSet/>
      <dgm:spPr/>
      <dgm:t>
        <a:bodyPr/>
        <a:lstStyle/>
        <a:p>
          <a:pPr>
            <a:buFont typeface="Symbol" panose="05050102010706020507" pitchFamily="18" charset="2"/>
            <a:buChar char=""/>
          </a:pPr>
          <a:r>
            <a:rPr lang="en-US"/>
            <a:t>Tourism</a:t>
          </a:r>
        </a:p>
      </dgm:t>
    </dgm:pt>
    <dgm:pt modelId="{9EF1729F-DA82-4880-975F-4CFB693ABA93}" type="parTrans" cxnId="{E9F77677-D51A-4692-B937-A3D0FE67A214}">
      <dgm:prSet/>
      <dgm:spPr/>
      <dgm:t>
        <a:bodyPr/>
        <a:lstStyle/>
        <a:p>
          <a:endParaRPr lang="en-US"/>
        </a:p>
      </dgm:t>
    </dgm:pt>
    <dgm:pt modelId="{46E1D350-A7DF-4EE2-8BF2-1F63FB13B2B8}" type="sibTrans" cxnId="{E9F77677-D51A-4692-B937-A3D0FE67A214}">
      <dgm:prSet/>
      <dgm:spPr/>
      <dgm:t>
        <a:bodyPr/>
        <a:lstStyle/>
        <a:p>
          <a:endParaRPr lang="en-US"/>
        </a:p>
      </dgm:t>
    </dgm:pt>
    <dgm:pt modelId="{7FCAFA5F-1500-4594-8954-905C0620BBF1}">
      <dgm:prSet/>
      <dgm:spPr/>
      <dgm:t>
        <a:bodyPr/>
        <a:lstStyle/>
        <a:p>
          <a:pPr>
            <a:buFont typeface="Symbol" panose="05050102010706020507" pitchFamily="18" charset="2"/>
            <a:buChar char=""/>
          </a:pPr>
          <a:r>
            <a:rPr lang="en-US"/>
            <a:t>Energy</a:t>
          </a:r>
        </a:p>
      </dgm:t>
    </dgm:pt>
    <dgm:pt modelId="{E4C1E99A-EB06-4364-B59D-C4480FBFE2B3}" type="parTrans" cxnId="{2C95A456-6B1F-4ABE-A16E-BA42111539EB}">
      <dgm:prSet/>
      <dgm:spPr/>
      <dgm:t>
        <a:bodyPr/>
        <a:lstStyle/>
        <a:p>
          <a:endParaRPr lang="en-US"/>
        </a:p>
      </dgm:t>
    </dgm:pt>
    <dgm:pt modelId="{F750D8BF-ECF6-4450-822B-DC394C239F87}" type="sibTrans" cxnId="{2C95A456-6B1F-4ABE-A16E-BA42111539EB}">
      <dgm:prSet/>
      <dgm:spPr/>
      <dgm:t>
        <a:bodyPr/>
        <a:lstStyle/>
        <a:p>
          <a:endParaRPr lang="en-US"/>
        </a:p>
      </dgm:t>
    </dgm:pt>
    <dgm:pt modelId="{D1B47E4B-33E2-4E4D-BE47-FD041FF7AA26}">
      <dgm:prSet/>
      <dgm:spPr/>
      <dgm:t>
        <a:bodyPr/>
        <a:lstStyle/>
        <a:p>
          <a:pPr>
            <a:buFont typeface="Symbol" panose="05050102010706020507" pitchFamily="18" charset="2"/>
            <a:buChar char=""/>
          </a:pPr>
          <a:r>
            <a:rPr lang="en-US"/>
            <a:t>Mining</a:t>
          </a:r>
        </a:p>
      </dgm:t>
    </dgm:pt>
    <dgm:pt modelId="{5412DA23-EC6A-40A5-9805-5C45A39F6B38}" type="parTrans" cxnId="{56C5C966-0D5A-4BB5-A490-C31B95A843B5}">
      <dgm:prSet/>
      <dgm:spPr/>
      <dgm:t>
        <a:bodyPr/>
        <a:lstStyle/>
        <a:p>
          <a:endParaRPr lang="en-US"/>
        </a:p>
      </dgm:t>
    </dgm:pt>
    <dgm:pt modelId="{77A88AC5-D0AB-4714-AFBF-B55398F568EF}" type="sibTrans" cxnId="{56C5C966-0D5A-4BB5-A490-C31B95A843B5}">
      <dgm:prSet/>
      <dgm:spPr/>
      <dgm:t>
        <a:bodyPr/>
        <a:lstStyle/>
        <a:p>
          <a:endParaRPr lang="en-US"/>
        </a:p>
      </dgm:t>
    </dgm:pt>
    <dgm:pt modelId="{EC15E6E6-AB5F-47D4-8858-F41FCA835945}">
      <dgm:prSet/>
      <dgm:spPr/>
      <dgm:t>
        <a:bodyPr/>
        <a:lstStyle/>
        <a:p>
          <a:pPr>
            <a:buFont typeface="Symbol" panose="05050102010706020507" pitchFamily="18" charset="2"/>
            <a:buChar char=""/>
          </a:pPr>
          <a:r>
            <a:rPr lang="en-US"/>
            <a:t>Transportation</a:t>
          </a:r>
        </a:p>
      </dgm:t>
    </dgm:pt>
    <dgm:pt modelId="{6DFF8A7E-CA64-493B-A4CF-93F40115A90A}" type="parTrans" cxnId="{90FDE6D3-81BC-40BE-9AA3-B21392F669ED}">
      <dgm:prSet/>
      <dgm:spPr/>
      <dgm:t>
        <a:bodyPr/>
        <a:lstStyle/>
        <a:p>
          <a:endParaRPr lang="en-US"/>
        </a:p>
      </dgm:t>
    </dgm:pt>
    <dgm:pt modelId="{B2443AFC-DE33-4C1F-8B64-82A53FB0EC56}" type="sibTrans" cxnId="{90FDE6D3-81BC-40BE-9AA3-B21392F669ED}">
      <dgm:prSet/>
      <dgm:spPr/>
      <dgm:t>
        <a:bodyPr/>
        <a:lstStyle/>
        <a:p>
          <a:endParaRPr lang="en-US"/>
        </a:p>
      </dgm:t>
    </dgm:pt>
    <dgm:pt modelId="{F7F893FF-3476-4EEF-A3A2-30031B165BAA}">
      <dgm:prSet/>
      <dgm:spPr/>
      <dgm:t>
        <a:bodyPr/>
        <a:lstStyle/>
        <a:p>
          <a:pPr>
            <a:buFont typeface="Symbol" panose="05050102010706020507" pitchFamily="18" charset="2"/>
            <a:buChar char=""/>
          </a:pPr>
          <a:r>
            <a:rPr lang="en-US" dirty="0"/>
            <a:t>Biotechnology and Pharmaceuticals </a:t>
          </a:r>
        </a:p>
      </dgm:t>
    </dgm:pt>
    <dgm:pt modelId="{A8CE6055-80C3-4C79-A50E-AB8B81A79955}" type="parTrans" cxnId="{BD1AC04C-AB42-4540-A059-330E41AFAC5C}">
      <dgm:prSet/>
      <dgm:spPr/>
      <dgm:t>
        <a:bodyPr/>
        <a:lstStyle/>
        <a:p>
          <a:endParaRPr lang="en-US"/>
        </a:p>
      </dgm:t>
    </dgm:pt>
    <dgm:pt modelId="{FDBD2607-8724-48ED-9483-583B137DF071}" type="sibTrans" cxnId="{BD1AC04C-AB42-4540-A059-330E41AFAC5C}">
      <dgm:prSet/>
      <dgm:spPr/>
      <dgm:t>
        <a:bodyPr/>
        <a:lstStyle/>
        <a:p>
          <a:endParaRPr lang="en-US"/>
        </a:p>
      </dgm:t>
    </dgm:pt>
    <dgm:pt modelId="{EADED42F-B2DA-475E-8971-BAC97FF994F7}">
      <dgm:prSet/>
      <dgm:spPr/>
      <dgm:t>
        <a:bodyPr/>
        <a:lstStyle/>
        <a:p>
          <a:pPr>
            <a:buFont typeface="Symbol" panose="05050102010706020507" pitchFamily="18" charset="2"/>
            <a:buChar char=""/>
          </a:pPr>
          <a:r>
            <a:rPr lang="en-US"/>
            <a:t>Health</a:t>
          </a:r>
        </a:p>
      </dgm:t>
    </dgm:pt>
    <dgm:pt modelId="{F42486F7-C70C-47C3-A887-2EFB2E44D823}" type="parTrans" cxnId="{BD90229E-4F38-4BD4-968A-83840361275E}">
      <dgm:prSet/>
      <dgm:spPr/>
      <dgm:t>
        <a:bodyPr/>
        <a:lstStyle/>
        <a:p>
          <a:endParaRPr lang="en-US"/>
        </a:p>
      </dgm:t>
    </dgm:pt>
    <dgm:pt modelId="{04075E97-8AAB-44E1-8EF6-D0D17339735A}" type="sibTrans" cxnId="{BD90229E-4F38-4BD4-968A-83840361275E}">
      <dgm:prSet/>
      <dgm:spPr/>
      <dgm:t>
        <a:bodyPr/>
        <a:lstStyle/>
        <a:p>
          <a:endParaRPr lang="en-US"/>
        </a:p>
      </dgm:t>
    </dgm:pt>
    <dgm:pt modelId="{90AE8FBF-BF7E-4FB7-A707-16F6ADF6D68E}">
      <dgm:prSet/>
      <dgm:spPr/>
      <dgm:t>
        <a:bodyPr/>
        <a:lstStyle/>
        <a:p>
          <a:pPr>
            <a:buFont typeface="Symbol" panose="05050102010706020507" pitchFamily="18" charset="2"/>
            <a:buChar char=""/>
          </a:pPr>
          <a:r>
            <a:rPr lang="en-US"/>
            <a:t>Transportation</a:t>
          </a:r>
        </a:p>
      </dgm:t>
    </dgm:pt>
    <dgm:pt modelId="{03C9A317-1456-414C-B20E-3BB825E51C25}" type="parTrans" cxnId="{0CA97C9E-FBBC-4225-B29C-8F9A08732156}">
      <dgm:prSet/>
      <dgm:spPr/>
      <dgm:t>
        <a:bodyPr/>
        <a:lstStyle/>
        <a:p>
          <a:endParaRPr lang="en-US"/>
        </a:p>
      </dgm:t>
    </dgm:pt>
    <dgm:pt modelId="{394DC143-5BA0-4762-9225-6012A7671F23}" type="sibTrans" cxnId="{0CA97C9E-FBBC-4225-B29C-8F9A08732156}">
      <dgm:prSet/>
      <dgm:spPr/>
      <dgm:t>
        <a:bodyPr/>
        <a:lstStyle/>
        <a:p>
          <a:endParaRPr lang="en-US"/>
        </a:p>
      </dgm:t>
    </dgm:pt>
    <dgm:pt modelId="{979038D8-E752-4180-9778-6C192FB34345}">
      <dgm:prSet/>
      <dgm:spPr/>
      <dgm:t>
        <a:bodyPr/>
        <a:lstStyle/>
        <a:p>
          <a:pPr>
            <a:buFont typeface="Symbol" panose="05050102010706020507" pitchFamily="18" charset="2"/>
            <a:buChar char=""/>
          </a:pPr>
          <a:r>
            <a:rPr lang="en-US"/>
            <a:t>Business</a:t>
          </a:r>
        </a:p>
      </dgm:t>
    </dgm:pt>
    <dgm:pt modelId="{59F7D622-005B-4E3D-A7D9-0DFAB20FE9B3}" type="parTrans" cxnId="{1FF26751-3A90-44C6-839E-41E0DF93C68B}">
      <dgm:prSet/>
      <dgm:spPr/>
      <dgm:t>
        <a:bodyPr/>
        <a:lstStyle/>
        <a:p>
          <a:endParaRPr lang="en-US"/>
        </a:p>
      </dgm:t>
    </dgm:pt>
    <dgm:pt modelId="{31323579-A7E4-4FDE-91EF-F165C1AAA7E9}" type="sibTrans" cxnId="{1FF26751-3A90-44C6-839E-41E0DF93C68B}">
      <dgm:prSet/>
      <dgm:spPr/>
      <dgm:t>
        <a:bodyPr/>
        <a:lstStyle/>
        <a:p>
          <a:endParaRPr lang="en-US"/>
        </a:p>
      </dgm:t>
    </dgm:pt>
    <dgm:pt modelId="{3550DD54-7E4F-4B5A-BAF5-5410BC98DC0E}">
      <dgm:prSet/>
      <dgm:spPr/>
      <dgm:t>
        <a:bodyPr/>
        <a:lstStyle/>
        <a:p>
          <a:pPr>
            <a:buFont typeface="Symbol" panose="05050102010706020507" pitchFamily="18" charset="2"/>
            <a:buChar char=""/>
          </a:pPr>
          <a:r>
            <a:rPr lang="en-US"/>
            <a:t>Telecom</a:t>
          </a:r>
        </a:p>
      </dgm:t>
    </dgm:pt>
    <dgm:pt modelId="{769EBEB3-ACCB-43F9-B117-C7066A26B62C}" type="parTrans" cxnId="{9D264F26-F3A8-42A1-9CC8-3BCF1791680C}">
      <dgm:prSet/>
      <dgm:spPr/>
      <dgm:t>
        <a:bodyPr/>
        <a:lstStyle/>
        <a:p>
          <a:endParaRPr lang="en-US"/>
        </a:p>
      </dgm:t>
    </dgm:pt>
    <dgm:pt modelId="{EF8DEB8B-1674-47C0-A250-4F0D81228901}" type="sibTrans" cxnId="{9D264F26-F3A8-42A1-9CC8-3BCF1791680C}">
      <dgm:prSet/>
      <dgm:spPr/>
      <dgm:t>
        <a:bodyPr/>
        <a:lstStyle/>
        <a:p>
          <a:endParaRPr lang="en-US"/>
        </a:p>
      </dgm:t>
    </dgm:pt>
    <dgm:pt modelId="{0AF1B56A-F265-46A2-A2AD-D129519DE56B}">
      <dgm:prSet/>
      <dgm:spPr/>
      <dgm:t>
        <a:bodyPr/>
        <a:lstStyle/>
        <a:p>
          <a:pPr>
            <a:buFont typeface="Symbol" panose="05050102010706020507" pitchFamily="18" charset="2"/>
            <a:buChar char=""/>
          </a:pPr>
          <a:r>
            <a:rPr lang="en-US"/>
            <a:t>Hydraulic Technology</a:t>
          </a:r>
        </a:p>
      </dgm:t>
    </dgm:pt>
    <dgm:pt modelId="{D14491F2-1C76-400B-BB9D-C8A37AC8078B}" type="parTrans" cxnId="{41097C58-156A-405E-9939-8AE0F295B462}">
      <dgm:prSet/>
      <dgm:spPr/>
      <dgm:t>
        <a:bodyPr/>
        <a:lstStyle/>
        <a:p>
          <a:endParaRPr lang="en-US"/>
        </a:p>
      </dgm:t>
    </dgm:pt>
    <dgm:pt modelId="{D89E2E87-92A6-471E-9EB3-35DBF03F5A46}" type="sibTrans" cxnId="{41097C58-156A-405E-9939-8AE0F295B462}">
      <dgm:prSet/>
      <dgm:spPr/>
      <dgm:t>
        <a:bodyPr/>
        <a:lstStyle/>
        <a:p>
          <a:endParaRPr lang="en-US"/>
        </a:p>
      </dgm:t>
    </dgm:pt>
    <dgm:pt modelId="{0CE04DF6-876B-4EF3-B961-C478B10A8885}">
      <dgm:prSet/>
      <dgm:spPr/>
      <dgm:t>
        <a:bodyPr/>
        <a:lstStyle/>
        <a:p>
          <a:pPr>
            <a:buFont typeface="Symbol" panose="05050102010706020507" pitchFamily="18" charset="2"/>
            <a:buChar char=""/>
          </a:pPr>
          <a:r>
            <a:rPr lang="en-US" dirty="0"/>
            <a:t>Finance and Banking</a:t>
          </a:r>
        </a:p>
      </dgm:t>
    </dgm:pt>
    <dgm:pt modelId="{4DBFEF31-0332-4E9C-8935-8571676C6A53}" type="parTrans" cxnId="{F37CD134-38EA-4527-8B9E-33B9AE9A7956}">
      <dgm:prSet/>
      <dgm:spPr/>
      <dgm:t>
        <a:bodyPr/>
        <a:lstStyle/>
        <a:p>
          <a:endParaRPr lang="en-US"/>
        </a:p>
      </dgm:t>
    </dgm:pt>
    <dgm:pt modelId="{0324AFBC-6206-4E1B-BB0D-146E11CD81FF}" type="sibTrans" cxnId="{F37CD134-38EA-4527-8B9E-33B9AE9A7956}">
      <dgm:prSet/>
      <dgm:spPr/>
      <dgm:t>
        <a:bodyPr/>
        <a:lstStyle/>
        <a:p>
          <a:endParaRPr lang="en-US"/>
        </a:p>
      </dgm:t>
    </dgm:pt>
    <dgm:pt modelId="{85AAF701-6A55-4DC1-8C0C-567354397284}">
      <dgm:prSet/>
      <dgm:spPr/>
      <dgm:t>
        <a:bodyPr/>
        <a:lstStyle/>
        <a:p>
          <a:pPr>
            <a:buFont typeface="Symbol" panose="05050102010706020507" pitchFamily="18" charset="2"/>
            <a:buChar char=""/>
          </a:pPr>
          <a:r>
            <a:rPr lang="en-US" dirty="0"/>
            <a:t>Investment in equities or securities or bonds</a:t>
          </a:r>
        </a:p>
      </dgm:t>
    </dgm:pt>
    <dgm:pt modelId="{827ABD8C-AB96-410F-B619-54F55880EE2C}" type="parTrans" cxnId="{CB9F7ED9-4CFE-42FF-92F3-4FA00EBC77E5}">
      <dgm:prSet/>
      <dgm:spPr/>
      <dgm:t>
        <a:bodyPr/>
        <a:lstStyle/>
        <a:p>
          <a:endParaRPr lang="en-US"/>
        </a:p>
      </dgm:t>
    </dgm:pt>
    <dgm:pt modelId="{9B9DD547-8888-4B8D-AAA6-6A28AEF53B9B}" type="sibTrans" cxnId="{CB9F7ED9-4CFE-42FF-92F3-4FA00EBC77E5}">
      <dgm:prSet/>
      <dgm:spPr/>
      <dgm:t>
        <a:bodyPr/>
        <a:lstStyle/>
        <a:p>
          <a:endParaRPr lang="en-US"/>
        </a:p>
      </dgm:t>
    </dgm:pt>
    <dgm:pt modelId="{5D07455B-1533-4C00-93E9-E414A4E07008}">
      <dgm:prSet/>
      <dgm:spPr/>
      <dgm:t>
        <a:bodyPr/>
        <a:lstStyle/>
        <a:p>
          <a:pPr>
            <a:buFont typeface="Symbol" panose="05050102010706020507" pitchFamily="18" charset="2"/>
            <a:buChar char=""/>
          </a:pPr>
          <a:endParaRPr lang="en-US" dirty="0"/>
        </a:p>
      </dgm:t>
    </dgm:pt>
    <dgm:pt modelId="{E1D17FE4-539E-45E9-80BA-0DAB32B43B38}" type="parTrans" cxnId="{12FFC83C-1609-4DBC-8A1F-33D61A8C4B72}">
      <dgm:prSet/>
      <dgm:spPr/>
      <dgm:t>
        <a:bodyPr/>
        <a:lstStyle/>
        <a:p>
          <a:endParaRPr lang="en-US"/>
        </a:p>
      </dgm:t>
    </dgm:pt>
    <dgm:pt modelId="{E44BD8E5-AA01-4984-94C7-85278A23CBD0}" type="sibTrans" cxnId="{12FFC83C-1609-4DBC-8A1F-33D61A8C4B72}">
      <dgm:prSet/>
      <dgm:spPr/>
      <dgm:t>
        <a:bodyPr/>
        <a:lstStyle/>
        <a:p>
          <a:endParaRPr lang="en-US"/>
        </a:p>
      </dgm:t>
    </dgm:pt>
    <dgm:pt modelId="{BAAC5580-2BEE-44C7-A3D4-50ECD2282F00}">
      <dgm:prSet/>
      <dgm:spPr/>
      <dgm:t>
        <a:bodyPr/>
        <a:lstStyle/>
        <a:p>
          <a:r>
            <a:rPr lang="en-US" dirty="0"/>
            <a:t>Determine Your Contribution</a:t>
          </a:r>
        </a:p>
      </dgm:t>
    </dgm:pt>
    <dgm:pt modelId="{D6955FAE-09F1-41B3-96E0-CE4F7555607C}" type="parTrans" cxnId="{B9434694-4EC1-4493-B3CF-05B339ECBEBD}">
      <dgm:prSet/>
      <dgm:spPr/>
      <dgm:t>
        <a:bodyPr/>
        <a:lstStyle/>
        <a:p>
          <a:endParaRPr lang="en-US"/>
        </a:p>
      </dgm:t>
    </dgm:pt>
    <dgm:pt modelId="{770B0BFF-B69A-47B8-A113-485EF70AEC3D}" type="sibTrans" cxnId="{B9434694-4EC1-4493-B3CF-05B339ECBEBD}">
      <dgm:prSet/>
      <dgm:spPr/>
      <dgm:t>
        <a:bodyPr/>
        <a:lstStyle/>
        <a:p>
          <a:endParaRPr lang="en-US"/>
        </a:p>
      </dgm:t>
    </dgm:pt>
    <dgm:pt modelId="{A275D036-793B-4C3A-98CB-B3D312C7D692}">
      <dgm:prSet/>
      <dgm:spPr/>
      <dgm:t>
        <a:bodyPr/>
        <a:lstStyle/>
        <a:p>
          <a:r>
            <a:rPr lang="en-US" dirty="0"/>
            <a:t>Financial (“freely convertible currency”)</a:t>
          </a:r>
        </a:p>
      </dgm:t>
    </dgm:pt>
    <dgm:pt modelId="{328D53E9-5E97-42DB-B5A5-2758932132E7}" type="parTrans" cxnId="{97E25015-19FC-4E7E-BA50-7016B094C4BE}">
      <dgm:prSet/>
      <dgm:spPr/>
      <dgm:t>
        <a:bodyPr/>
        <a:lstStyle/>
        <a:p>
          <a:endParaRPr lang="en-US"/>
        </a:p>
      </dgm:t>
    </dgm:pt>
    <dgm:pt modelId="{94D04751-EF75-4B7F-A3AA-1964FF724123}" type="sibTrans" cxnId="{97E25015-19FC-4E7E-BA50-7016B094C4BE}">
      <dgm:prSet/>
      <dgm:spPr/>
      <dgm:t>
        <a:bodyPr/>
        <a:lstStyle/>
        <a:p>
          <a:endParaRPr lang="en-US"/>
        </a:p>
      </dgm:t>
    </dgm:pt>
    <dgm:pt modelId="{6236E910-56D6-45B1-8F2B-A300DF388505}">
      <dgm:prSet/>
      <dgm:spPr/>
      <dgm:t>
        <a:bodyPr/>
        <a:lstStyle/>
        <a:p>
          <a:endParaRPr lang="en-US" dirty="0"/>
        </a:p>
      </dgm:t>
    </dgm:pt>
    <dgm:pt modelId="{1BE98C1D-530D-44EB-AE8F-47289E32C35A}" type="parTrans" cxnId="{D8976543-8982-4CF1-A914-C7136B666A83}">
      <dgm:prSet/>
      <dgm:spPr/>
      <dgm:t>
        <a:bodyPr/>
        <a:lstStyle/>
        <a:p>
          <a:endParaRPr lang="en-US"/>
        </a:p>
      </dgm:t>
    </dgm:pt>
    <dgm:pt modelId="{1C6228A4-D9D7-45BD-84A5-7AC14C6296C0}" type="sibTrans" cxnId="{D8976543-8982-4CF1-A914-C7136B666A83}">
      <dgm:prSet/>
      <dgm:spPr/>
      <dgm:t>
        <a:bodyPr/>
        <a:lstStyle/>
        <a:p>
          <a:endParaRPr lang="en-US"/>
        </a:p>
      </dgm:t>
    </dgm:pt>
    <dgm:pt modelId="{2D912CD2-4224-47E3-B475-99C5EE3CD961}">
      <dgm:prSet/>
      <dgm:spPr/>
      <dgm:t>
        <a:bodyPr/>
        <a:lstStyle/>
        <a:p>
          <a:endParaRPr lang="en-US" dirty="0"/>
        </a:p>
      </dgm:t>
    </dgm:pt>
    <dgm:pt modelId="{DD64B671-87E5-47CF-9EC1-D2F4B266D12B}" type="parTrans" cxnId="{52A030AE-E8DC-4DC8-B820-E29AB056EFA2}">
      <dgm:prSet/>
      <dgm:spPr/>
      <dgm:t>
        <a:bodyPr/>
        <a:lstStyle/>
        <a:p>
          <a:endParaRPr lang="en-US"/>
        </a:p>
      </dgm:t>
    </dgm:pt>
    <dgm:pt modelId="{5F52D97C-AFEC-4D26-B670-4365F7582BD0}" type="sibTrans" cxnId="{52A030AE-E8DC-4DC8-B820-E29AB056EFA2}">
      <dgm:prSet/>
      <dgm:spPr/>
      <dgm:t>
        <a:bodyPr/>
        <a:lstStyle/>
        <a:p>
          <a:endParaRPr lang="en-US"/>
        </a:p>
      </dgm:t>
    </dgm:pt>
    <dgm:pt modelId="{BB3422C7-8AF9-44A1-9957-E1D754565BFA}">
      <dgm:prSet/>
      <dgm:spPr/>
      <dgm:t>
        <a:bodyPr/>
        <a:lstStyle/>
        <a:p>
          <a:r>
            <a:rPr lang="en-US" dirty="0"/>
            <a:t>Machinery and equipment</a:t>
          </a:r>
        </a:p>
      </dgm:t>
    </dgm:pt>
    <dgm:pt modelId="{DBC83C0C-2517-49E6-95A4-9E74627B54EE}" type="parTrans" cxnId="{ADDDDA4A-64EE-4371-9B36-44F9BC6D2C77}">
      <dgm:prSet/>
      <dgm:spPr/>
      <dgm:t>
        <a:bodyPr/>
        <a:lstStyle/>
        <a:p>
          <a:endParaRPr lang="en-US"/>
        </a:p>
      </dgm:t>
    </dgm:pt>
    <dgm:pt modelId="{7BF6CD92-5006-4C89-887B-9F4121B7106B}" type="sibTrans" cxnId="{ADDDDA4A-64EE-4371-9B36-44F9BC6D2C77}">
      <dgm:prSet/>
      <dgm:spPr/>
      <dgm:t>
        <a:bodyPr/>
        <a:lstStyle/>
        <a:p>
          <a:endParaRPr lang="en-US"/>
        </a:p>
      </dgm:t>
    </dgm:pt>
    <dgm:pt modelId="{5C626197-DCDF-4C6D-B53F-888CC774C17C}">
      <dgm:prSet/>
      <dgm:spPr/>
      <dgm:t>
        <a:bodyPr/>
        <a:lstStyle/>
        <a:p>
          <a:r>
            <a:rPr lang="en-US" dirty="0"/>
            <a:t>Intellectual property</a:t>
          </a:r>
        </a:p>
      </dgm:t>
    </dgm:pt>
    <dgm:pt modelId="{3537FD85-1918-43A4-891F-404B4845ABD4}" type="parTrans" cxnId="{B5BDC2AE-E615-4185-8033-25E5CDB7FB5F}">
      <dgm:prSet/>
      <dgm:spPr/>
      <dgm:t>
        <a:bodyPr/>
        <a:lstStyle/>
        <a:p>
          <a:endParaRPr lang="en-US"/>
        </a:p>
      </dgm:t>
    </dgm:pt>
    <dgm:pt modelId="{C3AEE24D-E37E-47BB-91EA-6A7AE6102F19}" type="sibTrans" cxnId="{B5BDC2AE-E615-4185-8033-25E5CDB7FB5F}">
      <dgm:prSet/>
      <dgm:spPr/>
      <dgm:t>
        <a:bodyPr/>
        <a:lstStyle/>
        <a:p>
          <a:endParaRPr lang="en-US"/>
        </a:p>
      </dgm:t>
    </dgm:pt>
    <dgm:pt modelId="{363D56F6-BF6F-4256-9317-867C872FB00D}">
      <dgm:prSet/>
      <dgm:spPr/>
      <dgm:t>
        <a:bodyPr/>
        <a:lstStyle/>
        <a:p>
          <a:r>
            <a:rPr lang="en-US" dirty="0"/>
            <a:t>Property rights</a:t>
          </a:r>
        </a:p>
      </dgm:t>
    </dgm:pt>
    <dgm:pt modelId="{B3576AFE-3B84-4589-AB38-7A40445D9B50}" type="parTrans" cxnId="{4BACC9E9-76C4-4BB1-9E2B-1ED8324F6C57}">
      <dgm:prSet/>
      <dgm:spPr/>
      <dgm:t>
        <a:bodyPr/>
        <a:lstStyle/>
        <a:p>
          <a:endParaRPr lang="en-US"/>
        </a:p>
      </dgm:t>
    </dgm:pt>
    <dgm:pt modelId="{E361EC51-0AF4-414C-93A7-363A2959949A}" type="sibTrans" cxnId="{4BACC9E9-76C4-4BB1-9E2B-1ED8324F6C57}">
      <dgm:prSet/>
      <dgm:spPr/>
      <dgm:t>
        <a:bodyPr/>
        <a:lstStyle/>
        <a:p>
          <a:endParaRPr lang="en-US"/>
        </a:p>
      </dgm:t>
    </dgm:pt>
    <dgm:pt modelId="{4FD5E382-2669-416B-96F4-D293885F809E}" type="pres">
      <dgm:prSet presAssocID="{1C264042-8D62-4281-A7E0-DCE2F46D6D44}" presName="linearFlow" presStyleCnt="0">
        <dgm:presLayoutVars>
          <dgm:dir/>
          <dgm:animLvl val="lvl"/>
          <dgm:resizeHandles val="exact"/>
        </dgm:presLayoutVars>
      </dgm:prSet>
      <dgm:spPr/>
    </dgm:pt>
    <dgm:pt modelId="{9D19D5AB-EB21-4A51-9C2A-CFC53D3FFF4A}" type="pres">
      <dgm:prSet presAssocID="{6CF0B92E-339B-4929-B884-1E811CE2A611}" presName="composite" presStyleCnt="0"/>
      <dgm:spPr/>
    </dgm:pt>
    <dgm:pt modelId="{9A806114-EE42-4276-8B24-186742BC5B84}" type="pres">
      <dgm:prSet presAssocID="{6CF0B92E-339B-4929-B884-1E811CE2A611}" presName="parTx" presStyleLbl="node1" presStyleIdx="0" presStyleCnt="4">
        <dgm:presLayoutVars>
          <dgm:chMax val="0"/>
          <dgm:chPref val="0"/>
          <dgm:bulletEnabled val="1"/>
        </dgm:presLayoutVars>
      </dgm:prSet>
      <dgm:spPr/>
    </dgm:pt>
    <dgm:pt modelId="{2FB791A1-21B3-4FDE-990C-1DF7D1605D49}" type="pres">
      <dgm:prSet presAssocID="{6CF0B92E-339B-4929-B884-1E811CE2A611}" presName="parSh" presStyleLbl="node1" presStyleIdx="0" presStyleCnt="4"/>
      <dgm:spPr/>
    </dgm:pt>
    <dgm:pt modelId="{BCC383C4-E04A-4F2C-A1D9-A523B6FF1FC3}" type="pres">
      <dgm:prSet presAssocID="{6CF0B92E-339B-4929-B884-1E811CE2A611}" presName="desTx" presStyleLbl="fgAcc1" presStyleIdx="0" presStyleCnt="4">
        <dgm:presLayoutVars>
          <dgm:bulletEnabled val="1"/>
        </dgm:presLayoutVars>
      </dgm:prSet>
      <dgm:spPr/>
    </dgm:pt>
    <dgm:pt modelId="{A950E1BC-3280-4F0F-9F95-1ED1E1DB912F}" type="pres">
      <dgm:prSet presAssocID="{88AD80B8-F282-417A-92BD-06AE286E63FD}" presName="sibTrans" presStyleLbl="sibTrans2D1" presStyleIdx="0" presStyleCnt="3"/>
      <dgm:spPr/>
    </dgm:pt>
    <dgm:pt modelId="{7A7455E1-2E3B-4D64-B480-5ED0AECB1076}" type="pres">
      <dgm:prSet presAssocID="{88AD80B8-F282-417A-92BD-06AE286E63FD}" presName="connTx" presStyleLbl="sibTrans2D1" presStyleIdx="0" presStyleCnt="3"/>
      <dgm:spPr/>
    </dgm:pt>
    <dgm:pt modelId="{323855C7-922D-4B8B-A195-7221A84ADAB6}" type="pres">
      <dgm:prSet presAssocID="{A0EB3DAD-C543-40A8-86BE-9FBE16505B96}" presName="composite" presStyleCnt="0"/>
      <dgm:spPr/>
    </dgm:pt>
    <dgm:pt modelId="{022D4BBC-1720-4CD7-AE50-F584E225A825}" type="pres">
      <dgm:prSet presAssocID="{A0EB3DAD-C543-40A8-86BE-9FBE16505B96}" presName="parTx" presStyleLbl="node1" presStyleIdx="0" presStyleCnt="4">
        <dgm:presLayoutVars>
          <dgm:chMax val="0"/>
          <dgm:chPref val="0"/>
          <dgm:bulletEnabled val="1"/>
        </dgm:presLayoutVars>
      </dgm:prSet>
      <dgm:spPr/>
    </dgm:pt>
    <dgm:pt modelId="{ED49D9F8-2714-46EC-8147-CA62C9EFBE61}" type="pres">
      <dgm:prSet presAssocID="{A0EB3DAD-C543-40A8-86BE-9FBE16505B96}" presName="parSh" presStyleLbl="node1" presStyleIdx="1" presStyleCnt="4"/>
      <dgm:spPr/>
    </dgm:pt>
    <dgm:pt modelId="{1FFA5C9E-3F9B-49FF-9351-F4AFE39F4576}" type="pres">
      <dgm:prSet presAssocID="{A0EB3DAD-C543-40A8-86BE-9FBE16505B96}" presName="desTx" presStyleLbl="fgAcc1" presStyleIdx="1" presStyleCnt="4">
        <dgm:presLayoutVars>
          <dgm:bulletEnabled val="1"/>
        </dgm:presLayoutVars>
      </dgm:prSet>
      <dgm:spPr/>
    </dgm:pt>
    <dgm:pt modelId="{0A991B05-12DF-4074-90FA-FB0533A8AEAA}" type="pres">
      <dgm:prSet presAssocID="{38CE7298-C05A-4CE4-8997-4A300D1187BA}" presName="sibTrans" presStyleLbl="sibTrans2D1" presStyleIdx="1" presStyleCnt="3"/>
      <dgm:spPr/>
    </dgm:pt>
    <dgm:pt modelId="{57FEA85C-ADF9-4D2A-823F-9CDD01822127}" type="pres">
      <dgm:prSet presAssocID="{38CE7298-C05A-4CE4-8997-4A300D1187BA}" presName="connTx" presStyleLbl="sibTrans2D1" presStyleIdx="1" presStyleCnt="3"/>
      <dgm:spPr/>
    </dgm:pt>
    <dgm:pt modelId="{88547B98-CABE-4ED3-9BDB-EAB78348D3DE}" type="pres">
      <dgm:prSet presAssocID="{91B0796F-4725-4FEA-A38D-D6EE15FA07C6}" presName="composite" presStyleCnt="0"/>
      <dgm:spPr/>
    </dgm:pt>
    <dgm:pt modelId="{24C2D9DD-1D32-4802-8C49-598574422E76}" type="pres">
      <dgm:prSet presAssocID="{91B0796F-4725-4FEA-A38D-D6EE15FA07C6}" presName="parTx" presStyleLbl="node1" presStyleIdx="1" presStyleCnt="4">
        <dgm:presLayoutVars>
          <dgm:chMax val="0"/>
          <dgm:chPref val="0"/>
          <dgm:bulletEnabled val="1"/>
        </dgm:presLayoutVars>
      </dgm:prSet>
      <dgm:spPr/>
    </dgm:pt>
    <dgm:pt modelId="{88BC6FAE-4F1F-40FD-BB0C-65B8CDE33322}" type="pres">
      <dgm:prSet presAssocID="{91B0796F-4725-4FEA-A38D-D6EE15FA07C6}" presName="parSh" presStyleLbl="node1" presStyleIdx="2" presStyleCnt="4"/>
      <dgm:spPr/>
    </dgm:pt>
    <dgm:pt modelId="{40150F30-6B7C-4FBE-8DC9-542A8DD30635}" type="pres">
      <dgm:prSet presAssocID="{91B0796F-4725-4FEA-A38D-D6EE15FA07C6}" presName="desTx" presStyleLbl="fgAcc1" presStyleIdx="2" presStyleCnt="4">
        <dgm:presLayoutVars>
          <dgm:bulletEnabled val="1"/>
        </dgm:presLayoutVars>
      </dgm:prSet>
      <dgm:spPr/>
    </dgm:pt>
    <dgm:pt modelId="{D0CF00FC-A421-4B3D-AC1E-7F36CC623E32}" type="pres">
      <dgm:prSet presAssocID="{CF51DAB5-B768-4842-8F9B-28F323C2A111}" presName="sibTrans" presStyleLbl="sibTrans2D1" presStyleIdx="2" presStyleCnt="3"/>
      <dgm:spPr/>
    </dgm:pt>
    <dgm:pt modelId="{D01D41A6-2963-49FB-AC5D-4AC2BF53E0FA}" type="pres">
      <dgm:prSet presAssocID="{CF51DAB5-B768-4842-8F9B-28F323C2A111}" presName="connTx" presStyleLbl="sibTrans2D1" presStyleIdx="2" presStyleCnt="3"/>
      <dgm:spPr/>
    </dgm:pt>
    <dgm:pt modelId="{F0AFBABA-6586-4804-B31D-5D0326712C33}" type="pres">
      <dgm:prSet presAssocID="{BAAC5580-2BEE-44C7-A3D4-50ECD2282F00}" presName="composite" presStyleCnt="0"/>
      <dgm:spPr/>
    </dgm:pt>
    <dgm:pt modelId="{F3C10EF4-14A2-482C-8B3D-00F0F64A37A3}" type="pres">
      <dgm:prSet presAssocID="{BAAC5580-2BEE-44C7-A3D4-50ECD2282F00}" presName="parTx" presStyleLbl="node1" presStyleIdx="2" presStyleCnt="4">
        <dgm:presLayoutVars>
          <dgm:chMax val="0"/>
          <dgm:chPref val="0"/>
          <dgm:bulletEnabled val="1"/>
        </dgm:presLayoutVars>
      </dgm:prSet>
      <dgm:spPr/>
    </dgm:pt>
    <dgm:pt modelId="{E2DBA909-D163-4253-83CA-97226AD8F985}" type="pres">
      <dgm:prSet presAssocID="{BAAC5580-2BEE-44C7-A3D4-50ECD2282F00}" presName="parSh" presStyleLbl="node1" presStyleIdx="3" presStyleCnt="4"/>
      <dgm:spPr/>
    </dgm:pt>
    <dgm:pt modelId="{90D29BB1-3F4E-4BB2-B184-1AA0349B1F4D}" type="pres">
      <dgm:prSet presAssocID="{BAAC5580-2BEE-44C7-A3D4-50ECD2282F00}" presName="desTx" presStyleLbl="fgAcc1" presStyleIdx="3" presStyleCnt="4">
        <dgm:presLayoutVars>
          <dgm:bulletEnabled val="1"/>
        </dgm:presLayoutVars>
      </dgm:prSet>
      <dgm:spPr/>
    </dgm:pt>
  </dgm:ptLst>
  <dgm:cxnLst>
    <dgm:cxn modelId="{202D1A00-323D-486B-893A-130D22FDAD70}" type="presOf" srcId="{91B0796F-4725-4FEA-A38D-D6EE15FA07C6}" destId="{24C2D9DD-1D32-4802-8C49-598574422E76}" srcOrd="0" destOrd="0" presId="urn:microsoft.com/office/officeart/2005/8/layout/process3"/>
    <dgm:cxn modelId="{E6C9F400-AF17-4265-AADC-D7B14F13FA55}" type="presOf" srcId="{CF51DAB5-B768-4842-8F9B-28F323C2A111}" destId="{D01D41A6-2963-49FB-AC5D-4AC2BF53E0FA}" srcOrd="1" destOrd="0" presId="urn:microsoft.com/office/officeart/2005/8/layout/process3"/>
    <dgm:cxn modelId="{8CA31D06-E5CA-438D-972D-54FD028428B2}" type="presOf" srcId="{BAAC5580-2BEE-44C7-A3D4-50ECD2282F00}" destId="{E2DBA909-D163-4253-83CA-97226AD8F985}" srcOrd="1" destOrd="0" presId="urn:microsoft.com/office/officeart/2005/8/layout/process3"/>
    <dgm:cxn modelId="{2BB2C408-ADF6-40F7-8008-AD744B732A35}" type="presOf" srcId="{A275D036-793B-4C3A-98CB-B3D312C7D692}" destId="{90D29BB1-3F4E-4BB2-B184-1AA0349B1F4D}" srcOrd="0" destOrd="0" presId="urn:microsoft.com/office/officeart/2005/8/layout/process3"/>
    <dgm:cxn modelId="{97E25015-19FC-4E7E-BA50-7016B094C4BE}" srcId="{BAAC5580-2BEE-44C7-A3D4-50ECD2282F00}" destId="{A275D036-793B-4C3A-98CB-B3D312C7D692}" srcOrd="0" destOrd="0" parTransId="{328D53E9-5E97-42DB-B5A5-2758932132E7}" sibTransId="{94D04751-EF75-4B7F-A3AA-1964FF724123}"/>
    <dgm:cxn modelId="{2B852616-5B40-45B3-9547-976EB7832AB4}" type="presOf" srcId="{2C59CF89-3375-442C-BBEB-41D6D41AB6B5}" destId="{1FFA5C9E-3F9B-49FF-9351-F4AFE39F4576}" srcOrd="0" destOrd="3" presId="urn:microsoft.com/office/officeart/2005/8/layout/process3"/>
    <dgm:cxn modelId="{EDF17418-2A89-46A7-8C8E-5BC68D8C48BA}" type="presOf" srcId="{6CF0B92E-339B-4929-B884-1E811CE2A611}" destId="{9A806114-EE42-4276-8B24-186742BC5B84}" srcOrd="0" destOrd="0" presId="urn:microsoft.com/office/officeart/2005/8/layout/process3"/>
    <dgm:cxn modelId="{9D264F26-F3A8-42A1-9CC8-3BCF1791680C}" srcId="{A0EB3DAD-C543-40A8-86BE-9FBE16505B96}" destId="{3550DD54-7E4F-4B5A-BAF5-5410BC98DC0E}" srcOrd="11" destOrd="0" parTransId="{769EBEB3-ACCB-43F9-B117-C7066A26B62C}" sibTransId="{EF8DEB8B-1674-47C0-A250-4F0D81228901}"/>
    <dgm:cxn modelId="{8830B427-8F73-410E-88E3-7702B3EB76C2}" srcId="{1C264042-8D62-4281-A7E0-DCE2F46D6D44}" destId="{A0EB3DAD-C543-40A8-86BE-9FBE16505B96}" srcOrd="1" destOrd="0" parTransId="{BAB03412-BB29-486C-970A-48D4DE32F148}" sibTransId="{38CE7298-C05A-4CE4-8997-4A300D1187BA}"/>
    <dgm:cxn modelId="{DE91A229-2D57-4E8D-B9C8-48DACD7C9E97}" type="presOf" srcId="{979038D8-E752-4180-9778-6C192FB34345}" destId="{1FFA5C9E-3F9B-49FF-9351-F4AFE39F4576}" srcOrd="0" destOrd="10" presId="urn:microsoft.com/office/officeart/2005/8/layout/process3"/>
    <dgm:cxn modelId="{8DF5D42D-B7F9-48B1-97C7-525AD671BE54}" type="presOf" srcId="{6CF0B92E-339B-4929-B884-1E811CE2A611}" destId="{2FB791A1-21B3-4FDE-990C-1DF7D1605D49}" srcOrd="1" destOrd="0" presId="urn:microsoft.com/office/officeart/2005/8/layout/process3"/>
    <dgm:cxn modelId="{F37CD134-38EA-4527-8B9E-33B9AE9A7956}" srcId="{A0EB3DAD-C543-40A8-86BE-9FBE16505B96}" destId="{0CE04DF6-876B-4EF3-B961-C478B10A8885}" srcOrd="13" destOrd="0" parTransId="{4DBFEF31-0332-4E9C-8935-8571676C6A53}" sibTransId="{0324AFBC-6206-4E1B-BB0D-146E11CD81FF}"/>
    <dgm:cxn modelId="{C1E86F39-1681-436A-A0B6-FA4DEBB2EF7C}" srcId="{A0EB3DAD-C543-40A8-86BE-9FBE16505B96}" destId="{7659E843-1EDD-4C18-A3DC-10974732B15F}" srcOrd="2" destOrd="0" parTransId="{88BA8358-E271-49DD-9020-058B52127D50}" sibTransId="{32E9FB50-23E3-4474-9220-7DF28F9172BD}"/>
    <dgm:cxn modelId="{7B9DAF39-31F7-40EE-B78A-B5E76F5D2C3F}" type="presOf" srcId="{E7BD329A-A1FA-4C00-8252-0DA0E10786D7}" destId="{1FFA5C9E-3F9B-49FF-9351-F4AFE39F4576}" srcOrd="0" destOrd="1" presId="urn:microsoft.com/office/officeart/2005/8/layout/process3"/>
    <dgm:cxn modelId="{12FFC83C-1609-4DBC-8A1F-33D61A8C4B72}" srcId="{91B0796F-4725-4FEA-A38D-D6EE15FA07C6}" destId="{5D07455B-1533-4C00-93E9-E414A4E07008}" srcOrd="2" destOrd="0" parTransId="{E1D17FE4-539E-45E9-80BA-0DAB32B43B38}" sibTransId="{E44BD8E5-AA01-4984-94C7-85278A23CBD0}"/>
    <dgm:cxn modelId="{BC5EDC41-8810-40B7-B84E-7D9310D20A1A}" type="presOf" srcId="{D1B47E4B-33E2-4E4D-BE47-FD041FF7AA26}" destId="{1FFA5C9E-3F9B-49FF-9351-F4AFE39F4576}" srcOrd="0" destOrd="5" presId="urn:microsoft.com/office/officeart/2005/8/layout/process3"/>
    <dgm:cxn modelId="{D8976543-8982-4CF1-A914-C7136B666A83}" srcId="{BAAC5580-2BEE-44C7-A3D4-50ECD2282F00}" destId="{6236E910-56D6-45B1-8F2B-A300DF388505}" srcOrd="4" destOrd="0" parTransId="{1BE98C1D-530D-44EB-AE8F-47289E32C35A}" sibTransId="{1C6228A4-D9D7-45BD-84A5-7AC14C6296C0}"/>
    <dgm:cxn modelId="{ADDDDA4A-64EE-4371-9B36-44F9BC6D2C77}" srcId="{BAAC5580-2BEE-44C7-A3D4-50ECD2282F00}" destId="{BB3422C7-8AF9-44A1-9957-E1D754565BFA}" srcOrd="1" destOrd="0" parTransId="{DBC83C0C-2517-49E6-95A4-9E74627B54EE}" sibTransId="{7BF6CD92-5006-4C89-887B-9F4121B7106B}"/>
    <dgm:cxn modelId="{BD1AC04C-AB42-4540-A059-330E41AFAC5C}" srcId="{A0EB3DAD-C543-40A8-86BE-9FBE16505B96}" destId="{F7F893FF-3476-4EEF-A3A2-30031B165BAA}" srcOrd="7" destOrd="0" parTransId="{A8CE6055-80C3-4C79-A50E-AB8B81A79955}" sibTransId="{FDBD2607-8724-48ED-9483-583B137DF071}"/>
    <dgm:cxn modelId="{2B9DDC4D-69E0-42AA-BB12-68099A0D3DC4}" type="presOf" srcId="{0AF1B56A-F265-46A2-A2AD-D129519DE56B}" destId="{1FFA5C9E-3F9B-49FF-9351-F4AFE39F4576}" srcOrd="0" destOrd="12" presId="urn:microsoft.com/office/officeart/2005/8/layout/process3"/>
    <dgm:cxn modelId="{4061F54E-32AF-4A84-A31D-32E419338F76}" type="presOf" srcId="{0CE04DF6-876B-4EF3-B961-C478B10A8885}" destId="{1FFA5C9E-3F9B-49FF-9351-F4AFE39F4576}" srcOrd="0" destOrd="13" presId="urn:microsoft.com/office/officeart/2005/8/layout/process3"/>
    <dgm:cxn modelId="{C8FD0A50-1FE6-4B7D-8965-2BFC2B099630}" srcId="{6CF0B92E-339B-4929-B884-1E811CE2A611}" destId="{B47FF28B-B299-4D94-9412-43A25E0EFD02}" srcOrd="6" destOrd="0" parTransId="{2CD7F69A-E274-467D-93D1-BD669CE2A578}" sibTransId="{0123ABF8-605B-4E51-9CAF-4F37858F037B}"/>
    <dgm:cxn modelId="{84144651-E743-421F-BF2F-12CA6737D039}" type="presOf" srcId="{EADED42F-B2DA-475E-8971-BAC97FF994F7}" destId="{1FFA5C9E-3F9B-49FF-9351-F4AFE39F4576}" srcOrd="0" destOrd="8" presId="urn:microsoft.com/office/officeart/2005/8/layout/process3"/>
    <dgm:cxn modelId="{6E186351-78EA-4842-B262-E1BF8C91F00F}" type="presOf" srcId="{A0EB3DAD-C543-40A8-86BE-9FBE16505B96}" destId="{ED49D9F8-2714-46EC-8147-CA62C9EFBE61}" srcOrd="1" destOrd="0" presId="urn:microsoft.com/office/officeart/2005/8/layout/process3"/>
    <dgm:cxn modelId="{1FF26751-3A90-44C6-839E-41E0DF93C68B}" srcId="{A0EB3DAD-C543-40A8-86BE-9FBE16505B96}" destId="{979038D8-E752-4180-9778-6C192FB34345}" srcOrd="10" destOrd="0" parTransId="{59F7D622-005B-4E3D-A7D9-0DFAB20FE9B3}" sibTransId="{31323579-A7E4-4FDE-91EF-F165C1AAA7E9}"/>
    <dgm:cxn modelId="{02F8C651-DD58-4F32-B016-3D64DB1234C3}" srcId="{1C264042-8D62-4281-A7E0-DCE2F46D6D44}" destId="{6CF0B92E-339B-4929-B884-1E811CE2A611}" srcOrd="0" destOrd="0" parTransId="{B63E0D31-1EC6-4692-BFB2-4F23258BF68E}" sibTransId="{88AD80B8-F282-417A-92BD-06AE286E63FD}"/>
    <dgm:cxn modelId="{EB9DF255-1EA7-4C07-9350-8F321D7DC292}" srcId="{6CF0B92E-339B-4929-B884-1E811CE2A611}" destId="{27750ECD-4BD9-43A6-A1A7-C915FFEBA560}" srcOrd="5" destOrd="0" parTransId="{47DF0A07-6F11-428E-B3A9-BA069A62C9AD}" sibTransId="{EE4015A3-A00E-4CD0-9ED4-5F87D1D2E9E5}"/>
    <dgm:cxn modelId="{2C95A456-6B1F-4ABE-A16E-BA42111539EB}" srcId="{A0EB3DAD-C543-40A8-86BE-9FBE16505B96}" destId="{7FCAFA5F-1500-4594-8954-905C0620BBF1}" srcOrd="4" destOrd="0" parTransId="{E4C1E99A-EB06-4364-B59D-C4480FBFE2B3}" sibTransId="{F750D8BF-ECF6-4450-822B-DC394C239F87}"/>
    <dgm:cxn modelId="{41097C58-156A-405E-9939-8AE0F295B462}" srcId="{A0EB3DAD-C543-40A8-86BE-9FBE16505B96}" destId="{0AF1B56A-F265-46A2-A2AD-D129519DE56B}" srcOrd="12" destOrd="0" parTransId="{D14491F2-1C76-400B-BB9D-C8A37AC8078B}" sibTransId="{D89E2E87-92A6-471E-9EB3-35DBF03F5A46}"/>
    <dgm:cxn modelId="{56C5C966-0D5A-4BB5-A490-C31B95A843B5}" srcId="{A0EB3DAD-C543-40A8-86BE-9FBE16505B96}" destId="{D1B47E4B-33E2-4E4D-BE47-FD041FF7AA26}" srcOrd="5" destOrd="0" parTransId="{5412DA23-EC6A-40A5-9805-5C45A39F6B38}" sibTransId="{77A88AC5-D0AB-4714-AFBF-B55398F568EF}"/>
    <dgm:cxn modelId="{512F1568-6270-42AB-8BF6-12B23720AB17}" srcId="{A0EB3DAD-C543-40A8-86BE-9FBE16505B96}" destId="{E7BD329A-A1FA-4C00-8252-0DA0E10786D7}" srcOrd="1" destOrd="0" parTransId="{D147269C-F6D2-4F89-AD98-A709716CDA29}" sibTransId="{8B380EBD-F1B9-4E35-B7A6-74FBBAC5A8B8}"/>
    <dgm:cxn modelId="{FB29A071-A962-43B5-9DE3-5AB7FA20E5D1}" type="presOf" srcId="{EC15E6E6-AB5F-47D4-8858-F41FCA835945}" destId="{1FFA5C9E-3F9B-49FF-9351-F4AFE39F4576}" srcOrd="0" destOrd="6" presId="urn:microsoft.com/office/officeart/2005/8/layout/process3"/>
    <dgm:cxn modelId="{4F57A372-E67D-456E-A50A-79DD807305C7}" type="presOf" srcId="{FAFF275A-20A4-41F2-A544-B9666C036192}" destId="{BCC383C4-E04A-4F2C-A1D9-A523B6FF1FC3}" srcOrd="0" destOrd="3" presId="urn:microsoft.com/office/officeart/2005/8/layout/process3"/>
    <dgm:cxn modelId="{E9F77677-D51A-4692-B937-A3D0FE67A214}" srcId="{A0EB3DAD-C543-40A8-86BE-9FBE16505B96}" destId="{2C59CF89-3375-442C-BBEB-41D6D41AB6B5}" srcOrd="3" destOrd="0" parTransId="{9EF1729F-DA82-4880-975F-4CFB693ABA93}" sibTransId="{46E1D350-A7DF-4EE2-8BF2-1F63FB13B2B8}"/>
    <dgm:cxn modelId="{7D0F567B-9CD7-4A48-B507-CDC544CB7E53}" type="presOf" srcId="{A0EB3DAD-C543-40A8-86BE-9FBE16505B96}" destId="{022D4BBC-1720-4CD7-AE50-F584E225A825}" srcOrd="0" destOrd="0" presId="urn:microsoft.com/office/officeart/2005/8/layout/process3"/>
    <dgm:cxn modelId="{AD458C80-35BA-41C0-A92E-55711BDE27E1}" type="presOf" srcId="{07EF7FA7-85AF-443E-9204-28B3141FAE08}" destId="{BCC383C4-E04A-4F2C-A1D9-A523B6FF1FC3}" srcOrd="0" destOrd="4" presId="urn:microsoft.com/office/officeart/2005/8/layout/process3"/>
    <dgm:cxn modelId="{8555B180-93A2-44FE-B94F-54D42EF14751}" type="presOf" srcId="{F7F893FF-3476-4EEF-A3A2-30031B165BAA}" destId="{1FFA5C9E-3F9B-49FF-9351-F4AFE39F4576}" srcOrd="0" destOrd="7" presId="urn:microsoft.com/office/officeart/2005/8/layout/process3"/>
    <dgm:cxn modelId="{78EB7A84-C324-480A-B294-A1433CC01C4D}" type="presOf" srcId="{5045CDEC-69A0-4699-BEC1-FD04224C8900}" destId="{BCC383C4-E04A-4F2C-A1D9-A523B6FF1FC3}" srcOrd="0" destOrd="0" presId="urn:microsoft.com/office/officeart/2005/8/layout/process3"/>
    <dgm:cxn modelId="{2A1DD085-1F97-4447-8F27-A215EC8098FB}" type="presOf" srcId="{90AE8FBF-BF7E-4FB7-A707-16F6ADF6D68E}" destId="{1FFA5C9E-3F9B-49FF-9351-F4AFE39F4576}" srcOrd="0" destOrd="9" presId="urn:microsoft.com/office/officeart/2005/8/layout/process3"/>
    <dgm:cxn modelId="{DED7418B-685C-4EB8-85D8-21955EA7ED27}" type="presOf" srcId="{02FC4677-ED9E-4480-B4DC-2C1684236A3E}" destId="{BCC383C4-E04A-4F2C-A1D9-A523B6FF1FC3}" srcOrd="0" destOrd="2" presId="urn:microsoft.com/office/officeart/2005/8/layout/process3"/>
    <dgm:cxn modelId="{DCA39C8C-0053-453A-AA82-47F229478110}" srcId="{6CF0B92E-339B-4929-B884-1E811CE2A611}" destId="{FAFF275A-20A4-41F2-A544-B9666C036192}" srcOrd="3" destOrd="0" parTransId="{1365F923-A679-48D3-8E93-B37AA3B80628}" sibTransId="{6EF3B619-792A-41E1-A73D-5FE231959F62}"/>
    <dgm:cxn modelId="{6D399A92-49C1-4BA3-B03A-DE2DA90781D3}" type="presOf" srcId="{3F39C690-3969-41B3-B1C0-EC4844FCB95B}" destId="{40150F30-6B7C-4FBE-8DC9-542A8DD30635}" srcOrd="0" destOrd="0" presId="urn:microsoft.com/office/officeart/2005/8/layout/process3"/>
    <dgm:cxn modelId="{B9434694-4EC1-4493-B3CF-05B339ECBEBD}" srcId="{1C264042-8D62-4281-A7E0-DCE2F46D6D44}" destId="{BAAC5580-2BEE-44C7-A3D4-50ECD2282F00}" srcOrd="3" destOrd="0" parTransId="{D6955FAE-09F1-41B3-96E0-CE4F7555607C}" sibTransId="{770B0BFF-B69A-47B8-A113-485EF70AEC3D}"/>
    <dgm:cxn modelId="{BB2CE295-2AB8-4B4C-BD89-3F9F1E639825}" type="presOf" srcId="{B47FF28B-B299-4D94-9412-43A25E0EFD02}" destId="{BCC383C4-E04A-4F2C-A1D9-A523B6FF1FC3}" srcOrd="0" destOrd="6" presId="urn:microsoft.com/office/officeart/2005/8/layout/process3"/>
    <dgm:cxn modelId="{97CB1E98-EBCE-4C2E-899C-598011BF7D61}" type="presOf" srcId="{38CE7298-C05A-4CE4-8997-4A300D1187BA}" destId="{57FEA85C-ADF9-4D2A-823F-9CDD01822127}" srcOrd="1" destOrd="0" presId="urn:microsoft.com/office/officeart/2005/8/layout/process3"/>
    <dgm:cxn modelId="{238DCE9B-E40B-4000-A37F-0C9F1BF65D8E}" type="presOf" srcId="{85AAF701-6A55-4DC1-8C0C-567354397284}" destId="{40150F30-6B7C-4FBE-8DC9-542A8DD30635}" srcOrd="0" destOrd="1" presId="urn:microsoft.com/office/officeart/2005/8/layout/process3"/>
    <dgm:cxn modelId="{BD90229E-4F38-4BD4-968A-83840361275E}" srcId="{A0EB3DAD-C543-40A8-86BE-9FBE16505B96}" destId="{EADED42F-B2DA-475E-8971-BAC97FF994F7}" srcOrd="8" destOrd="0" parTransId="{F42486F7-C70C-47C3-A887-2EFB2E44D823}" sibTransId="{04075E97-8AAB-44E1-8EF6-D0D17339735A}"/>
    <dgm:cxn modelId="{0CA97C9E-FBBC-4225-B29C-8F9A08732156}" srcId="{A0EB3DAD-C543-40A8-86BE-9FBE16505B96}" destId="{90AE8FBF-BF7E-4FB7-A707-16F6ADF6D68E}" srcOrd="9" destOrd="0" parTransId="{03C9A317-1456-414C-B20E-3BB825E51C25}" sibTransId="{394DC143-5BA0-4762-9225-6012A7671F23}"/>
    <dgm:cxn modelId="{0FA9AB9F-3F79-4B33-B858-2580303A7BDA}" srcId="{6CF0B92E-339B-4929-B884-1E811CE2A611}" destId="{DD821F15-6F9E-4F56-9C50-B5BC4F259C4F}" srcOrd="1" destOrd="0" parTransId="{EAA68374-4A8D-442F-BACB-840AF21666B0}" sibTransId="{0F9D4B0A-3C7E-4D8A-971C-DBD71C47558E}"/>
    <dgm:cxn modelId="{A2918AA4-7054-4623-9C15-4312ACF60A24}" type="presOf" srcId="{5D07455B-1533-4C00-93E9-E414A4E07008}" destId="{40150F30-6B7C-4FBE-8DC9-542A8DD30635}" srcOrd="0" destOrd="2" presId="urn:microsoft.com/office/officeart/2005/8/layout/process3"/>
    <dgm:cxn modelId="{6BAA4BA9-A1BE-4A65-AF38-54AFE28B0162}" srcId="{1C264042-8D62-4281-A7E0-DCE2F46D6D44}" destId="{91B0796F-4725-4FEA-A38D-D6EE15FA07C6}" srcOrd="2" destOrd="0" parTransId="{2AD19FCE-AFB8-42FC-BF4B-A58D5C600CDD}" sibTransId="{CF51DAB5-B768-4842-8F9B-28F323C2A111}"/>
    <dgm:cxn modelId="{64328EAD-E337-4527-A111-D13DA4ECA7DB}" type="presOf" srcId="{6236E910-56D6-45B1-8F2B-A300DF388505}" destId="{90D29BB1-3F4E-4BB2-B184-1AA0349B1F4D}" srcOrd="0" destOrd="4" presId="urn:microsoft.com/office/officeart/2005/8/layout/process3"/>
    <dgm:cxn modelId="{52A030AE-E8DC-4DC8-B820-E29AB056EFA2}" srcId="{BAAC5580-2BEE-44C7-A3D4-50ECD2282F00}" destId="{2D912CD2-4224-47E3-B475-99C5EE3CD961}" srcOrd="5" destOrd="0" parTransId="{DD64B671-87E5-47CF-9EC1-D2F4B266D12B}" sibTransId="{5F52D97C-AFEC-4D26-B670-4365F7582BD0}"/>
    <dgm:cxn modelId="{B5BDC2AE-E615-4185-8033-25E5CDB7FB5F}" srcId="{BAAC5580-2BEE-44C7-A3D4-50ECD2282F00}" destId="{5C626197-DCDF-4C6D-B53F-888CC774C17C}" srcOrd="2" destOrd="0" parTransId="{3537FD85-1918-43A4-891F-404B4845ABD4}" sibTransId="{C3AEE24D-E37E-47BB-91EA-6A7AE6102F19}"/>
    <dgm:cxn modelId="{55FE89B4-24FD-4F90-A160-B41EEC6A577E}" srcId="{A0EB3DAD-C543-40A8-86BE-9FBE16505B96}" destId="{6DB24B1E-6343-481B-B649-EBFEC1C98DBC}" srcOrd="0" destOrd="0" parTransId="{2A5486EB-A759-44C8-AC22-32FC9C1FC6EF}" sibTransId="{0035A097-E00D-41F5-8B83-D1A296CC2321}"/>
    <dgm:cxn modelId="{CB8E28B6-5CF1-4B58-8026-BB62CBE1B139}" type="presOf" srcId="{2D912CD2-4224-47E3-B475-99C5EE3CD961}" destId="{90D29BB1-3F4E-4BB2-B184-1AA0349B1F4D}" srcOrd="0" destOrd="5" presId="urn:microsoft.com/office/officeart/2005/8/layout/process3"/>
    <dgm:cxn modelId="{1C91FDB6-C909-49AB-84A1-40570668924B}" type="presOf" srcId="{1C264042-8D62-4281-A7E0-DCE2F46D6D44}" destId="{4FD5E382-2669-416B-96F4-D293885F809E}" srcOrd="0" destOrd="0" presId="urn:microsoft.com/office/officeart/2005/8/layout/process3"/>
    <dgm:cxn modelId="{045676BB-0708-49B8-B1CE-4D42C6434A62}" type="presOf" srcId="{CF51DAB5-B768-4842-8F9B-28F323C2A111}" destId="{D0CF00FC-A421-4B3D-AC1E-7F36CC623E32}" srcOrd="0" destOrd="0" presId="urn:microsoft.com/office/officeart/2005/8/layout/process3"/>
    <dgm:cxn modelId="{9EAE5FC1-FC35-4D0F-919A-0A8D64FBC503}" type="presOf" srcId="{363D56F6-BF6F-4256-9317-867C872FB00D}" destId="{90D29BB1-3F4E-4BB2-B184-1AA0349B1F4D}" srcOrd="0" destOrd="3" presId="urn:microsoft.com/office/officeart/2005/8/layout/process3"/>
    <dgm:cxn modelId="{A1C5D9C6-09B1-4502-BA3A-8579E7DEBF47}" type="presOf" srcId="{6DB24B1E-6343-481B-B649-EBFEC1C98DBC}" destId="{1FFA5C9E-3F9B-49FF-9351-F4AFE39F4576}" srcOrd="0" destOrd="0" presId="urn:microsoft.com/office/officeart/2005/8/layout/process3"/>
    <dgm:cxn modelId="{E6F3F2C7-B19A-441D-948F-A926369ACD48}" srcId="{6CF0B92E-339B-4929-B884-1E811CE2A611}" destId="{07EF7FA7-85AF-443E-9204-28B3141FAE08}" srcOrd="4" destOrd="0" parTransId="{9553C2E7-A17A-4759-80DD-D10B5CCE0F1D}" sibTransId="{5891751C-3580-4C6C-BC08-2B5A29B3090E}"/>
    <dgm:cxn modelId="{C9BE36C8-2432-45D9-9190-EB8A3D0963B7}" type="presOf" srcId="{88AD80B8-F282-417A-92BD-06AE286E63FD}" destId="{7A7455E1-2E3B-4D64-B480-5ED0AECB1076}" srcOrd="1" destOrd="0" presId="urn:microsoft.com/office/officeart/2005/8/layout/process3"/>
    <dgm:cxn modelId="{B79110CC-7688-4016-B0B0-4906A345C947}" srcId="{6CF0B92E-339B-4929-B884-1E811CE2A611}" destId="{5045CDEC-69A0-4699-BEC1-FD04224C8900}" srcOrd="0" destOrd="0" parTransId="{E075DA71-0214-4CD3-8216-B9A8BCC31885}" sibTransId="{F711AC3D-9D85-47AE-9E90-78ADAADAC36C}"/>
    <dgm:cxn modelId="{90FDE6D3-81BC-40BE-9AA3-B21392F669ED}" srcId="{A0EB3DAD-C543-40A8-86BE-9FBE16505B96}" destId="{EC15E6E6-AB5F-47D4-8858-F41FCA835945}" srcOrd="6" destOrd="0" parTransId="{6DFF8A7E-CA64-493B-A4CF-93F40115A90A}" sibTransId="{B2443AFC-DE33-4C1F-8B64-82A53FB0EC56}"/>
    <dgm:cxn modelId="{CB9F7ED9-4CFE-42FF-92F3-4FA00EBC77E5}" srcId="{91B0796F-4725-4FEA-A38D-D6EE15FA07C6}" destId="{85AAF701-6A55-4DC1-8C0C-567354397284}" srcOrd="1" destOrd="0" parTransId="{827ABD8C-AB96-410F-B619-54F55880EE2C}" sibTransId="{9B9DD547-8888-4B8D-AAA6-6A28AEF53B9B}"/>
    <dgm:cxn modelId="{1794F9DE-7AB7-4DB4-A14B-D873E78922A3}" type="presOf" srcId="{5C626197-DCDF-4C6D-B53F-888CC774C17C}" destId="{90D29BB1-3F4E-4BB2-B184-1AA0349B1F4D}" srcOrd="0" destOrd="2" presId="urn:microsoft.com/office/officeart/2005/8/layout/process3"/>
    <dgm:cxn modelId="{E796CEE0-5CA7-4D77-99EA-4A702779152D}" type="presOf" srcId="{7FCAFA5F-1500-4594-8954-905C0620BBF1}" destId="{1FFA5C9E-3F9B-49FF-9351-F4AFE39F4576}" srcOrd="0" destOrd="4" presId="urn:microsoft.com/office/officeart/2005/8/layout/process3"/>
    <dgm:cxn modelId="{A25607E2-A555-480E-A7DA-183AC3D35903}" type="presOf" srcId="{BB3422C7-8AF9-44A1-9957-E1D754565BFA}" destId="{90D29BB1-3F4E-4BB2-B184-1AA0349B1F4D}" srcOrd="0" destOrd="1" presId="urn:microsoft.com/office/officeart/2005/8/layout/process3"/>
    <dgm:cxn modelId="{8CB4DCE7-F2E2-4465-94FA-D82180719AF4}" srcId="{91B0796F-4725-4FEA-A38D-D6EE15FA07C6}" destId="{3F39C690-3969-41B3-B1C0-EC4844FCB95B}" srcOrd="0" destOrd="0" parTransId="{BC4D8F65-E547-4EE9-ADD5-167BAE2973C4}" sibTransId="{271424F3-B0FD-4CDB-AA03-F662EF454914}"/>
    <dgm:cxn modelId="{17B20DE9-73D3-4E80-A8C3-A45E72529137}" type="presOf" srcId="{91B0796F-4725-4FEA-A38D-D6EE15FA07C6}" destId="{88BC6FAE-4F1F-40FD-BB0C-65B8CDE33322}" srcOrd="1" destOrd="0" presId="urn:microsoft.com/office/officeart/2005/8/layout/process3"/>
    <dgm:cxn modelId="{4BACC9E9-76C4-4BB1-9E2B-1ED8324F6C57}" srcId="{BAAC5580-2BEE-44C7-A3D4-50ECD2282F00}" destId="{363D56F6-BF6F-4256-9317-867C872FB00D}" srcOrd="3" destOrd="0" parTransId="{B3576AFE-3B84-4589-AB38-7A40445D9B50}" sibTransId="{E361EC51-0AF4-414C-93A7-363A2959949A}"/>
    <dgm:cxn modelId="{1C2B8CED-451C-40A3-9768-32BE00935178}" type="presOf" srcId="{7659E843-1EDD-4C18-A3DC-10974732B15F}" destId="{1FFA5C9E-3F9B-49FF-9351-F4AFE39F4576}" srcOrd="0" destOrd="2" presId="urn:microsoft.com/office/officeart/2005/8/layout/process3"/>
    <dgm:cxn modelId="{A72247EE-04A6-4F89-9473-53D0AD820C97}" type="presOf" srcId="{DD821F15-6F9E-4F56-9C50-B5BC4F259C4F}" destId="{BCC383C4-E04A-4F2C-A1D9-A523B6FF1FC3}" srcOrd="0" destOrd="1" presId="urn:microsoft.com/office/officeart/2005/8/layout/process3"/>
    <dgm:cxn modelId="{1F6496EE-BA1F-41C1-8258-9553CD348F4A}" srcId="{6CF0B92E-339B-4929-B884-1E811CE2A611}" destId="{02FC4677-ED9E-4480-B4DC-2C1684236A3E}" srcOrd="2" destOrd="0" parTransId="{646795EF-F80F-4823-AD19-EAE25D9EDF66}" sibTransId="{FF1697AC-0471-4FA0-AD10-737D386BEE64}"/>
    <dgm:cxn modelId="{78A665F8-37EB-47AA-8EF7-93593447F8ED}" type="presOf" srcId="{BAAC5580-2BEE-44C7-A3D4-50ECD2282F00}" destId="{F3C10EF4-14A2-482C-8B3D-00F0F64A37A3}" srcOrd="0" destOrd="0" presId="urn:microsoft.com/office/officeart/2005/8/layout/process3"/>
    <dgm:cxn modelId="{244850FB-9828-4894-B9D9-E97A7BEE77AB}" type="presOf" srcId="{38CE7298-C05A-4CE4-8997-4A300D1187BA}" destId="{0A991B05-12DF-4074-90FA-FB0533A8AEAA}" srcOrd="0" destOrd="0" presId="urn:microsoft.com/office/officeart/2005/8/layout/process3"/>
    <dgm:cxn modelId="{3E5362FB-A2AB-43F5-96A6-BB66A6BB6AF2}" type="presOf" srcId="{88AD80B8-F282-417A-92BD-06AE286E63FD}" destId="{A950E1BC-3280-4F0F-9F95-1ED1E1DB912F}" srcOrd="0" destOrd="0" presId="urn:microsoft.com/office/officeart/2005/8/layout/process3"/>
    <dgm:cxn modelId="{2BBAD8FC-709E-4F7D-969D-D5D18346DD85}" type="presOf" srcId="{3550DD54-7E4F-4B5A-BAF5-5410BC98DC0E}" destId="{1FFA5C9E-3F9B-49FF-9351-F4AFE39F4576}" srcOrd="0" destOrd="11" presId="urn:microsoft.com/office/officeart/2005/8/layout/process3"/>
    <dgm:cxn modelId="{2B09DAFE-D177-4BC7-90C4-5188DAC6F9F7}" type="presOf" srcId="{27750ECD-4BD9-43A6-A1A7-C915FFEBA560}" destId="{BCC383C4-E04A-4F2C-A1D9-A523B6FF1FC3}" srcOrd="0" destOrd="5" presId="urn:microsoft.com/office/officeart/2005/8/layout/process3"/>
    <dgm:cxn modelId="{637E8E4F-F2CA-43F3-A290-555D019BDD60}" type="presParOf" srcId="{4FD5E382-2669-416B-96F4-D293885F809E}" destId="{9D19D5AB-EB21-4A51-9C2A-CFC53D3FFF4A}" srcOrd="0" destOrd="0" presId="urn:microsoft.com/office/officeart/2005/8/layout/process3"/>
    <dgm:cxn modelId="{C9E9188B-52C7-4792-86F6-57363AB7CF08}" type="presParOf" srcId="{9D19D5AB-EB21-4A51-9C2A-CFC53D3FFF4A}" destId="{9A806114-EE42-4276-8B24-186742BC5B84}" srcOrd="0" destOrd="0" presId="urn:microsoft.com/office/officeart/2005/8/layout/process3"/>
    <dgm:cxn modelId="{C9658BCA-7977-44DC-89E8-00D507E69419}" type="presParOf" srcId="{9D19D5AB-EB21-4A51-9C2A-CFC53D3FFF4A}" destId="{2FB791A1-21B3-4FDE-990C-1DF7D1605D49}" srcOrd="1" destOrd="0" presId="urn:microsoft.com/office/officeart/2005/8/layout/process3"/>
    <dgm:cxn modelId="{6A101206-064D-4478-82A9-D2A6DE946502}" type="presParOf" srcId="{9D19D5AB-EB21-4A51-9C2A-CFC53D3FFF4A}" destId="{BCC383C4-E04A-4F2C-A1D9-A523B6FF1FC3}" srcOrd="2" destOrd="0" presId="urn:microsoft.com/office/officeart/2005/8/layout/process3"/>
    <dgm:cxn modelId="{80533431-5F4B-443D-88D4-D88C7151901A}" type="presParOf" srcId="{4FD5E382-2669-416B-96F4-D293885F809E}" destId="{A950E1BC-3280-4F0F-9F95-1ED1E1DB912F}" srcOrd="1" destOrd="0" presId="urn:microsoft.com/office/officeart/2005/8/layout/process3"/>
    <dgm:cxn modelId="{97145B7F-1B16-49CB-810E-576C19DB9754}" type="presParOf" srcId="{A950E1BC-3280-4F0F-9F95-1ED1E1DB912F}" destId="{7A7455E1-2E3B-4D64-B480-5ED0AECB1076}" srcOrd="0" destOrd="0" presId="urn:microsoft.com/office/officeart/2005/8/layout/process3"/>
    <dgm:cxn modelId="{35DA7B6D-329A-48B9-8720-7B1EC2C5515F}" type="presParOf" srcId="{4FD5E382-2669-416B-96F4-D293885F809E}" destId="{323855C7-922D-4B8B-A195-7221A84ADAB6}" srcOrd="2" destOrd="0" presId="urn:microsoft.com/office/officeart/2005/8/layout/process3"/>
    <dgm:cxn modelId="{70243A2F-2CB0-4C29-AB11-2DF321D40090}" type="presParOf" srcId="{323855C7-922D-4B8B-A195-7221A84ADAB6}" destId="{022D4BBC-1720-4CD7-AE50-F584E225A825}" srcOrd="0" destOrd="0" presId="urn:microsoft.com/office/officeart/2005/8/layout/process3"/>
    <dgm:cxn modelId="{9C76BC05-C7C0-4A2E-A558-86540A323197}" type="presParOf" srcId="{323855C7-922D-4B8B-A195-7221A84ADAB6}" destId="{ED49D9F8-2714-46EC-8147-CA62C9EFBE61}" srcOrd="1" destOrd="0" presId="urn:microsoft.com/office/officeart/2005/8/layout/process3"/>
    <dgm:cxn modelId="{6E1BDEB5-5FDC-4B1D-834B-11FC1710D6B6}" type="presParOf" srcId="{323855C7-922D-4B8B-A195-7221A84ADAB6}" destId="{1FFA5C9E-3F9B-49FF-9351-F4AFE39F4576}" srcOrd="2" destOrd="0" presId="urn:microsoft.com/office/officeart/2005/8/layout/process3"/>
    <dgm:cxn modelId="{D72F31E6-0AA5-4A9A-A2C8-7137383153FA}" type="presParOf" srcId="{4FD5E382-2669-416B-96F4-D293885F809E}" destId="{0A991B05-12DF-4074-90FA-FB0533A8AEAA}" srcOrd="3" destOrd="0" presId="urn:microsoft.com/office/officeart/2005/8/layout/process3"/>
    <dgm:cxn modelId="{5D872EB2-76E2-4E54-B858-2C8A3F52ECD7}" type="presParOf" srcId="{0A991B05-12DF-4074-90FA-FB0533A8AEAA}" destId="{57FEA85C-ADF9-4D2A-823F-9CDD01822127}" srcOrd="0" destOrd="0" presId="urn:microsoft.com/office/officeart/2005/8/layout/process3"/>
    <dgm:cxn modelId="{FDA5780E-1C2D-49E9-96B8-D09CCB6CD11E}" type="presParOf" srcId="{4FD5E382-2669-416B-96F4-D293885F809E}" destId="{88547B98-CABE-4ED3-9BDB-EAB78348D3DE}" srcOrd="4" destOrd="0" presId="urn:microsoft.com/office/officeart/2005/8/layout/process3"/>
    <dgm:cxn modelId="{F3C36131-0812-4AAD-8F93-06FB49E50DC7}" type="presParOf" srcId="{88547B98-CABE-4ED3-9BDB-EAB78348D3DE}" destId="{24C2D9DD-1D32-4802-8C49-598574422E76}" srcOrd="0" destOrd="0" presId="urn:microsoft.com/office/officeart/2005/8/layout/process3"/>
    <dgm:cxn modelId="{8A9569A1-3CBF-4677-8944-58D8AF4E8F59}" type="presParOf" srcId="{88547B98-CABE-4ED3-9BDB-EAB78348D3DE}" destId="{88BC6FAE-4F1F-40FD-BB0C-65B8CDE33322}" srcOrd="1" destOrd="0" presId="urn:microsoft.com/office/officeart/2005/8/layout/process3"/>
    <dgm:cxn modelId="{687E30D2-715D-4746-8CF4-F17E2D117F27}" type="presParOf" srcId="{88547B98-CABE-4ED3-9BDB-EAB78348D3DE}" destId="{40150F30-6B7C-4FBE-8DC9-542A8DD30635}" srcOrd="2" destOrd="0" presId="urn:microsoft.com/office/officeart/2005/8/layout/process3"/>
    <dgm:cxn modelId="{32D4D402-D8B3-470E-8AAD-E97061C724AF}" type="presParOf" srcId="{4FD5E382-2669-416B-96F4-D293885F809E}" destId="{D0CF00FC-A421-4B3D-AC1E-7F36CC623E32}" srcOrd="5" destOrd="0" presId="urn:microsoft.com/office/officeart/2005/8/layout/process3"/>
    <dgm:cxn modelId="{8B1DD8F2-13C5-491D-A9E2-6E1C6AA234DF}" type="presParOf" srcId="{D0CF00FC-A421-4B3D-AC1E-7F36CC623E32}" destId="{D01D41A6-2963-49FB-AC5D-4AC2BF53E0FA}" srcOrd="0" destOrd="0" presId="urn:microsoft.com/office/officeart/2005/8/layout/process3"/>
    <dgm:cxn modelId="{66D36142-31DD-4BB1-8FF6-6867EDA4B522}" type="presParOf" srcId="{4FD5E382-2669-416B-96F4-D293885F809E}" destId="{F0AFBABA-6586-4804-B31D-5D0326712C33}" srcOrd="6" destOrd="0" presId="urn:microsoft.com/office/officeart/2005/8/layout/process3"/>
    <dgm:cxn modelId="{941F7EC0-ED40-4778-ADD3-6A7C35DB7839}" type="presParOf" srcId="{F0AFBABA-6586-4804-B31D-5D0326712C33}" destId="{F3C10EF4-14A2-482C-8B3D-00F0F64A37A3}" srcOrd="0" destOrd="0" presId="urn:microsoft.com/office/officeart/2005/8/layout/process3"/>
    <dgm:cxn modelId="{88631798-7F84-4F0B-A3B8-268941721E28}" type="presParOf" srcId="{F0AFBABA-6586-4804-B31D-5D0326712C33}" destId="{E2DBA909-D163-4253-83CA-97226AD8F985}" srcOrd="1" destOrd="0" presId="urn:microsoft.com/office/officeart/2005/8/layout/process3"/>
    <dgm:cxn modelId="{B284DD30-B731-42A8-9353-9AEE574CF958}" type="presParOf" srcId="{F0AFBABA-6586-4804-B31D-5D0326712C33}" destId="{90D29BB1-3F4E-4BB2-B184-1AA0349B1F4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7D49F0-B8F1-4A17-8490-774CD35234C4}"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E37EF8AD-E579-41E5-9BFE-9FFA7961D617}">
      <dgm:prSet phldrT="[Text]"/>
      <dgm:spPr/>
      <dgm:t>
        <a:bodyPr/>
        <a:lstStyle/>
        <a:p>
          <a:r>
            <a:rPr lang="en-US" dirty="0"/>
            <a:t>Joint Venture</a:t>
          </a:r>
        </a:p>
      </dgm:t>
    </dgm:pt>
    <dgm:pt modelId="{2A822A10-DB13-4E68-9F6B-E7BFCA14C136}" type="parTrans" cxnId="{5AFFAEE7-0645-4D25-93FF-48AC89BFDF94}">
      <dgm:prSet/>
      <dgm:spPr/>
      <dgm:t>
        <a:bodyPr/>
        <a:lstStyle/>
        <a:p>
          <a:endParaRPr lang="en-US"/>
        </a:p>
      </dgm:t>
    </dgm:pt>
    <dgm:pt modelId="{8F041604-CD92-4FCE-BEE6-004E73ADA1D4}" type="sibTrans" cxnId="{5AFFAEE7-0645-4D25-93FF-48AC89BFDF94}">
      <dgm:prSet/>
      <dgm:spPr/>
      <dgm:t>
        <a:bodyPr/>
        <a:lstStyle/>
        <a:p>
          <a:endParaRPr lang="en-US"/>
        </a:p>
      </dgm:t>
    </dgm:pt>
    <dgm:pt modelId="{B650836A-1C16-4E2B-A74B-F6A4119D2687}">
      <dgm:prSet phldrT="[Text]"/>
      <dgm:spPr/>
      <dgm:t>
        <a:bodyPr/>
        <a:lstStyle/>
        <a:p>
          <a:r>
            <a:rPr lang="en-US" dirty="0"/>
            <a:t>Corporation with registered shares and shareholders</a:t>
          </a:r>
        </a:p>
      </dgm:t>
    </dgm:pt>
    <dgm:pt modelId="{F61E33FD-9A4E-4792-A20E-159249AA94D2}" type="parTrans" cxnId="{C7B36DCA-3269-4473-BD9F-B7E314C7DE5A}">
      <dgm:prSet/>
      <dgm:spPr/>
      <dgm:t>
        <a:bodyPr/>
        <a:lstStyle/>
        <a:p>
          <a:endParaRPr lang="en-US"/>
        </a:p>
      </dgm:t>
    </dgm:pt>
    <dgm:pt modelId="{181C001F-DFDA-4205-8D64-2EA207C7134D}" type="sibTrans" cxnId="{C7B36DCA-3269-4473-BD9F-B7E314C7DE5A}">
      <dgm:prSet/>
      <dgm:spPr/>
      <dgm:t>
        <a:bodyPr/>
        <a:lstStyle/>
        <a:p>
          <a:endParaRPr lang="en-US"/>
        </a:p>
      </dgm:t>
    </dgm:pt>
    <dgm:pt modelId="{03F0690D-C66E-4323-AAFA-6B02C7F6ACAA}">
      <dgm:prSet phldrT="[Text]"/>
      <dgm:spPr/>
      <dgm:t>
        <a:bodyPr/>
        <a:lstStyle/>
        <a:p>
          <a:r>
            <a:rPr lang="en-US" dirty="0"/>
            <a:t>International Economic Association Agreement</a:t>
          </a:r>
        </a:p>
      </dgm:t>
    </dgm:pt>
    <dgm:pt modelId="{8C6D8168-6F1B-4BB1-BE5F-25F466853105}" type="parTrans" cxnId="{8865EE82-E3A4-41B4-B5D1-E4465A85AE91}">
      <dgm:prSet/>
      <dgm:spPr/>
      <dgm:t>
        <a:bodyPr/>
        <a:lstStyle/>
        <a:p>
          <a:endParaRPr lang="en-US"/>
        </a:p>
      </dgm:t>
    </dgm:pt>
    <dgm:pt modelId="{ED4920B5-972F-4A7D-8248-55188211FD6B}" type="sibTrans" cxnId="{8865EE82-E3A4-41B4-B5D1-E4465A85AE91}">
      <dgm:prSet/>
      <dgm:spPr/>
      <dgm:t>
        <a:bodyPr/>
        <a:lstStyle/>
        <a:p>
          <a:endParaRPr lang="en-US"/>
        </a:p>
      </dgm:t>
    </dgm:pt>
    <dgm:pt modelId="{4FA9D781-1D78-44D6-ABB4-D06BB19D0F22}">
      <dgm:prSet phldrT="[Text]"/>
      <dgm:spPr/>
      <dgm:t>
        <a:bodyPr/>
        <a:lstStyle/>
        <a:p>
          <a:r>
            <a:rPr lang="en-US" dirty="0"/>
            <a:t>No juridical persons</a:t>
          </a:r>
        </a:p>
      </dgm:t>
    </dgm:pt>
    <dgm:pt modelId="{7DA2ED8B-B423-45D8-A830-1AA89A72A2D2}" type="parTrans" cxnId="{0ACD7334-4F20-4A25-AF19-4C1559BDD1E5}">
      <dgm:prSet/>
      <dgm:spPr/>
      <dgm:t>
        <a:bodyPr/>
        <a:lstStyle/>
        <a:p>
          <a:endParaRPr lang="en-US"/>
        </a:p>
      </dgm:t>
    </dgm:pt>
    <dgm:pt modelId="{654384BC-E3DC-4E9E-94FE-2AC09453D1EB}" type="sibTrans" cxnId="{0ACD7334-4F20-4A25-AF19-4C1559BDD1E5}">
      <dgm:prSet/>
      <dgm:spPr/>
      <dgm:t>
        <a:bodyPr/>
        <a:lstStyle/>
        <a:p>
          <a:endParaRPr lang="en-US"/>
        </a:p>
      </dgm:t>
    </dgm:pt>
    <dgm:pt modelId="{97715C5D-D52F-446E-9869-E5979D5A9CAA}">
      <dgm:prSet phldrT="[Text]"/>
      <dgm:spPr/>
      <dgm:t>
        <a:bodyPr/>
        <a:lstStyle/>
        <a:p>
          <a:r>
            <a:rPr lang="en-US" dirty="0"/>
            <a:t>Negotiate with foreign investor</a:t>
          </a:r>
        </a:p>
      </dgm:t>
    </dgm:pt>
    <dgm:pt modelId="{0AD4EAE5-9343-47EA-BBC9-177246BDAE68}" type="parTrans" cxnId="{2B454731-573D-4A0F-ADAA-5A64576FFB0E}">
      <dgm:prSet/>
      <dgm:spPr/>
      <dgm:t>
        <a:bodyPr/>
        <a:lstStyle/>
        <a:p>
          <a:endParaRPr lang="en-US"/>
        </a:p>
      </dgm:t>
    </dgm:pt>
    <dgm:pt modelId="{54811C6E-9BCC-49D5-84A0-DF21FB766D2B}" type="sibTrans" cxnId="{2B454731-573D-4A0F-ADAA-5A64576FFB0E}">
      <dgm:prSet/>
      <dgm:spPr/>
      <dgm:t>
        <a:bodyPr/>
        <a:lstStyle/>
        <a:p>
          <a:endParaRPr lang="en-US"/>
        </a:p>
      </dgm:t>
    </dgm:pt>
    <dgm:pt modelId="{75640017-84E4-44FF-B9A1-B1B173CF751C}">
      <dgm:prSet/>
      <dgm:spPr/>
      <dgm:t>
        <a:bodyPr/>
        <a:lstStyle/>
        <a:p>
          <a:r>
            <a:rPr lang="en-US" dirty="0"/>
            <a:t>Totally Foreign Capital Company</a:t>
          </a:r>
        </a:p>
      </dgm:t>
    </dgm:pt>
    <dgm:pt modelId="{7A2092B4-793B-45EA-BED4-EB834B958674}" type="parTrans" cxnId="{54398DF5-CA92-443F-A761-E7B9125BC542}">
      <dgm:prSet/>
      <dgm:spPr/>
      <dgm:t>
        <a:bodyPr/>
        <a:lstStyle/>
        <a:p>
          <a:endParaRPr lang="en-US"/>
        </a:p>
      </dgm:t>
    </dgm:pt>
    <dgm:pt modelId="{A2CD8B90-4F80-4E04-BC25-38BAF61D8893}" type="sibTrans" cxnId="{54398DF5-CA92-443F-A761-E7B9125BC542}">
      <dgm:prSet/>
      <dgm:spPr/>
      <dgm:t>
        <a:bodyPr/>
        <a:lstStyle/>
        <a:p>
          <a:endParaRPr lang="en-US"/>
        </a:p>
      </dgm:t>
    </dgm:pt>
    <dgm:pt modelId="{013ECA0A-A98D-483E-AE4A-B336FA48344A}">
      <dgm:prSet/>
      <dgm:spPr/>
      <dgm:t>
        <a:bodyPr/>
        <a:lstStyle/>
        <a:p>
          <a:r>
            <a:rPr lang="en-US" dirty="0"/>
            <a:t>Real Estate</a:t>
          </a:r>
        </a:p>
      </dgm:t>
    </dgm:pt>
    <dgm:pt modelId="{8568BE96-7935-4952-B6DC-2E6ECE4E8B62}" type="parTrans" cxnId="{56105269-25A5-42F6-AA38-8D0D6CBCD33B}">
      <dgm:prSet/>
      <dgm:spPr/>
      <dgm:t>
        <a:bodyPr/>
        <a:lstStyle/>
        <a:p>
          <a:endParaRPr lang="en-US"/>
        </a:p>
      </dgm:t>
    </dgm:pt>
    <dgm:pt modelId="{0BD0EB9F-0BF0-490C-9E98-7B9B35DD36F7}" type="sibTrans" cxnId="{56105269-25A5-42F6-AA38-8D0D6CBCD33B}">
      <dgm:prSet/>
      <dgm:spPr/>
      <dgm:t>
        <a:bodyPr/>
        <a:lstStyle/>
        <a:p>
          <a:endParaRPr lang="en-US"/>
        </a:p>
      </dgm:t>
    </dgm:pt>
    <dgm:pt modelId="{E5DE8175-9E4A-4824-9057-011D747200D7}">
      <dgm:prSet/>
      <dgm:spPr/>
      <dgm:t>
        <a:bodyPr/>
        <a:lstStyle/>
        <a:p>
          <a:r>
            <a:rPr lang="en-US" dirty="0"/>
            <a:t>Housing and other buildings</a:t>
          </a:r>
        </a:p>
      </dgm:t>
    </dgm:pt>
    <dgm:pt modelId="{A9248696-FC41-48DA-9EA2-1F6A6D5B1ED1}" type="parTrans" cxnId="{979FACBB-477B-4EB0-B89C-A360C7A83C19}">
      <dgm:prSet/>
      <dgm:spPr/>
      <dgm:t>
        <a:bodyPr/>
        <a:lstStyle/>
        <a:p>
          <a:endParaRPr lang="en-US"/>
        </a:p>
      </dgm:t>
    </dgm:pt>
    <dgm:pt modelId="{74467FB5-84E9-4006-99F1-CAD2D482A455}" type="sibTrans" cxnId="{979FACBB-477B-4EB0-B89C-A360C7A83C19}">
      <dgm:prSet/>
      <dgm:spPr/>
      <dgm:t>
        <a:bodyPr/>
        <a:lstStyle/>
        <a:p>
          <a:endParaRPr lang="en-US"/>
        </a:p>
      </dgm:t>
    </dgm:pt>
    <dgm:pt modelId="{4ADC4D00-08F5-40A2-B047-EC593302DABC}">
      <dgm:prSet/>
      <dgm:spPr/>
      <dgm:t>
        <a:bodyPr/>
        <a:lstStyle/>
        <a:p>
          <a:r>
            <a:rPr lang="en-US" dirty="0"/>
            <a:t>commercial entity with foreign capital with no involvement of any national investor</a:t>
          </a:r>
        </a:p>
      </dgm:t>
    </dgm:pt>
    <dgm:pt modelId="{850BFF97-AB47-49FE-9D2C-80C1CDACA812}" type="parTrans" cxnId="{9ACF8992-0562-4B7D-BAF9-F0B909CD5A52}">
      <dgm:prSet/>
      <dgm:spPr/>
      <dgm:t>
        <a:bodyPr/>
        <a:lstStyle/>
        <a:p>
          <a:endParaRPr lang="en-US"/>
        </a:p>
      </dgm:t>
    </dgm:pt>
    <dgm:pt modelId="{2CEA9CAB-7C15-4F38-98BA-33B73C2F9457}" type="sibTrans" cxnId="{9ACF8992-0562-4B7D-BAF9-F0B909CD5A52}">
      <dgm:prSet/>
      <dgm:spPr/>
      <dgm:t>
        <a:bodyPr/>
        <a:lstStyle/>
        <a:p>
          <a:endParaRPr lang="en-US"/>
        </a:p>
      </dgm:t>
    </dgm:pt>
    <dgm:pt modelId="{E0AE74FB-F7BC-4DD2-AFC3-3A362EA5B024}">
      <dgm:prSet/>
      <dgm:spPr/>
      <dgm:t>
        <a:bodyPr/>
        <a:lstStyle/>
        <a:p>
          <a:r>
            <a:rPr lang="en-US" dirty="0"/>
            <a:t>Apply for targeted sector</a:t>
          </a:r>
        </a:p>
      </dgm:t>
    </dgm:pt>
    <dgm:pt modelId="{92437A00-F939-46B9-A407-D6720D1F87B6}" type="parTrans" cxnId="{44CFEEFB-3B94-4439-97E3-17FACF31F6E7}">
      <dgm:prSet/>
      <dgm:spPr/>
      <dgm:t>
        <a:bodyPr/>
        <a:lstStyle/>
        <a:p>
          <a:endParaRPr lang="en-US"/>
        </a:p>
      </dgm:t>
    </dgm:pt>
    <dgm:pt modelId="{9D6989DE-CB2A-4DD4-81FC-1A11349CA07F}" type="sibTrans" cxnId="{44CFEEFB-3B94-4439-97E3-17FACF31F6E7}">
      <dgm:prSet/>
      <dgm:spPr/>
      <dgm:t>
        <a:bodyPr/>
        <a:lstStyle/>
        <a:p>
          <a:endParaRPr lang="en-US"/>
        </a:p>
      </dgm:t>
    </dgm:pt>
    <dgm:pt modelId="{6D58D3C8-C9EB-4C20-B448-F9ECB7A223D3}" type="pres">
      <dgm:prSet presAssocID="{B27D49F0-B8F1-4A17-8490-774CD35234C4}" presName="Name0" presStyleCnt="0">
        <dgm:presLayoutVars>
          <dgm:dir/>
          <dgm:animLvl val="lvl"/>
          <dgm:resizeHandles/>
        </dgm:presLayoutVars>
      </dgm:prSet>
      <dgm:spPr/>
    </dgm:pt>
    <dgm:pt modelId="{4FF2BA75-6992-4C20-AA0D-669CFDC1114B}" type="pres">
      <dgm:prSet presAssocID="{E37EF8AD-E579-41E5-9BFE-9FFA7961D617}" presName="linNode" presStyleCnt="0"/>
      <dgm:spPr/>
    </dgm:pt>
    <dgm:pt modelId="{E015F341-AC8D-48E0-A805-A6DACC3EA5B6}" type="pres">
      <dgm:prSet presAssocID="{E37EF8AD-E579-41E5-9BFE-9FFA7961D617}" presName="parentShp" presStyleLbl="node1" presStyleIdx="0" presStyleCnt="4" custLinFactNeighborX="-18871" custLinFactNeighborY="-126">
        <dgm:presLayoutVars>
          <dgm:bulletEnabled val="1"/>
        </dgm:presLayoutVars>
      </dgm:prSet>
      <dgm:spPr/>
    </dgm:pt>
    <dgm:pt modelId="{C5943DE4-8F8E-44A7-8974-25F86F4BE84C}" type="pres">
      <dgm:prSet presAssocID="{E37EF8AD-E579-41E5-9BFE-9FFA7961D617}" presName="childShp" presStyleLbl="bgAccFollowNode1" presStyleIdx="0" presStyleCnt="4" custScaleX="62258" custLinFactNeighborX="-28306" custLinFactNeighborY="-126">
        <dgm:presLayoutVars>
          <dgm:bulletEnabled val="1"/>
        </dgm:presLayoutVars>
      </dgm:prSet>
      <dgm:spPr/>
    </dgm:pt>
    <dgm:pt modelId="{A98B7DBC-4CFB-4D65-9610-9B570218C966}" type="pres">
      <dgm:prSet presAssocID="{8F041604-CD92-4FCE-BEE6-004E73ADA1D4}" presName="spacing" presStyleCnt="0"/>
      <dgm:spPr/>
    </dgm:pt>
    <dgm:pt modelId="{2E2E2135-E190-40E2-BCBD-6E15F7CC7311}" type="pres">
      <dgm:prSet presAssocID="{03F0690D-C66E-4323-AAFA-6B02C7F6ACAA}" presName="linNode" presStyleCnt="0"/>
      <dgm:spPr/>
    </dgm:pt>
    <dgm:pt modelId="{55322661-9F52-47D2-8D89-0444C75F1A3F}" type="pres">
      <dgm:prSet presAssocID="{03F0690D-C66E-4323-AAFA-6B02C7F6ACAA}" presName="parentShp" presStyleLbl="node1" presStyleIdx="1" presStyleCnt="4" custLinFactNeighborX="-19777" custLinFactNeighborY="-1">
        <dgm:presLayoutVars>
          <dgm:bulletEnabled val="1"/>
        </dgm:presLayoutVars>
      </dgm:prSet>
      <dgm:spPr/>
    </dgm:pt>
    <dgm:pt modelId="{C73A269C-FA01-4C36-AC32-96F38A8DA197}" type="pres">
      <dgm:prSet presAssocID="{03F0690D-C66E-4323-AAFA-6B02C7F6ACAA}" presName="childShp" presStyleLbl="bgAccFollowNode1" presStyleIdx="1" presStyleCnt="4" custScaleX="61050" custScaleY="96412" custLinFactNeighborX="-29438" custLinFactNeighborY="-943">
        <dgm:presLayoutVars>
          <dgm:bulletEnabled val="1"/>
        </dgm:presLayoutVars>
      </dgm:prSet>
      <dgm:spPr/>
    </dgm:pt>
    <dgm:pt modelId="{98DA5813-17EA-439A-B4D3-EEAB9CFFCE07}" type="pres">
      <dgm:prSet presAssocID="{ED4920B5-972F-4A7D-8248-55188211FD6B}" presName="spacing" presStyleCnt="0"/>
      <dgm:spPr/>
    </dgm:pt>
    <dgm:pt modelId="{DBAC3053-0F62-4FA2-9EDF-A7FE8282D364}" type="pres">
      <dgm:prSet presAssocID="{75640017-84E4-44FF-B9A1-B1B173CF751C}" presName="linNode" presStyleCnt="0"/>
      <dgm:spPr/>
    </dgm:pt>
    <dgm:pt modelId="{AD03FA44-675D-43F3-8794-B429DF444642}" type="pres">
      <dgm:prSet presAssocID="{75640017-84E4-44FF-B9A1-B1B173CF751C}" presName="parentShp" presStyleLbl="node1" presStyleIdx="2" presStyleCnt="4" custLinFactNeighborX="-20833">
        <dgm:presLayoutVars>
          <dgm:bulletEnabled val="1"/>
        </dgm:presLayoutVars>
      </dgm:prSet>
      <dgm:spPr/>
    </dgm:pt>
    <dgm:pt modelId="{967A7057-DB0E-4390-AB12-229787FE5C58}" type="pres">
      <dgm:prSet presAssocID="{75640017-84E4-44FF-B9A1-B1B173CF751C}" presName="childShp" presStyleLbl="bgAccFollowNode1" presStyleIdx="2" presStyleCnt="4" custScaleX="58309" custLinFactNeighborX="-30779">
        <dgm:presLayoutVars>
          <dgm:bulletEnabled val="1"/>
        </dgm:presLayoutVars>
      </dgm:prSet>
      <dgm:spPr/>
    </dgm:pt>
    <dgm:pt modelId="{7C121A7A-55B4-4CC5-A499-EDC0BE5408AA}" type="pres">
      <dgm:prSet presAssocID="{A2CD8B90-4F80-4E04-BC25-38BAF61D8893}" presName="spacing" presStyleCnt="0"/>
      <dgm:spPr/>
    </dgm:pt>
    <dgm:pt modelId="{C40945AD-B9F8-4755-A1E2-E8AF396BF199}" type="pres">
      <dgm:prSet presAssocID="{013ECA0A-A98D-483E-AE4A-B336FA48344A}" presName="linNode" presStyleCnt="0"/>
      <dgm:spPr/>
    </dgm:pt>
    <dgm:pt modelId="{98DD253B-3E67-46A8-9F22-9CA9C801512D}" type="pres">
      <dgm:prSet presAssocID="{013ECA0A-A98D-483E-AE4A-B336FA48344A}" presName="parentShp" presStyleLbl="node1" presStyleIdx="3" presStyleCnt="4" custLinFactNeighborX="-65836">
        <dgm:presLayoutVars>
          <dgm:bulletEnabled val="1"/>
        </dgm:presLayoutVars>
      </dgm:prSet>
      <dgm:spPr/>
    </dgm:pt>
    <dgm:pt modelId="{6E8E60F0-B1DA-446E-8A85-F50B98960C29}" type="pres">
      <dgm:prSet presAssocID="{013ECA0A-A98D-483E-AE4A-B336FA48344A}" presName="childShp" presStyleLbl="bgAccFollowNode1" presStyleIdx="3" presStyleCnt="4" custScaleX="59541" custLinFactNeighborX="-30571" custLinFactNeighborY="126">
        <dgm:presLayoutVars>
          <dgm:bulletEnabled val="1"/>
        </dgm:presLayoutVars>
      </dgm:prSet>
      <dgm:spPr/>
    </dgm:pt>
  </dgm:ptLst>
  <dgm:cxnLst>
    <dgm:cxn modelId="{2F02FC12-70B7-4361-9EDB-0CB7638CF2D3}" type="presOf" srcId="{03F0690D-C66E-4323-AAFA-6B02C7F6ACAA}" destId="{55322661-9F52-47D2-8D89-0444C75F1A3F}" srcOrd="0" destOrd="0" presId="urn:microsoft.com/office/officeart/2005/8/layout/vList6"/>
    <dgm:cxn modelId="{2B454731-573D-4A0F-ADAA-5A64576FFB0E}" srcId="{03F0690D-C66E-4323-AAFA-6B02C7F6ACAA}" destId="{97715C5D-D52F-446E-9869-E5979D5A9CAA}" srcOrd="1" destOrd="0" parTransId="{0AD4EAE5-9343-47EA-BBC9-177246BDAE68}" sibTransId="{54811C6E-9BCC-49D5-84A0-DF21FB766D2B}"/>
    <dgm:cxn modelId="{0ACD7334-4F20-4A25-AF19-4C1559BDD1E5}" srcId="{03F0690D-C66E-4323-AAFA-6B02C7F6ACAA}" destId="{4FA9D781-1D78-44D6-ABB4-D06BB19D0F22}" srcOrd="0" destOrd="0" parTransId="{7DA2ED8B-B423-45D8-A830-1AA89A72A2D2}" sibTransId="{654384BC-E3DC-4E9E-94FE-2AC09453D1EB}"/>
    <dgm:cxn modelId="{77A13749-33DF-4225-AB7A-8F64F56C2F71}" type="presOf" srcId="{B650836A-1C16-4E2B-A74B-F6A4119D2687}" destId="{C5943DE4-8F8E-44A7-8974-25F86F4BE84C}" srcOrd="0" destOrd="0" presId="urn:microsoft.com/office/officeart/2005/8/layout/vList6"/>
    <dgm:cxn modelId="{447DEA4C-1C2D-4091-9715-97FA72DB213D}" type="presOf" srcId="{75640017-84E4-44FF-B9A1-B1B173CF751C}" destId="{AD03FA44-675D-43F3-8794-B429DF444642}" srcOrd="0" destOrd="0" presId="urn:microsoft.com/office/officeart/2005/8/layout/vList6"/>
    <dgm:cxn modelId="{BD49E252-3693-4A59-9083-29929FB473FD}" type="presOf" srcId="{013ECA0A-A98D-483E-AE4A-B336FA48344A}" destId="{98DD253B-3E67-46A8-9F22-9CA9C801512D}" srcOrd="0" destOrd="0" presId="urn:microsoft.com/office/officeart/2005/8/layout/vList6"/>
    <dgm:cxn modelId="{56105269-25A5-42F6-AA38-8D0D6CBCD33B}" srcId="{B27D49F0-B8F1-4A17-8490-774CD35234C4}" destId="{013ECA0A-A98D-483E-AE4A-B336FA48344A}" srcOrd="3" destOrd="0" parTransId="{8568BE96-7935-4952-B6DC-2E6ECE4E8B62}" sibTransId="{0BD0EB9F-0BF0-490C-9E98-7B9B35DD36F7}"/>
    <dgm:cxn modelId="{AAC2A075-D8C5-4C4B-8EBE-A568758F5511}" type="presOf" srcId="{97715C5D-D52F-446E-9869-E5979D5A9CAA}" destId="{C73A269C-FA01-4C36-AC32-96F38A8DA197}" srcOrd="0" destOrd="1" presId="urn:microsoft.com/office/officeart/2005/8/layout/vList6"/>
    <dgm:cxn modelId="{8865EE82-E3A4-41B4-B5D1-E4465A85AE91}" srcId="{B27D49F0-B8F1-4A17-8490-774CD35234C4}" destId="{03F0690D-C66E-4323-AAFA-6B02C7F6ACAA}" srcOrd="1" destOrd="0" parTransId="{8C6D8168-6F1B-4BB1-BE5F-25F466853105}" sibTransId="{ED4920B5-972F-4A7D-8248-55188211FD6B}"/>
    <dgm:cxn modelId="{B0DCEC90-9A91-4714-8B9C-94D357151B18}" type="presOf" srcId="{4FA9D781-1D78-44D6-ABB4-D06BB19D0F22}" destId="{C73A269C-FA01-4C36-AC32-96F38A8DA197}" srcOrd="0" destOrd="0" presId="urn:microsoft.com/office/officeart/2005/8/layout/vList6"/>
    <dgm:cxn modelId="{9ACF8992-0562-4B7D-BAF9-F0B909CD5A52}" srcId="{75640017-84E4-44FF-B9A1-B1B173CF751C}" destId="{4ADC4D00-08F5-40A2-B047-EC593302DABC}" srcOrd="0" destOrd="0" parTransId="{850BFF97-AB47-49FE-9D2C-80C1CDACA812}" sibTransId="{2CEA9CAB-7C15-4F38-98BA-33B73C2F9457}"/>
    <dgm:cxn modelId="{27F544AB-621A-4BC2-B88D-DE1157DA3436}" type="presOf" srcId="{E37EF8AD-E579-41E5-9BFE-9FFA7961D617}" destId="{E015F341-AC8D-48E0-A805-A6DACC3EA5B6}" srcOrd="0" destOrd="0" presId="urn:microsoft.com/office/officeart/2005/8/layout/vList6"/>
    <dgm:cxn modelId="{979FACBB-477B-4EB0-B89C-A360C7A83C19}" srcId="{013ECA0A-A98D-483E-AE4A-B336FA48344A}" destId="{E5DE8175-9E4A-4824-9057-011D747200D7}" srcOrd="0" destOrd="0" parTransId="{A9248696-FC41-48DA-9EA2-1F6A6D5B1ED1}" sibTransId="{74467FB5-84E9-4006-99F1-CAD2D482A455}"/>
    <dgm:cxn modelId="{CDBA38C1-38C4-4D44-AFDE-6137B326F099}" type="presOf" srcId="{E0AE74FB-F7BC-4DD2-AFC3-3A362EA5B024}" destId="{967A7057-DB0E-4390-AB12-229787FE5C58}" srcOrd="0" destOrd="1" presId="urn:microsoft.com/office/officeart/2005/8/layout/vList6"/>
    <dgm:cxn modelId="{C7B36DCA-3269-4473-BD9F-B7E314C7DE5A}" srcId="{E37EF8AD-E579-41E5-9BFE-9FFA7961D617}" destId="{B650836A-1C16-4E2B-A74B-F6A4119D2687}" srcOrd="0" destOrd="0" parTransId="{F61E33FD-9A4E-4792-A20E-159249AA94D2}" sibTransId="{181C001F-DFDA-4205-8D64-2EA207C7134D}"/>
    <dgm:cxn modelId="{518815D2-5FA2-4EBC-92F2-E39FEA95D0D9}" type="presOf" srcId="{B27D49F0-B8F1-4A17-8490-774CD35234C4}" destId="{6D58D3C8-C9EB-4C20-B448-F9ECB7A223D3}" srcOrd="0" destOrd="0" presId="urn:microsoft.com/office/officeart/2005/8/layout/vList6"/>
    <dgm:cxn modelId="{4260FFD5-E0F7-4230-8A83-2EF1B4C16A98}" type="presOf" srcId="{E5DE8175-9E4A-4824-9057-011D747200D7}" destId="{6E8E60F0-B1DA-446E-8A85-F50B98960C29}" srcOrd="0" destOrd="0" presId="urn:microsoft.com/office/officeart/2005/8/layout/vList6"/>
    <dgm:cxn modelId="{5AFFAEE7-0645-4D25-93FF-48AC89BFDF94}" srcId="{B27D49F0-B8F1-4A17-8490-774CD35234C4}" destId="{E37EF8AD-E579-41E5-9BFE-9FFA7961D617}" srcOrd="0" destOrd="0" parTransId="{2A822A10-DB13-4E68-9F6B-E7BFCA14C136}" sibTransId="{8F041604-CD92-4FCE-BEE6-004E73ADA1D4}"/>
    <dgm:cxn modelId="{54398DF5-CA92-443F-A761-E7B9125BC542}" srcId="{B27D49F0-B8F1-4A17-8490-774CD35234C4}" destId="{75640017-84E4-44FF-B9A1-B1B173CF751C}" srcOrd="2" destOrd="0" parTransId="{7A2092B4-793B-45EA-BED4-EB834B958674}" sibTransId="{A2CD8B90-4F80-4E04-BC25-38BAF61D8893}"/>
    <dgm:cxn modelId="{C605BEF7-2E9D-4FA3-BB34-2D68F5F773E4}" type="presOf" srcId="{4ADC4D00-08F5-40A2-B047-EC593302DABC}" destId="{967A7057-DB0E-4390-AB12-229787FE5C58}" srcOrd="0" destOrd="0" presId="urn:microsoft.com/office/officeart/2005/8/layout/vList6"/>
    <dgm:cxn modelId="{44CFEEFB-3B94-4439-97E3-17FACF31F6E7}" srcId="{75640017-84E4-44FF-B9A1-B1B173CF751C}" destId="{E0AE74FB-F7BC-4DD2-AFC3-3A362EA5B024}" srcOrd="1" destOrd="0" parTransId="{92437A00-F939-46B9-A407-D6720D1F87B6}" sibTransId="{9D6989DE-CB2A-4DD4-81FC-1A11349CA07F}"/>
    <dgm:cxn modelId="{7D39404A-B281-436C-B942-F4CE7CBCDB3B}" type="presParOf" srcId="{6D58D3C8-C9EB-4C20-B448-F9ECB7A223D3}" destId="{4FF2BA75-6992-4C20-AA0D-669CFDC1114B}" srcOrd="0" destOrd="0" presId="urn:microsoft.com/office/officeart/2005/8/layout/vList6"/>
    <dgm:cxn modelId="{7C06B9AA-A294-4E4A-BAB3-9F8869B7D3CA}" type="presParOf" srcId="{4FF2BA75-6992-4C20-AA0D-669CFDC1114B}" destId="{E015F341-AC8D-48E0-A805-A6DACC3EA5B6}" srcOrd="0" destOrd="0" presId="urn:microsoft.com/office/officeart/2005/8/layout/vList6"/>
    <dgm:cxn modelId="{52E2F358-7437-43D1-A87A-22F3C1C6EEDF}" type="presParOf" srcId="{4FF2BA75-6992-4C20-AA0D-669CFDC1114B}" destId="{C5943DE4-8F8E-44A7-8974-25F86F4BE84C}" srcOrd="1" destOrd="0" presId="urn:microsoft.com/office/officeart/2005/8/layout/vList6"/>
    <dgm:cxn modelId="{8DD0E035-8FE9-4BC6-A530-0469ACAF1509}" type="presParOf" srcId="{6D58D3C8-C9EB-4C20-B448-F9ECB7A223D3}" destId="{A98B7DBC-4CFB-4D65-9610-9B570218C966}" srcOrd="1" destOrd="0" presId="urn:microsoft.com/office/officeart/2005/8/layout/vList6"/>
    <dgm:cxn modelId="{89B5137E-C515-4EA3-9964-EA13A85FB53C}" type="presParOf" srcId="{6D58D3C8-C9EB-4C20-B448-F9ECB7A223D3}" destId="{2E2E2135-E190-40E2-BCBD-6E15F7CC7311}" srcOrd="2" destOrd="0" presId="urn:microsoft.com/office/officeart/2005/8/layout/vList6"/>
    <dgm:cxn modelId="{E7C5196C-10A8-4F35-8B96-9CCFCB822634}" type="presParOf" srcId="{2E2E2135-E190-40E2-BCBD-6E15F7CC7311}" destId="{55322661-9F52-47D2-8D89-0444C75F1A3F}" srcOrd="0" destOrd="0" presId="urn:microsoft.com/office/officeart/2005/8/layout/vList6"/>
    <dgm:cxn modelId="{15F9DB58-D596-4A62-901F-11DB9C8960FF}" type="presParOf" srcId="{2E2E2135-E190-40E2-BCBD-6E15F7CC7311}" destId="{C73A269C-FA01-4C36-AC32-96F38A8DA197}" srcOrd="1" destOrd="0" presId="urn:microsoft.com/office/officeart/2005/8/layout/vList6"/>
    <dgm:cxn modelId="{F4081265-1241-4838-9135-867F4D8A377F}" type="presParOf" srcId="{6D58D3C8-C9EB-4C20-B448-F9ECB7A223D3}" destId="{98DA5813-17EA-439A-B4D3-EEAB9CFFCE07}" srcOrd="3" destOrd="0" presId="urn:microsoft.com/office/officeart/2005/8/layout/vList6"/>
    <dgm:cxn modelId="{2DE9316D-00F6-4C9A-8B06-6B2E036E27AB}" type="presParOf" srcId="{6D58D3C8-C9EB-4C20-B448-F9ECB7A223D3}" destId="{DBAC3053-0F62-4FA2-9EDF-A7FE8282D364}" srcOrd="4" destOrd="0" presId="urn:microsoft.com/office/officeart/2005/8/layout/vList6"/>
    <dgm:cxn modelId="{4015962D-3E47-404B-AE73-4B3495697E62}" type="presParOf" srcId="{DBAC3053-0F62-4FA2-9EDF-A7FE8282D364}" destId="{AD03FA44-675D-43F3-8794-B429DF444642}" srcOrd="0" destOrd="0" presId="urn:microsoft.com/office/officeart/2005/8/layout/vList6"/>
    <dgm:cxn modelId="{DE6568E2-D2D9-4F1D-A1D4-33958FBB3CCF}" type="presParOf" srcId="{DBAC3053-0F62-4FA2-9EDF-A7FE8282D364}" destId="{967A7057-DB0E-4390-AB12-229787FE5C58}" srcOrd="1" destOrd="0" presId="urn:microsoft.com/office/officeart/2005/8/layout/vList6"/>
    <dgm:cxn modelId="{90474627-DDFA-437E-B147-971A036B47F3}" type="presParOf" srcId="{6D58D3C8-C9EB-4C20-B448-F9ECB7A223D3}" destId="{7C121A7A-55B4-4CC5-A499-EDC0BE5408AA}" srcOrd="5" destOrd="0" presId="urn:microsoft.com/office/officeart/2005/8/layout/vList6"/>
    <dgm:cxn modelId="{AC2B8754-30EE-41B4-8A6A-6D2045C63147}" type="presParOf" srcId="{6D58D3C8-C9EB-4C20-B448-F9ECB7A223D3}" destId="{C40945AD-B9F8-4755-A1E2-E8AF396BF199}" srcOrd="6" destOrd="0" presId="urn:microsoft.com/office/officeart/2005/8/layout/vList6"/>
    <dgm:cxn modelId="{77909801-64C7-4993-A836-A58C1A8AA5AF}" type="presParOf" srcId="{C40945AD-B9F8-4755-A1E2-E8AF396BF199}" destId="{98DD253B-3E67-46A8-9F22-9CA9C801512D}" srcOrd="0" destOrd="0" presId="urn:microsoft.com/office/officeart/2005/8/layout/vList6"/>
    <dgm:cxn modelId="{6F65E79A-6560-4FC2-9794-042C18878185}" type="presParOf" srcId="{C40945AD-B9F8-4755-A1E2-E8AF396BF199}" destId="{6E8E60F0-B1DA-446E-8A85-F50B98960C2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B7CC00-2FD5-BB4A-BAC1-9C5E596B0B5D}" type="doc">
      <dgm:prSet loTypeId="urn:microsoft.com/office/officeart/2005/8/layout/default" loCatId="process" qsTypeId="urn:microsoft.com/office/officeart/2005/8/quickstyle/simple3" qsCatId="simple" csTypeId="urn:microsoft.com/office/officeart/2005/8/colors/colorful5" csCatId="colorful"/>
      <dgm:spPr/>
      <dgm:t>
        <a:bodyPr/>
        <a:lstStyle/>
        <a:p>
          <a:endParaRPr lang="en-US"/>
        </a:p>
      </dgm:t>
    </dgm:pt>
    <dgm:pt modelId="{CA4AD181-14E4-A949-B052-F1ED210105A7}">
      <dgm:prSet/>
      <dgm:spPr/>
      <dgm:t>
        <a:bodyPr/>
        <a:lstStyle/>
        <a:p>
          <a:r>
            <a:rPr lang="en-US" b="1"/>
            <a:t>Difficulties of organizational form (cooperatives)</a:t>
          </a:r>
          <a:endParaRPr lang="en-US"/>
        </a:p>
      </dgm:t>
    </dgm:pt>
    <dgm:pt modelId="{8109D035-0E69-2E40-9CA1-F68F0B67C788}" type="parTrans" cxnId="{13BE3612-AC0E-DF4E-B011-6E9D3BF71AC3}">
      <dgm:prSet/>
      <dgm:spPr/>
      <dgm:t>
        <a:bodyPr/>
        <a:lstStyle/>
        <a:p>
          <a:endParaRPr lang="en-US"/>
        </a:p>
      </dgm:t>
    </dgm:pt>
    <dgm:pt modelId="{6A799833-EA16-4847-A76B-DF56088B21C5}" type="sibTrans" cxnId="{13BE3612-AC0E-DF4E-B011-6E9D3BF71AC3}">
      <dgm:prSet/>
      <dgm:spPr/>
      <dgm:t>
        <a:bodyPr/>
        <a:lstStyle/>
        <a:p>
          <a:endParaRPr lang="en-US"/>
        </a:p>
      </dgm:t>
    </dgm:pt>
    <dgm:pt modelId="{D8D2F81A-064C-9E48-8858-71C4DD9E451A}">
      <dgm:prSet/>
      <dgm:spPr/>
      <dgm:t>
        <a:bodyPr/>
        <a:lstStyle/>
        <a:p>
          <a:r>
            <a:rPr lang="en-US" b="1"/>
            <a:t>No access to corporate form (officially) (Lineamientos  ¶ )</a:t>
          </a:r>
          <a:endParaRPr lang="en-US"/>
        </a:p>
      </dgm:t>
    </dgm:pt>
    <dgm:pt modelId="{1EE36E5C-FFCE-2B48-98BA-908CADE5513D}" type="parTrans" cxnId="{C7C98808-0D05-4145-8970-4570B64052F9}">
      <dgm:prSet/>
      <dgm:spPr/>
      <dgm:t>
        <a:bodyPr/>
        <a:lstStyle/>
        <a:p>
          <a:endParaRPr lang="en-US"/>
        </a:p>
      </dgm:t>
    </dgm:pt>
    <dgm:pt modelId="{C5F51A04-1B66-9E4F-9068-F79FD90C9D86}" type="sibTrans" cxnId="{C7C98808-0D05-4145-8970-4570B64052F9}">
      <dgm:prSet/>
      <dgm:spPr/>
      <dgm:t>
        <a:bodyPr/>
        <a:lstStyle/>
        <a:p>
          <a:endParaRPr lang="en-US"/>
        </a:p>
      </dgm:t>
    </dgm:pt>
    <dgm:pt modelId="{D2279981-8342-F44B-94E7-D160675F3D24}">
      <dgm:prSet/>
      <dgm:spPr/>
      <dgm:t>
        <a:bodyPr/>
        <a:lstStyle/>
        <a:p>
          <a:r>
            <a:rPr lang="en-US" b="1"/>
            <a:t>But: “Empresas privadas de mediana, pequeña y micro escalas, según el volumen de la actividad y cantidad de trabajadores, reconocidas como personas jurídicas. ¶ 182 ”</a:t>
          </a:r>
          <a:endParaRPr lang="en-US"/>
        </a:p>
      </dgm:t>
    </dgm:pt>
    <dgm:pt modelId="{0A87CA86-F3EE-A84A-9B29-E82B882FF7E3}" type="parTrans" cxnId="{9057F5FF-640D-0441-9BBF-8FAA25140D04}">
      <dgm:prSet/>
      <dgm:spPr/>
      <dgm:t>
        <a:bodyPr/>
        <a:lstStyle/>
        <a:p>
          <a:endParaRPr lang="en-US"/>
        </a:p>
      </dgm:t>
    </dgm:pt>
    <dgm:pt modelId="{7A88AF6B-5EA9-0146-B1A4-F8270B0AC8E3}" type="sibTrans" cxnId="{9057F5FF-640D-0441-9BBF-8FAA25140D04}">
      <dgm:prSet/>
      <dgm:spPr/>
      <dgm:t>
        <a:bodyPr/>
        <a:lstStyle/>
        <a:p>
          <a:endParaRPr lang="en-US"/>
        </a:p>
      </dgm:t>
    </dgm:pt>
    <dgm:pt modelId="{FB2B5F8E-E48A-464E-927F-BA701541790A}">
      <dgm:prSet/>
      <dgm:spPr/>
      <dgm:t>
        <a:bodyPr/>
        <a:lstStyle/>
        <a:p>
          <a:r>
            <a:rPr lang="en-US" b="1"/>
            <a:t>No direct authority to hire labor</a:t>
          </a:r>
          <a:endParaRPr lang="en-US"/>
        </a:p>
      </dgm:t>
    </dgm:pt>
    <dgm:pt modelId="{CFD3EF27-61A1-034A-8275-009533B917B3}" type="parTrans" cxnId="{B82CDF58-65AB-164E-9FB7-24561DD9A91D}">
      <dgm:prSet/>
      <dgm:spPr/>
      <dgm:t>
        <a:bodyPr/>
        <a:lstStyle/>
        <a:p>
          <a:endParaRPr lang="en-US"/>
        </a:p>
      </dgm:t>
    </dgm:pt>
    <dgm:pt modelId="{11E996B0-B8DB-DA44-8D06-6FAEF0F5B53B}" type="sibTrans" cxnId="{B82CDF58-65AB-164E-9FB7-24561DD9A91D}">
      <dgm:prSet/>
      <dgm:spPr/>
      <dgm:t>
        <a:bodyPr/>
        <a:lstStyle/>
        <a:p>
          <a:endParaRPr lang="en-US"/>
        </a:p>
      </dgm:t>
    </dgm:pt>
    <dgm:pt modelId="{DB1067A7-733F-3C49-9B10-E3C6BBE9B207}">
      <dgm:prSet/>
      <dgm:spPr/>
      <dgm:t>
        <a:bodyPr/>
        <a:lstStyle/>
        <a:p>
          <a:r>
            <a:rPr lang="en-US" b="1"/>
            <a:t>Difficulty of direct property ownership (as that term is used in Cuba)</a:t>
          </a:r>
          <a:endParaRPr lang="en-US"/>
        </a:p>
      </dgm:t>
    </dgm:pt>
    <dgm:pt modelId="{51212125-32E8-7C42-B061-F62EADF63023}" type="parTrans" cxnId="{17B660CF-6792-B641-8A3F-4EB4F6DDED16}">
      <dgm:prSet/>
      <dgm:spPr/>
      <dgm:t>
        <a:bodyPr/>
        <a:lstStyle/>
        <a:p>
          <a:endParaRPr lang="en-US"/>
        </a:p>
      </dgm:t>
    </dgm:pt>
    <dgm:pt modelId="{18C2DF94-1ED8-E345-809B-4B3653FC387D}" type="sibTrans" cxnId="{17B660CF-6792-B641-8A3F-4EB4F6DDED16}">
      <dgm:prSet/>
      <dgm:spPr/>
      <dgm:t>
        <a:bodyPr/>
        <a:lstStyle/>
        <a:p>
          <a:endParaRPr lang="en-US"/>
        </a:p>
      </dgm:t>
    </dgm:pt>
    <dgm:pt modelId="{80690CC8-71DA-DD4A-8C0B-B314B5BD81F7}">
      <dgm:prSet/>
      <dgm:spPr/>
      <dgm:t>
        <a:bodyPr/>
        <a:lstStyle/>
        <a:p>
          <a:r>
            <a:rPr lang="en-US" b="1"/>
            <a:t>Difficulties of formalizing relationships or access to courts</a:t>
          </a:r>
          <a:endParaRPr lang="en-US"/>
        </a:p>
      </dgm:t>
    </dgm:pt>
    <dgm:pt modelId="{884C0E7F-125B-5A4E-AF02-2A06BA69A84F}" type="parTrans" cxnId="{081A57BB-6088-BD40-B209-A0D8BFD6C88D}">
      <dgm:prSet/>
      <dgm:spPr/>
      <dgm:t>
        <a:bodyPr/>
        <a:lstStyle/>
        <a:p>
          <a:endParaRPr lang="en-US"/>
        </a:p>
      </dgm:t>
    </dgm:pt>
    <dgm:pt modelId="{A94612A8-C13E-DE43-BB5A-3EB3B2A80A36}" type="sibTrans" cxnId="{081A57BB-6088-BD40-B209-A0D8BFD6C88D}">
      <dgm:prSet/>
      <dgm:spPr/>
      <dgm:t>
        <a:bodyPr/>
        <a:lstStyle/>
        <a:p>
          <a:endParaRPr lang="en-US"/>
        </a:p>
      </dgm:t>
    </dgm:pt>
    <dgm:pt modelId="{A0E800B3-8E48-7D43-9DCB-021D84180BFB}">
      <dgm:prSet/>
      <dgm:spPr/>
      <dgm:t>
        <a:bodyPr/>
        <a:lstStyle/>
        <a:p>
          <a:r>
            <a:rPr lang="en-US" b="1"/>
            <a:t>Approval process </a:t>
          </a:r>
          <a:endParaRPr lang="en-US"/>
        </a:p>
      </dgm:t>
    </dgm:pt>
    <dgm:pt modelId="{5D684CE8-24E5-AD47-89CB-98D2A4AA5DF5}" type="parTrans" cxnId="{CBE80E26-7500-674D-9441-2301E177650B}">
      <dgm:prSet/>
      <dgm:spPr/>
      <dgm:t>
        <a:bodyPr/>
        <a:lstStyle/>
        <a:p>
          <a:endParaRPr lang="en-US"/>
        </a:p>
      </dgm:t>
    </dgm:pt>
    <dgm:pt modelId="{F51F423B-45B6-C845-A72A-7DD9D411286B}" type="sibTrans" cxnId="{CBE80E26-7500-674D-9441-2301E177650B}">
      <dgm:prSet/>
      <dgm:spPr/>
      <dgm:t>
        <a:bodyPr/>
        <a:lstStyle/>
        <a:p>
          <a:endParaRPr lang="en-US"/>
        </a:p>
      </dgm:t>
    </dgm:pt>
    <dgm:pt modelId="{BE45DD4B-FC17-3E4D-B585-DEE4A38D901D}">
      <dgm:prSet/>
      <dgm:spPr/>
      <dgm:t>
        <a:bodyPr/>
        <a:lstStyle/>
        <a:p>
          <a:r>
            <a:rPr lang="en-US" b="1"/>
            <a:t>Are higher risk informal arrangements the norm?</a:t>
          </a:r>
          <a:endParaRPr lang="en-US"/>
        </a:p>
      </dgm:t>
    </dgm:pt>
    <dgm:pt modelId="{EEFF9070-581B-5D42-8FD6-66ED9462F9F9}" type="parTrans" cxnId="{1DB12011-552C-D443-AD4C-17F3DD22AEB3}">
      <dgm:prSet/>
      <dgm:spPr/>
      <dgm:t>
        <a:bodyPr/>
        <a:lstStyle/>
        <a:p>
          <a:endParaRPr lang="en-US"/>
        </a:p>
      </dgm:t>
    </dgm:pt>
    <dgm:pt modelId="{9AAB2515-253E-DE4D-8383-74160C00A14A}" type="sibTrans" cxnId="{1DB12011-552C-D443-AD4C-17F3DD22AEB3}">
      <dgm:prSet/>
      <dgm:spPr/>
      <dgm:t>
        <a:bodyPr/>
        <a:lstStyle/>
        <a:p>
          <a:endParaRPr lang="en-US"/>
        </a:p>
      </dgm:t>
    </dgm:pt>
    <dgm:pt modelId="{7D5466E4-5028-644D-B7AE-A2CC3E1DF8F4}">
      <dgm:prSet/>
      <dgm:spPr/>
      <dgm:t>
        <a:bodyPr/>
        <a:lstStyle/>
        <a:p>
          <a:r>
            <a:rPr lang="en-US" b="1"/>
            <a:t>Are direct sales transactions or loans (with little collateral) the best options?</a:t>
          </a:r>
          <a:endParaRPr lang="en-US"/>
        </a:p>
      </dgm:t>
    </dgm:pt>
    <dgm:pt modelId="{680F93FD-6A88-A04E-A63C-CC4953C84EF9}" type="parTrans" cxnId="{84D6A313-CFAD-8145-82EB-DA5EDED786D3}">
      <dgm:prSet/>
      <dgm:spPr/>
      <dgm:t>
        <a:bodyPr/>
        <a:lstStyle/>
        <a:p>
          <a:endParaRPr lang="en-US"/>
        </a:p>
      </dgm:t>
    </dgm:pt>
    <dgm:pt modelId="{3EE7103D-F7EF-FC4F-928B-6E834385256D}" type="sibTrans" cxnId="{84D6A313-CFAD-8145-82EB-DA5EDED786D3}">
      <dgm:prSet/>
      <dgm:spPr/>
      <dgm:t>
        <a:bodyPr/>
        <a:lstStyle/>
        <a:p>
          <a:endParaRPr lang="en-US"/>
        </a:p>
      </dgm:t>
    </dgm:pt>
    <dgm:pt modelId="{AA6EA020-6F83-3E45-A587-7D4FB4DABBE5}">
      <dgm:prSet/>
      <dgm:spPr/>
      <dgm:t>
        <a:bodyPr/>
        <a:lstStyle/>
        <a:p>
          <a:r>
            <a:rPr lang="en-US" b="1"/>
            <a:t>Does the system advantage Diaspora Cubans who can work informally through family?</a:t>
          </a:r>
          <a:endParaRPr lang="en-US"/>
        </a:p>
      </dgm:t>
    </dgm:pt>
    <dgm:pt modelId="{CD7EA323-079D-9C40-9C54-611BE22E31BA}" type="parTrans" cxnId="{2A16DA2B-5117-BE48-87A0-638A557BEBA0}">
      <dgm:prSet/>
      <dgm:spPr/>
      <dgm:t>
        <a:bodyPr/>
        <a:lstStyle/>
        <a:p>
          <a:endParaRPr lang="en-US"/>
        </a:p>
      </dgm:t>
    </dgm:pt>
    <dgm:pt modelId="{E9D6BA6D-3DE2-8E45-8C77-220A3C10FE65}" type="sibTrans" cxnId="{2A16DA2B-5117-BE48-87A0-638A557BEBA0}">
      <dgm:prSet/>
      <dgm:spPr/>
      <dgm:t>
        <a:bodyPr/>
        <a:lstStyle/>
        <a:p>
          <a:endParaRPr lang="en-US"/>
        </a:p>
      </dgm:t>
    </dgm:pt>
    <dgm:pt modelId="{53B31838-E346-5D42-83E9-6A5B678DE093}" type="pres">
      <dgm:prSet presAssocID="{FDB7CC00-2FD5-BB4A-BAC1-9C5E596B0B5D}" presName="diagram" presStyleCnt="0">
        <dgm:presLayoutVars>
          <dgm:dir/>
          <dgm:resizeHandles val="exact"/>
        </dgm:presLayoutVars>
      </dgm:prSet>
      <dgm:spPr/>
    </dgm:pt>
    <dgm:pt modelId="{2028C227-146D-2E45-8EC2-F81054B71B1D}" type="pres">
      <dgm:prSet presAssocID="{CA4AD181-14E4-A949-B052-F1ED210105A7}" presName="node" presStyleLbl="node1" presStyleIdx="0" presStyleCnt="10">
        <dgm:presLayoutVars>
          <dgm:bulletEnabled val="1"/>
        </dgm:presLayoutVars>
      </dgm:prSet>
      <dgm:spPr/>
    </dgm:pt>
    <dgm:pt modelId="{18F5E6E6-C38A-2542-A1EC-7F2AC47153BD}" type="pres">
      <dgm:prSet presAssocID="{6A799833-EA16-4847-A76B-DF56088B21C5}" presName="sibTrans" presStyleCnt="0"/>
      <dgm:spPr/>
    </dgm:pt>
    <dgm:pt modelId="{805D9C56-E21F-D44B-B894-32026E5F6660}" type="pres">
      <dgm:prSet presAssocID="{D8D2F81A-064C-9E48-8858-71C4DD9E451A}" presName="node" presStyleLbl="node1" presStyleIdx="1" presStyleCnt="10">
        <dgm:presLayoutVars>
          <dgm:bulletEnabled val="1"/>
        </dgm:presLayoutVars>
      </dgm:prSet>
      <dgm:spPr/>
    </dgm:pt>
    <dgm:pt modelId="{FCA127A1-859E-1640-9BBD-BECEF27FBB63}" type="pres">
      <dgm:prSet presAssocID="{C5F51A04-1B66-9E4F-9068-F79FD90C9D86}" presName="sibTrans" presStyleCnt="0"/>
      <dgm:spPr/>
    </dgm:pt>
    <dgm:pt modelId="{08FE5117-3576-AF42-B200-5DED25672766}" type="pres">
      <dgm:prSet presAssocID="{D2279981-8342-F44B-94E7-D160675F3D24}" presName="node" presStyleLbl="node1" presStyleIdx="2" presStyleCnt="10">
        <dgm:presLayoutVars>
          <dgm:bulletEnabled val="1"/>
        </dgm:presLayoutVars>
      </dgm:prSet>
      <dgm:spPr/>
    </dgm:pt>
    <dgm:pt modelId="{E1873166-ED2A-0F4B-9094-8EC38CD97748}" type="pres">
      <dgm:prSet presAssocID="{7A88AF6B-5EA9-0146-B1A4-F8270B0AC8E3}" presName="sibTrans" presStyleCnt="0"/>
      <dgm:spPr/>
    </dgm:pt>
    <dgm:pt modelId="{3F82A02A-65B9-4948-8BDA-774F307EF6C0}" type="pres">
      <dgm:prSet presAssocID="{FB2B5F8E-E48A-464E-927F-BA701541790A}" presName="node" presStyleLbl="node1" presStyleIdx="3" presStyleCnt="10">
        <dgm:presLayoutVars>
          <dgm:bulletEnabled val="1"/>
        </dgm:presLayoutVars>
      </dgm:prSet>
      <dgm:spPr/>
    </dgm:pt>
    <dgm:pt modelId="{33AC962D-83DD-1048-A9F7-1DEE68DF5EE6}" type="pres">
      <dgm:prSet presAssocID="{11E996B0-B8DB-DA44-8D06-6FAEF0F5B53B}" presName="sibTrans" presStyleCnt="0"/>
      <dgm:spPr/>
    </dgm:pt>
    <dgm:pt modelId="{306A84A9-9AEF-0F4C-9119-F7E446808ACB}" type="pres">
      <dgm:prSet presAssocID="{DB1067A7-733F-3C49-9B10-E3C6BBE9B207}" presName="node" presStyleLbl="node1" presStyleIdx="4" presStyleCnt="10">
        <dgm:presLayoutVars>
          <dgm:bulletEnabled val="1"/>
        </dgm:presLayoutVars>
      </dgm:prSet>
      <dgm:spPr/>
    </dgm:pt>
    <dgm:pt modelId="{693BCB92-EA29-5A49-894C-B4F547B76477}" type="pres">
      <dgm:prSet presAssocID="{18C2DF94-1ED8-E345-809B-4B3653FC387D}" presName="sibTrans" presStyleCnt="0"/>
      <dgm:spPr/>
    </dgm:pt>
    <dgm:pt modelId="{B2056000-0CD0-604A-8542-211C6EDCE1C1}" type="pres">
      <dgm:prSet presAssocID="{80690CC8-71DA-DD4A-8C0B-B314B5BD81F7}" presName="node" presStyleLbl="node1" presStyleIdx="5" presStyleCnt="10">
        <dgm:presLayoutVars>
          <dgm:bulletEnabled val="1"/>
        </dgm:presLayoutVars>
      </dgm:prSet>
      <dgm:spPr/>
    </dgm:pt>
    <dgm:pt modelId="{A5022BB7-89C7-1944-AEC3-AADCDCBE23E3}" type="pres">
      <dgm:prSet presAssocID="{A94612A8-C13E-DE43-BB5A-3EB3B2A80A36}" presName="sibTrans" presStyleCnt="0"/>
      <dgm:spPr/>
    </dgm:pt>
    <dgm:pt modelId="{D7E05449-6960-2D45-BF97-AA3E54E851CC}" type="pres">
      <dgm:prSet presAssocID="{A0E800B3-8E48-7D43-9DCB-021D84180BFB}" presName="node" presStyleLbl="node1" presStyleIdx="6" presStyleCnt="10">
        <dgm:presLayoutVars>
          <dgm:bulletEnabled val="1"/>
        </dgm:presLayoutVars>
      </dgm:prSet>
      <dgm:spPr/>
    </dgm:pt>
    <dgm:pt modelId="{701575B5-AA86-0049-AF0C-BE02D8599D9D}" type="pres">
      <dgm:prSet presAssocID="{F51F423B-45B6-C845-A72A-7DD9D411286B}" presName="sibTrans" presStyleCnt="0"/>
      <dgm:spPr/>
    </dgm:pt>
    <dgm:pt modelId="{A7826BDD-BC8D-8F4F-8559-55D5F1840FB8}" type="pres">
      <dgm:prSet presAssocID="{BE45DD4B-FC17-3E4D-B585-DEE4A38D901D}" presName="node" presStyleLbl="node1" presStyleIdx="7" presStyleCnt="10">
        <dgm:presLayoutVars>
          <dgm:bulletEnabled val="1"/>
        </dgm:presLayoutVars>
      </dgm:prSet>
      <dgm:spPr/>
    </dgm:pt>
    <dgm:pt modelId="{3A4C3FA9-9C57-DD41-BB9F-33BBC320CD5D}" type="pres">
      <dgm:prSet presAssocID="{9AAB2515-253E-DE4D-8383-74160C00A14A}" presName="sibTrans" presStyleCnt="0"/>
      <dgm:spPr/>
    </dgm:pt>
    <dgm:pt modelId="{BED45311-BE0F-7840-93B7-585132185C62}" type="pres">
      <dgm:prSet presAssocID="{7D5466E4-5028-644D-B7AE-A2CC3E1DF8F4}" presName="node" presStyleLbl="node1" presStyleIdx="8" presStyleCnt="10">
        <dgm:presLayoutVars>
          <dgm:bulletEnabled val="1"/>
        </dgm:presLayoutVars>
      </dgm:prSet>
      <dgm:spPr/>
    </dgm:pt>
    <dgm:pt modelId="{C033DFF9-253B-D147-A836-012394C4A998}" type="pres">
      <dgm:prSet presAssocID="{3EE7103D-F7EF-FC4F-928B-6E834385256D}" presName="sibTrans" presStyleCnt="0"/>
      <dgm:spPr/>
    </dgm:pt>
    <dgm:pt modelId="{ADC81023-373C-2D44-AEDE-227B8D52966F}" type="pres">
      <dgm:prSet presAssocID="{AA6EA020-6F83-3E45-A587-7D4FB4DABBE5}" presName="node" presStyleLbl="node1" presStyleIdx="9" presStyleCnt="10">
        <dgm:presLayoutVars>
          <dgm:bulletEnabled val="1"/>
        </dgm:presLayoutVars>
      </dgm:prSet>
      <dgm:spPr/>
    </dgm:pt>
  </dgm:ptLst>
  <dgm:cxnLst>
    <dgm:cxn modelId="{C7C98808-0D05-4145-8970-4570B64052F9}" srcId="{FDB7CC00-2FD5-BB4A-BAC1-9C5E596B0B5D}" destId="{D8D2F81A-064C-9E48-8858-71C4DD9E451A}" srcOrd="1" destOrd="0" parTransId="{1EE36E5C-FFCE-2B48-98BA-908CADE5513D}" sibTransId="{C5F51A04-1B66-9E4F-9068-F79FD90C9D86}"/>
    <dgm:cxn modelId="{5DA8750C-52D9-AF41-B1FD-5AAEDDA4A0A5}" type="presOf" srcId="{FDB7CC00-2FD5-BB4A-BAC1-9C5E596B0B5D}" destId="{53B31838-E346-5D42-83E9-6A5B678DE093}" srcOrd="0" destOrd="0" presId="urn:microsoft.com/office/officeart/2005/8/layout/default"/>
    <dgm:cxn modelId="{1DB12011-552C-D443-AD4C-17F3DD22AEB3}" srcId="{FDB7CC00-2FD5-BB4A-BAC1-9C5E596B0B5D}" destId="{BE45DD4B-FC17-3E4D-B585-DEE4A38D901D}" srcOrd="7" destOrd="0" parTransId="{EEFF9070-581B-5D42-8FD6-66ED9462F9F9}" sibTransId="{9AAB2515-253E-DE4D-8383-74160C00A14A}"/>
    <dgm:cxn modelId="{13BE3612-AC0E-DF4E-B011-6E9D3BF71AC3}" srcId="{FDB7CC00-2FD5-BB4A-BAC1-9C5E596B0B5D}" destId="{CA4AD181-14E4-A949-B052-F1ED210105A7}" srcOrd="0" destOrd="0" parTransId="{8109D035-0E69-2E40-9CA1-F68F0B67C788}" sibTransId="{6A799833-EA16-4847-A76B-DF56088B21C5}"/>
    <dgm:cxn modelId="{84D6A313-CFAD-8145-82EB-DA5EDED786D3}" srcId="{FDB7CC00-2FD5-BB4A-BAC1-9C5E596B0B5D}" destId="{7D5466E4-5028-644D-B7AE-A2CC3E1DF8F4}" srcOrd="8" destOrd="0" parTransId="{680F93FD-6A88-A04E-A63C-CC4953C84EF9}" sibTransId="{3EE7103D-F7EF-FC4F-928B-6E834385256D}"/>
    <dgm:cxn modelId="{1078DF14-BC16-B949-8050-BDB331B95CF2}" type="presOf" srcId="{D2279981-8342-F44B-94E7-D160675F3D24}" destId="{08FE5117-3576-AF42-B200-5DED25672766}" srcOrd="0" destOrd="0" presId="urn:microsoft.com/office/officeart/2005/8/layout/default"/>
    <dgm:cxn modelId="{4BB1FE1A-5ACA-894D-BA70-0DA9230E75E2}" type="presOf" srcId="{CA4AD181-14E4-A949-B052-F1ED210105A7}" destId="{2028C227-146D-2E45-8EC2-F81054B71B1D}" srcOrd="0" destOrd="0" presId="urn:microsoft.com/office/officeart/2005/8/layout/default"/>
    <dgm:cxn modelId="{FA4E9625-3810-EF48-8A7F-67C80552228F}" type="presOf" srcId="{AA6EA020-6F83-3E45-A587-7D4FB4DABBE5}" destId="{ADC81023-373C-2D44-AEDE-227B8D52966F}" srcOrd="0" destOrd="0" presId="urn:microsoft.com/office/officeart/2005/8/layout/default"/>
    <dgm:cxn modelId="{CBE80E26-7500-674D-9441-2301E177650B}" srcId="{FDB7CC00-2FD5-BB4A-BAC1-9C5E596B0B5D}" destId="{A0E800B3-8E48-7D43-9DCB-021D84180BFB}" srcOrd="6" destOrd="0" parTransId="{5D684CE8-24E5-AD47-89CB-98D2A4AA5DF5}" sibTransId="{F51F423B-45B6-C845-A72A-7DD9D411286B}"/>
    <dgm:cxn modelId="{2A16DA2B-5117-BE48-87A0-638A557BEBA0}" srcId="{FDB7CC00-2FD5-BB4A-BAC1-9C5E596B0B5D}" destId="{AA6EA020-6F83-3E45-A587-7D4FB4DABBE5}" srcOrd="9" destOrd="0" parTransId="{CD7EA323-079D-9C40-9C54-611BE22E31BA}" sibTransId="{E9D6BA6D-3DE2-8E45-8C77-220A3C10FE65}"/>
    <dgm:cxn modelId="{F8C00131-B947-2E49-BA9E-CC30FB3DA2AC}" type="presOf" srcId="{BE45DD4B-FC17-3E4D-B585-DEE4A38D901D}" destId="{A7826BDD-BC8D-8F4F-8559-55D5F1840FB8}" srcOrd="0" destOrd="0" presId="urn:microsoft.com/office/officeart/2005/8/layout/default"/>
    <dgm:cxn modelId="{B82CDF58-65AB-164E-9FB7-24561DD9A91D}" srcId="{FDB7CC00-2FD5-BB4A-BAC1-9C5E596B0B5D}" destId="{FB2B5F8E-E48A-464E-927F-BA701541790A}" srcOrd="3" destOrd="0" parTransId="{CFD3EF27-61A1-034A-8275-009533B917B3}" sibTransId="{11E996B0-B8DB-DA44-8D06-6FAEF0F5B53B}"/>
    <dgm:cxn modelId="{DD659A87-DD76-C44A-B349-F5773F079C56}" type="presOf" srcId="{80690CC8-71DA-DD4A-8C0B-B314B5BD81F7}" destId="{B2056000-0CD0-604A-8542-211C6EDCE1C1}" srcOrd="0" destOrd="0" presId="urn:microsoft.com/office/officeart/2005/8/layout/default"/>
    <dgm:cxn modelId="{081A57BB-6088-BD40-B209-A0D8BFD6C88D}" srcId="{FDB7CC00-2FD5-BB4A-BAC1-9C5E596B0B5D}" destId="{80690CC8-71DA-DD4A-8C0B-B314B5BD81F7}" srcOrd="5" destOrd="0" parTransId="{884C0E7F-125B-5A4E-AF02-2A06BA69A84F}" sibTransId="{A94612A8-C13E-DE43-BB5A-3EB3B2A80A36}"/>
    <dgm:cxn modelId="{17B660CF-6792-B641-8A3F-4EB4F6DDED16}" srcId="{FDB7CC00-2FD5-BB4A-BAC1-9C5E596B0B5D}" destId="{DB1067A7-733F-3C49-9B10-E3C6BBE9B207}" srcOrd="4" destOrd="0" parTransId="{51212125-32E8-7C42-B061-F62EADF63023}" sibTransId="{18C2DF94-1ED8-E345-809B-4B3653FC387D}"/>
    <dgm:cxn modelId="{DD63ECD8-CA8B-274F-B9E7-B62152CE3ED9}" type="presOf" srcId="{DB1067A7-733F-3C49-9B10-E3C6BBE9B207}" destId="{306A84A9-9AEF-0F4C-9119-F7E446808ACB}" srcOrd="0" destOrd="0" presId="urn:microsoft.com/office/officeart/2005/8/layout/default"/>
    <dgm:cxn modelId="{8B9A22DE-D7CA-DA4C-AA01-23409723F0AB}" type="presOf" srcId="{A0E800B3-8E48-7D43-9DCB-021D84180BFB}" destId="{D7E05449-6960-2D45-BF97-AA3E54E851CC}" srcOrd="0" destOrd="0" presId="urn:microsoft.com/office/officeart/2005/8/layout/default"/>
    <dgm:cxn modelId="{937F54E4-FBD9-514D-9E4C-058F0D211088}" type="presOf" srcId="{D8D2F81A-064C-9E48-8858-71C4DD9E451A}" destId="{805D9C56-E21F-D44B-B894-32026E5F6660}" srcOrd="0" destOrd="0" presId="urn:microsoft.com/office/officeart/2005/8/layout/default"/>
    <dgm:cxn modelId="{B4E2EDF0-41F2-FB4F-89E3-740572C93C3D}" type="presOf" srcId="{7D5466E4-5028-644D-B7AE-A2CC3E1DF8F4}" destId="{BED45311-BE0F-7840-93B7-585132185C62}" srcOrd="0" destOrd="0" presId="urn:microsoft.com/office/officeart/2005/8/layout/default"/>
    <dgm:cxn modelId="{4D8186FD-1AC1-1146-B542-4B914DC6E94D}" type="presOf" srcId="{FB2B5F8E-E48A-464E-927F-BA701541790A}" destId="{3F82A02A-65B9-4948-8BDA-774F307EF6C0}" srcOrd="0" destOrd="0" presId="urn:microsoft.com/office/officeart/2005/8/layout/default"/>
    <dgm:cxn modelId="{9057F5FF-640D-0441-9BBF-8FAA25140D04}" srcId="{FDB7CC00-2FD5-BB4A-BAC1-9C5E596B0B5D}" destId="{D2279981-8342-F44B-94E7-D160675F3D24}" srcOrd="2" destOrd="0" parTransId="{0A87CA86-F3EE-A84A-9B29-E82B882FF7E3}" sibTransId="{7A88AF6B-5EA9-0146-B1A4-F8270B0AC8E3}"/>
    <dgm:cxn modelId="{5C00AECD-CC7B-EF40-9376-FF2088AA900B}" type="presParOf" srcId="{53B31838-E346-5D42-83E9-6A5B678DE093}" destId="{2028C227-146D-2E45-8EC2-F81054B71B1D}" srcOrd="0" destOrd="0" presId="urn:microsoft.com/office/officeart/2005/8/layout/default"/>
    <dgm:cxn modelId="{7BDB3677-22B2-DF46-A00C-05C3CADCB892}" type="presParOf" srcId="{53B31838-E346-5D42-83E9-6A5B678DE093}" destId="{18F5E6E6-C38A-2542-A1EC-7F2AC47153BD}" srcOrd="1" destOrd="0" presId="urn:microsoft.com/office/officeart/2005/8/layout/default"/>
    <dgm:cxn modelId="{38EB638A-5A82-A946-854F-48FC705AA39A}" type="presParOf" srcId="{53B31838-E346-5D42-83E9-6A5B678DE093}" destId="{805D9C56-E21F-D44B-B894-32026E5F6660}" srcOrd="2" destOrd="0" presId="urn:microsoft.com/office/officeart/2005/8/layout/default"/>
    <dgm:cxn modelId="{664FBC7D-416B-B543-90C8-ECFCADC42FA5}" type="presParOf" srcId="{53B31838-E346-5D42-83E9-6A5B678DE093}" destId="{FCA127A1-859E-1640-9BBD-BECEF27FBB63}" srcOrd="3" destOrd="0" presId="urn:microsoft.com/office/officeart/2005/8/layout/default"/>
    <dgm:cxn modelId="{69540242-EBB7-3A46-8F76-E65A9291CA88}" type="presParOf" srcId="{53B31838-E346-5D42-83E9-6A5B678DE093}" destId="{08FE5117-3576-AF42-B200-5DED25672766}" srcOrd="4" destOrd="0" presId="urn:microsoft.com/office/officeart/2005/8/layout/default"/>
    <dgm:cxn modelId="{B687CDA8-89F7-6F4B-8CF8-36A6CF0665B7}" type="presParOf" srcId="{53B31838-E346-5D42-83E9-6A5B678DE093}" destId="{E1873166-ED2A-0F4B-9094-8EC38CD97748}" srcOrd="5" destOrd="0" presId="urn:microsoft.com/office/officeart/2005/8/layout/default"/>
    <dgm:cxn modelId="{47E05279-5ED4-6F48-A185-37EFB53694B1}" type="presParOf" srcId="{53B31838-E346-5D42-83E9-6A5B678DE093}" destId="{3F82A02A-65B9-4948-8BDA-774F307EF6C0}" srcOrd="6" destOrd="0" presId="urn:microsoft.com/office/officeart/2005/8/layout/default"/>
    <dgm:cxn modelId="{5F4698CD-9E08-B641-AA9C-001BA3C62E60}" type="presParOf" srcId="{53B31838-E346-5D42-83E9-6A5B678DE093}" destId="{33AC962D-83DD-1048-A9F7-1DEE68DF5EE6}" srcOrd="7" destOrd="0" presId="urn:microsoft.com/office/officeart/2005/8/layout/default"/>
    <dgm:cxn modelId="{08285CB8-3E13-3D49-AE4C-7FE3DE69E352}" type="presParOf" srcId="{53B31838-E346-5D42-83E9-6A5B678DE093}" destId="{306A84A9-9AEF-0F4C-9119-F7E446808ACB}" srcOrd="8" destOrd="0" presId="urn:microsoft.com/office/officeart/2005/8/layout/default"/>
    <dgm:cxn modelId="{B956E08B-806A-264F-AF89-AB7008207D81}" type="presParOf" srcId="{53B31838-E346-5D42-83E9-6A5B678DE093}" destId="{693BCB92-EA29-5A49-894C-B4F547B76477}" srcOrd="9" destOrd="0" presId="urn:microsoft.com/office/officeart/2005/8/layout/default"/>
    <dgm:cxn modelId="{A83BC51C-6935-2B42-AF00-7BB54FA5C519}" type="presParOf" srcId="{53B31838-E346-5D42-83E9-6A5B678DE093}" destId="{B2056000-0CD0-604A-8542-211C6EDCE1C1}" srcOrd="10" destOrd="0" presId="urn:microsoft.com/office/officeart/2005/8/layout/default"/>
    <dgm:cxn modelId="{3001C4E3-6DDD-EC42-9C41-2BC3F91BA442}" type="presParOf" srcId="{53B31838-E346-5D42-83E9-6A5B678DE093}" destId="{A5022BB7-89C7-1944-AEC3-AADCDCBE23E3}" srcOrd="11" destOrd="0" presId="urn:microsoft.com/office/officeart/2005/8/layout/default"/>
    <dgm:cxn modelId="{91FD94B2-410C-A44B-BB24-BC43780B3458}" type="presParOf" srcId="{53B31838-E346-5D42-83E9-6A5B678DE093}" destId="{D7E05449-6960-2D45-BF97-AA3E54E851CC}" srcOrd="12" destOrd="0" presId="urn:microsoft.com/office/officeart/2005/8/layout/default"/>
    <dgm:cxn modelId="{080EBE18-327F-8040-895C-3A36CFBD4C74}" type="presParOf" srcId="{53B31838-E346-5D42-83E9-6A5B678DE093}" destId="{701575B5-AA86-0049-AF0C-BE02D8599D9D}" srcOrd="13" destOrd="0" presId="urn:microsoft.com/office/officeart/2005/8/layout/default"/>
    <dgm:cxn modelId="{C2F199E2-FFC0-174A-8252-3CCB59A77396}" type="presParOf" srcId="{53B31838-E346-5D42-83E9-6A5B678DE093}" destId="{A7826BDD-BC8D-8F4F-8559-55D5F1840FB8}" srcOrd="14" destOrd="0" presId="urn:microsoft.com/office/officeart/2005/8/layout/default"/>
    <dgm:cxn modelId="{717BA2F6-1913-C74F-AD3E-342C0718B53B}" type="presParOf" srcId="{53B31838-E346-5D42-83E9-6A5B678DE093}" destId="{3A4C3FA9-9C57-DD41-BB9F-33BBC320CD5D}" srcOrd="15" destOrd="0" presId="urn:microsoft.com/office/officeart/2005/8/layout/default"/>
    <dgm:cxn modelId="{8EA75AA0-8906-0C47-9974-F68B484CF959}" type="presParOf" srcId="{53B31838-E346-5D42-83E9-6A5B678DE093}" destId="{BED45311-BE0F-7840-93B7-585132185C62}" srcOrd="16" destOrd="0" presId="urn:microsoft.com/office/officeart/2005/8/layout/default"/>
    <dgm:cxn modelId="{BDFC2B74-D50C-5B4B-B206-9E27112C6C6F}" type="presParOf" srcId="{53B31838-E346-5D42-83E9-6A5B678DE093}" destId="{C033DFF9-253B-D147-A836-012394C4A998}" srcOrd="17" destOrd="0" presId="urn:microsoft.com/office/officeart/2005/8/layout/default"/>
    <dgm:cxn modelId="{93952D02-687F-274B-B438-76BC2ED9F94C}" type="presParOf" srcId="{53B31838-E346-5D42-83E9-6A5B678DE093}" destId="{ADC81023-373C-2D44-AEDE-227B8D52966F}"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9813D-ECE1-DA49-9446-174817A5F354}">
      <dsp:nvSpPr>
        <dsp:cNvPr id="0" name=""/>
        <dsp:cNvSpPr/>
      </dsp:nvSpPr>
      <dsp:spPr>
        <a:xfrm>
          <a:off x="1621340" y="161678"/>
          <a:ext cx="3345081" cy="334508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Cuba’s 2014 Foreign Investment Law and the dissemination of its annual Portfolio of Opportunities for Foreign Investment are signals that Cuba is open to foreign direct investment. </a:t>
          </a:r>
        </a:p>
      </dsp:txBody>
      <dsp:txXfrm>
        <a:off x="2067350" y="747068"/>
        <a:ext cx="2453060" cy="1505286"/>
      </dsp:txXfrm>
    </dsp:sp>
    <dsp:sp modelId="{C76578D6-0F3D-A44D-9973-B2045ABB7E34}">
      <dsp:nvSpPr>
        <dsp:cNvPr id="0" name=""/>
        <dsp:cNvSpPr/>
      </dsp:nvSpPr>
      <dsp:spPr>
        <a:xfrm>
          <a:off x="2828357" y="2252355"/>
          <a:ext cx="3345081" cy="3345081"/>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The U.S. appears to have loosened the sanctions regime it had imposed on Cuba signaling that the U.S. is open to permitting outbound investment.</a:t>
          </a:r>
        </a:p>
      </dsp:txBody>
      <dsp:txXfrm>
        <a:off x="3851394" y="3116501"/>
        <a:ext cx="2007049" cy="1839795"/>
      </dsp:txXfrm>
    </dsp:sp>
    <dsp:sp modelId="{D496B0E7-8816-8640-BA5B-E9C791313D4D}">
      <dsp:nvSpPr>
        <dsp:cNvPr id="0" name=""/>
        <dsp:cNvSpPr/>
      </dsp:nvSpPr>
      <dsp:spPr>
        <a:xfrm>
          <a:off x="414322" y="2252355"/>
          <a:ext cx="3345081" cy="3345081"/>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While Cuba has secured a number of deals, progress on all sides remains slow due to the complexities and uncertainties surrounding legal, policy, liability, and other issues. </a:t>
          </a:r>
        </a:p>
      </dsp:txBody>
      <dsp:txXfrm>
        <a:off x="729318" y="3116501"/>
        <a:ext cx="2007049" cy="1839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56628-9D4A-CC49-8B28-6D6D37D99EE7}">
      <dsp:nvSpPr>
        <dsp:cNvPr id="0" name=""/>
        <dsp:cNvSpPr/>
      </dsp:nvSpPr>
      <dsp:spPr>
        <a:xfrm>
          <a:off x="5266202" y="0"/>
          <a:ext cx="2060706" cy="579397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kern="1200" dirty="0"/>
            <a:t>Changeable “Normalization” </a:t>
          </a:r>
        </a:p>
        <a:p>
          <a:pPr marL="228600" lvl="1" indent="-228600" algn="l" defTabSz="889000">
            <a:lnSpc>
              <a:spcPct val="90000"/>
            </a:lnSpc>
            <a:spcBef>
              <a:spcPct val="0"/>
            </a:spcBef>
            <a:spcAft>
              <a:spcPct val="15000"/>
            </a:spcAft>
            <a:buChar char="•"/>
          </a:pPr>
          <a:r>
            <a:rPr lang="en-US" sz="2000" b="1" kern="1200" dirty="0">
              <a:solidFill>
                <a:srgbClr val="FF0000"/>
              </a:solidFill>
            </a:rPr>
            <a:t>Warm normalization under Pres. Obama </a:t>
          </a:r>
        </a:p>
        <a:p>
          <a:pPr marL="228600" lvl="1" indent="-228600" algn="l" defTabSz="889000">
            <a:lnSpc>
              <a:spcPct val="90000"/>
            </a:lnSpc>
            <a:spcBef>
              <a:spcPct val="0"/>
            </a:spcBef>
            <a:spcAft>
              <a:spcPct val="15000"/>
            </a:spcAft>
            <a:buChar char="•"/>
          </a:pPr>
          <a:r>
            <a:rPr lang="en-US" sz="2000" b="1" kern="1200" dirty="0">
              <a:solidFill>
                <a:srgbClr val="7030A0"/>
              </a:solidFill>
            </a:rPr>
            <a:t>“Colder normal” under Presidents Trump and 1</a:t>
          </a:r>
          <a:r>
            <a:rPr lang="en-US" sz="2000" b="1" kern="1200" baseline="30000" dirty="0">
              <a:solidFill>
                <a:srgbClr val="7030A0"/>
              </a:solidFill>
            </a:rPr>
            <a:t>st</a:t>
          </a:r>
          <a:r>
            <a:rPr lang="en-US" sz="2000" b="1" kern="1200" dirty="0">
              <a:solidFill>
                <a:srgbClr val="7030A0"/>
              </a:solidFill>
            </a:rPr>
            <a:t> Secretary Castro and Pres Diaz Canal. </a:t>
          </a:r>
        </a:p>
      </dsp:txBody>
      <dsp:txXfrm>
        <a:off x="5266202" y="0"/>
        <a:ext cx="2060706" cy="1738191"/>
      </dsp:txXfrm>
    </dsp:sp>
    <dsp:sp modelId="{ADDC97A3-131D-7847-B987-7652E83D23DA}">
      <dsp:nvSpPr>
        <dsp:cNvPr id="0" name=""/>
        <dsp:cNvSpPr/>
      </dsp:nvSpPr>
      <dsp:spPr>
        <a:xfrm>
          <a:off x="2862044" y="0"/>
          <a:ext cx="2060706" cy="579397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b="1" kern="1200" dirty="0"/>
            <a:t>From Normalized relations to normalization </a:t>
          </a:r>
        </a:p>
        <a:p>
          <a:pPr marL="114300" lvl="1" indent="-114300" algn="l" defTabSz="622300">
            <a:lnSpc>
              <a:spcPct val="90000"/>
            </a:lnSpc>
            <a:spcBef>
              <a:spcPct val="0"/>
            </a:spcBef>
            <a:spcAft>
              <a:spcPct val="15000"/>
            </a:spcAft>
            <a:buChar char="•"/>
          </a:pPr>
          <a:r>
            <a:rPr lang="en-US" sz="1400" b="1" kern="1200" dirty="0"/>
            <a:t>Economics, societal and political dimensions intermeshed.</a:t>
          </a:r>
        </a:p>
      </dsp:txBody>
      <dsp:txXfrm>
        <a:off x="2862044" y="0"/>
        <a:ext cx="2060706" cy="1738191"/>
      </dsp:txXfrm>
    </dsp:sp>
    <dsp:sp modelId="{7A1BF9D9-0FF7-404B-BFE8-95B520D68941}">
      <dsp:nvSpPr>
        <dsp:cNvPr id="0" name=""/>
        <dsp:cNvSpPr/>
      </dsp:nvSpPr>
      <dsp:spPr>
        <a:xfrm>
          <a:off x="457886" y="0"/>
          <a:ext cx="2060706" cy="579397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b="1" kern="1200" dirty="0"/>
            <a:t>Moving toward normalization</a:t>
          </a:r>
        </a:p>
        <a:p>
          <a:pPr marL="114300" lvl="1" indent="-114300" algn="l" defTabSz="622300">
            <a:lnSpc>
              <a:spcPct val="90000"/>
            </a:lnSpc>
            <a:spcBef>
              <a:spcPct val="0"/>
            </a:spcBef>
            <a:spcAft>
              <a:spcPct val="15000"/>
            </a:spcAft>
            <a:buChar char="•"/>
          </a:pPr>
          <a:r>
            <a:rPr lang="en-US" sz="1400" b="1" kern="1200" dirty="0"/>
            <a:t>Death and transfiguration (changes at the top)</a:t>
          </a:r>
        </a:p>
        <a:p>
          <a:pPr marL="114300" lvl="1" indent="-114300" algn="l" defTabSz="622300">
            <a:lnSpc>
              <a:spcPct val="90000"/>
            </a:lnSpc>
            <a:spcBef>
              <a:spcPct val="0"/>
            </a:spcBef>
            <a:spcAft>
              <a:spcPct val="15000"/>
            </a:spcAft>
            <a:buChar char="•"/>
          </a:pPr>
          <a:r>
            <a:rPr lang="en-US" sz="1400" b="1" kern="1200" dirty="0"/>
            <a:t>The power of reaction: </a:t>
          </a:r>
          <a:r>
            <a:rPr lang="en-US" sz="1400" b="1" i="1" kern="1200" dirty="0" err="1"/>
            <a:t>Nomemklaturas</a:t>
          </a:r>
          <a:r>
            <a:rPr lang="en-US" sz="1400" b="1" kern="1200" dirty="0"/>
            <a:t> in Cuba; Cuban exile power structures in the U.S.</a:t>
          </a:r>
        </a:p>
        <a:p>
          <a:pPr marL="114300" lvl="1" indent="-114300" algn="l" defTabSz="622300">
            <a:lnSpc>
              <a:spcPct val="90000"/>
            </a:lnSpc>
            <a:spcBef>
              <a:spcPct val="0"/>
            </a:spcBef>
            <a:spcAft>
              <a:spcPct val="15000"/>
            </a:spcAft>
            <a:buChar char="•"/>
          </a:pPr>
          <a:r>
            <a:rPr lang="en-US" sz="1400" b="1" kern="1200" dirty="0"/>
            <a:t>The power of money (mutually beneficial)</a:t>
          </a:r>
        </a:p>
      </dsp:txBody>
      <dsp:txXfrm>
        <a:off x="457886" y="0"/>
        <a:ext cx="2060706" cy="1738191"/>
      </dsp:txXfrm>
    </dsp:sp>
    <dsp:sp modelId="{30F266C7-4745-F34C-A1BB-C7EF6568F0D8}">
      <dsp:nvSpPr>
        <dsp:cNvPr id="0" name=""/>
        <dsp:cNvSpPr/>
      </dsp:nvSpPr>
      <dsp:spPr>
        <a:xfrm>
          <a:off x="629612" y="3220887"/>
          <a:ext cx="1717255" cy="85862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Historical cycles </a:t>
          </a:r>
        </a:p>
      </dsp:txBody>
      <dsp:txXfrm>
        <a:off x="654760" y="3246035"/>
        <a:ext cx="1666959" cy="808331"/>
      </dsp:txXfrm>
    </dsp:sp>
    <dsp:sp modelId="{946FC696-361F-A84D-82D1-CEDC2B67386C}">
      <dsp:nvSpPr>
        <dsp:cNvPr id="0" name=""/>
        <dsp:cNvSpPr/>
      </dsp:nvSpPr>
      <dsp:spPr>
        <a:xfrm rot="17692822">
          <a:off x="1873987" y="2896297"/>
          <a:ext cx="1632663" cy="26674"/>
        </a:xfrm>
        <a:custGeom>
          <a:avLst/>
          <a:gdLst/>
          <a:ahLst/>
          <a:cxnLst/>
          <a:rect l="0" t="0" r="0" b="0"/>
          <a:pathLst>
            <a:path>
              <a:moveTo>
                <a:pt x="0" y="13337"/>
              </a:moveTo>
              <a:lnTo>
                <a:pt x="1632663" y="1333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49502" y="2868817"/>
        <a:ext cx="81633" cy="81633"/>
      </dsp:txXfrm>
    </dsp:sp>
    <dsp:sp modelId="{C79B66B2-95F7-8D4C-87EA-41FF70D05F85}">
      <dsp:nvSpPr>
        <dsp:cNvPr id="0" name=""/>
        <dsp:cNvSpPr/>
      </dsp:nvSpPr>
      <dsp:spPr>
        <a:xfrm>
          <a:off x="3033770" y="1739754"/>
          <a:ext cx="1717255" cy="85862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From Revolt to Revolution to sanctions regimes</a:t>
          </a:r>
        </a:p>
      </dsp:txBody>
      <dsp:txXfrm>
        <a:off x="3058918" y="1764902"/>
        <a:ext cx="1666959" cy="808331"/>
      </dsp:txXfrm>
    </dsp:sp>
    <dsp:sp modelId="{BF8D433A-A719-B740-97FC-092F09ECFEA5}">
      <dsp:nvSpPr>
        <dsp:cNvPr id="0" name=""/>
        <dsp:cNvSpPr/>
      </dsp:nvSpPr>
      <dsp:spPr>
        <a:xfrm rot="19457599">
          <a:off x="2267357" y="3390008"/>
          <a:ext cx="845922" cy="26674"/>
        </a:xfrm>
        <a:custGeom>
          <a:avLst/>
          <a:gdLst/>
          <a:ahLst/>
          <a:cxnLst/>
          <a:rect l="0" t="0" r="0" b="0"/>
          <a:pathLst>
            <a:path>
              <a:moveTo>
                <a:pt x="0" y="13337"/>
              </a:moveTo>
              <a:lnTo>
                <a:pt x="845922" y="1333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9170" y="3382197"/>
        <a:ext cx="42296" cy="42296"/>
      </dsp:txXfrm>
    </dsp:sp>
    <dsp:sp modelId="{E94E26A9-FC1D-3342-9C93-9F259DB041D9}">
      <dsp:nvSpPr>
        <dsp:cNvPr id="0" name=""/>
        <dsp:cNvSpPr/>
      </dsp:nvSpPr>
      <dsp:spPr>
        <a:xfrm>
          <a:off x="3033770" y="2727176"/>
          <a:ext cx="1717255" cy="85862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The cycles of relations 1970s-21</a:t>
          </a:r>
          <a:r>
            <a:rPr lang="en-US" sz="1700" kern="1200" baseline="30000"/>
            <a:t>st</a:t>
          </a:r>
          <a:r>
            <a:rPr lang="en-US" sz="1700" kern="1200"/>
            <a:t> century</a:t>
          </a:r>
        </a:p>
      </dsp:txBody>
      <dsp:txXfrm>
        <a:off x="3058918" y="2752324"/>
        <a:ext cx="1666959" cy="808331"/>
      </dsp:txXfrm>
    </dsp:sp>
    <dsp:sp modelId="{1B2C67C4-EF0C-9247-AD83-1026220B8F23}">
      <dsp:nvSpPr>
        <dsp:cNvPr id="0" name=""/>
        <dsp:cNvSpPr/>
      </dsp:nvSpPr>
      <dsp:spPr>
        <a:xfrm rot="2142401">
          <a:off x="2267357" y="3883719"/>
          <a:ext cx="845922" cy="26674"/>
        </a:xfrm>
        <a:custGeom>
          <a:avLst/>
          <a:gdLst/>
          <a:ahLst/>
          <a:cxnLst/>
          <a:rect l="0" t="0" r="0" b="0"/>
          <a:pathLst>
            <a:path>
              <a:moveTo>
                <a:pt x="0" y="13337"/>
              </a:moveTo>
              <a:lnTo>
                <a:pt x="845922" y="1333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9170" y="3875908"/>
        <a:ext cx="42296" cy="42296"/>
      </dsp:txXfrm>
    </dsp:sp>
    <dsp:sp modelId="{6B989147-2C0F-B641-B8D6-B5793F179517}">
      <dsp:nvSpPr>
        <dsp:cNvPr id="0" name=""/>
        <dsp:cNvSpPr/>
      </dsp:nvSpPr>
      <dsp:spPr>
        <a:xfrm>
          <a:off x="3033770" y="3714598"/>
          <a:ext cx="1717255" cy="85862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Overtures and reaction</a:t>
          </a:r>
        </a:p>
      </dsp:txBody>
      <dsp:txXfrm>
        <a:off x="3058918" y="3739746"/>
        <a:ext cx="1666959" cy="808331"/>
      </dsp:txXfrm>
    </dsp:sp>
    <dsp:sp modelId="{A7D36AC5-10B0-974D-ABD3-FB77ED8C50E6}">
      <dsp:nvSpPr>
        <dsp:cNvPr id="0" name=""/>
        <dsp:cNvSpPr/>
      </dsp:nvSpPr>
      <dsp:spPr>
        <a:xfrm rot="3907178">
          <a:off x="1873987" y="4377430"/>
          <a:ext cx="1632663" cy="26674"/>
        </a:xfrm>
        <a:custGeom>
          <a:avLst/>
          <a:gdLst/>
          <a:ahLst/>
          <a:cxnLst/>
          <a:rect l="0" t="0" r="0" b="0"/>
          <a:pathLst>
            <a:path>
              <a:moveTo>
                <a:pt x="0" y="13337"/>
              </a:moveTo>
              <a:lnTo>
                <a:pt x="1632663" y="1333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49502" y="4349951"/>
        <a:ext cx="81633" cy="81633"/>
      </dsp:txXfrm>
    </dsp:sp>
    <dsp:sp modelId="{0F835EB7-F237-F848-89F4-B43571CA0013}">
      <dsp:nvSpPr>
        <dsp:cNvPr id="0" name=""/>
        <dsp:cNvSpPr/>
      </dsp:nvSpPr>
      <dsp:spPr>
        <a:xfrm>
          <a:off x="3033770" y="4702020"/>
          <a:ext cx="1717255" cy="85862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Sabotage of reconciliation efforts</a:t>
          </a:r>
        </a:p>
      </dsp:txBody>
      <dsp:txXfrm>
        <a:off x="3058918" y="4727168"/>
        <a:ext cx="1666959" cy="808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51ED-012C-0546-97AF-EF3AB567702D}">
      <dsp:nvSpPr>
        <dsp:cNvPr id="0" name=""/>
        <dsp:cNvSpPr/>
      </dsp:nvSpPr>
      <dsp:spPr>
        <a:xfrm>
          <a:off x="258851" y="48069"/>
          <a:ext cx="987247" cy="98724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CB22585-0CBC-964A-977C-6297A4FDE60A}">
      <dsp:nvSpPr>
        <dsp:cNvPr id="0" name=""/>
        <dsp:cNvSpPr/>
      </dsp:nvSpPr>
      <dsp:spPr>
        <a:xfrm>
          <a:off x="752475" y="48069"/>
          <a:ext cx="5267325" cy="98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0" bIns="40640" numCol="1" spcCol="1270" anchor="ctr" anchorCtr="0">
          <a:noAutofit/>
        </a:bodyPr>
        <a:lstStyle/>
        <a:p>
          <a:pPr marL="0" lvl="0" indent="0" algn="l" defTabSz="1422400">
            <a:lnSpc>
              <a:spcPct val="90000"/>
            </a:lnSpc>
            <a:spcBef>
              <a:spcPct val="0"/>
            </a:spcBef>
            <a:spcAft>
              <a:spcPct val="35000"/>
            </a:spcAft>
            <a:buNone/>
          </a:pPr>
          <a:r>
            <a:rPr lang="en-US" sz="3200" kern="1200"/>
            <a:t>Legal Sources</a:t>
          </a:r>
        </a:p>
      </dsp:txBody>
      <dsp:txXfrm>
        <a:off x="752475" y="48069"/>
        <a:ext cx="5267325" cy="987247"/>
      </dsp:txXfrm>
    </dsp:sp>
    <dsp:sp modelId="{1B871BEB-6AE5-734A-8C3E-7935F3BA3896}">
      <dsp:nvSpPr>
        <dsp:cNvPr id="0" name=""/>
        <dsp:cNvSpPr/>
      </dsp:nvSpPr>
      <dsp:spPr>
        <a:xfrm>
          <a:off x="258851" y="1035316"/>
          <a:ext cx="987247" cy="987247"/>
        </a:xfrm>
        <a:prstGeom prst="ellipse">
          <a:avLst/>
        </a:prstGeom>
        <a:solidFill>
          <a:schemeClr val="accent3">
            <a:alpha val="50000"/>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72591D5-8E1A-E244-B233-672691F2249E}">
      <dsp:nvSpPr>
        <dsp:cNvPr id="0" name=""/>
        <dsp:cNvSpPr/>
      </dsp:nvSpPr>
      <dsp:spPr>
        <a:xfrm>
          <a:off x="752475" y="1035316"/>
          <a:ext cx="5267325" cy="98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0" bIns="40640" numCol="1" spcCol="1270" anchor="ctr" anchorCtr="0">
          <a:noAutofit/>
        </a:bodyPr>
        <a:lstStyle/>
        <a:p>
          <a:pPr marL="0" lvl="0" indent="0" algn="l" defTabSz="1422400">
            <a:lnSpc>
              <a:spcPct val="90000"/>
            </a:lnSpc>
            <a:spcBef>
              <a:spcPct val="0"/>
            </a:spcBef>
            <a:spcAft>
              <a:spcPct val="35000"/>
            </a:spcAft>
            <a:buNone/>
          </a:pPr>
          <a:r>
            <a:rPr lang="en-US" sz="3200" kern="1200"/>
            <a:t>The issue of discretion and Corruption</a:t>
          </a:r>
        </a:p>
      </dsp:txBody>
      <dsp:txXfrm>
        <a:off x="752475" y="1035316"/>
        <a:ext cx="5267325" cy="987247"/>
      </dsp:txXfrm>
    </dsp:sp>
    <dsp:sp modelId="{EDF8FCB0-1AE7-E542-887E-66DF3CC596FE}">
      <dsp:nvSpPr>
        <dsp:cNvPr id="0" name=""/>
        <dsp:cNvSpPr/>
      </dsp:nvSpPr>
      <dsp:spPr>
        <a:xfrm>
          <a:off x="258851" y="2022563"/>
          <a:ext cx="987247" cy="987247"/>
        </a:xfrm>
        <a:prstGeom prst="ellipse">
          <a:avLst/>
        </a:prstGeom>
        <a:solidFill>
          <a:schemeClr val="accent3">
            <a:alpha val="50000"/>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81DA84A-8F02-B546-910D-AE6B99E07CC1}">
      <dsp:nvSpPr>
        <dsp:cNvPr id="0" name=""/>
        <dsp:cNvSpPr/>
      </dsp:nvSpPr>
      <dsp:spPr>
        <a:xfrm>
          <a:off x="752475" y="2022563"/>
          <a:ext cx="5267325" cy="98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0" bIns="40640" numCol="1" spcCol="1270" anchor="ctr" anchorCtr="0">
          <a:noAutofit/>
        </a:bodyPr>
        <a:lstStyle/>
        <a:p>
          <a:pPr marL="0" lvl="0" indent="0" algn="l" defTabSz="1422400">
            <a:lnSpc>
              <a:spcPct val="90000"/>
            </a:lnSpc>
            <a:spcBef>
              <a:spcPct val="0"/>
            </a:spcBef>
            <a:spcAft>
              <a:spcPct val="35000"/>
            </a:spcAft>
            <a:buNone/>
          </a:pPr>
          <a:r>
            <a:rPr lang="en-US" sz="3200" kern="1200"/>
            <a:t>Following a Transaction</a:t>
          </a:r>
        </a:p>
      </dsp:txBody>
      <dsp:txXfrm>
        <a:off x="752475" y="2022563"/>
        <a:ext cx="5267325" cy="987247"/>
      </dsp:txXfrm>
    </dsp:sp>
    <dsp:sp modelId="{A7946CED-DFDF-4641-A41C-89E850C186CE}">
      <dsp:nvSpPr>
        <dsp:cNvPr id="0" name=""/>
        <dsp:cNvSpPr/>
      </dsp:nvSpPr>
      <dsp:spPr>
        <a:xfrm>
          <a:off x="258851" y="3009811"/>
          <a:ext cx="987247" cy="987247"/>
        </a:xfrm>
        <a:prstGeom prst="ellipse">
          <a:avLst/>
        </a:prstGeom>
        <a:solidFill>
          <a:schemeClr val="accent3">
            <a:alpha val="50000"/>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8D3F9FF-56CE-B345-90A8-649035384315}">
      <dsp:nvSpPr>
        <dsp:cNvPr id="0" name=""/>
        <dsp:cNvSpPr/>
      </dsp:nvSpPr>
      <dsp:spPr>
        <a:xfrm>
          <a:off x="752475" y="3009811"/>
          <a:ext cx="5267325" cy="98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0" bIns="40640" numCol="1" spcCol="1270" anchor="ctr" anchorCtr="0">
          <a:noAutofit/>
        </a:bodyPr>
        <a:lstStyle/>
        <a:p>
          <a:pPr marL="0" lvl="0" indent="0" algn="l" defTabSz="1422400">
            <a:lnSpc>
              <a:spcPct val="90000"/>
            </a:lnSpc>
            <a:spcBef>
              <a:spcPct val="0"/>
            </a:spcBef>
            <a:spcAft>
              <a:spcPct val="35000"/>
            </a:spcAft>
            <a:buNone/>
          </a:pPr>
          <a:r>
            <a:rPr lang="en-US" sz="3200" kern="1200"/>
            <a:t>Special Economic Zones</a:t>
          </a:r>
        </a:p>
      </dsp:txBody>
      <dsp:txXfrm>
        <a:off x="752475" y="3009811"/>
        <a:ext cx="5267325" cy="987247"/>
      </dsp:txXfrm>
    </dsp:sp>
    <dsp:sp modelId="{E928D3F8-AC60-8B4D-BAD6-BF8702E28E5B}">
      <dsp:nvSpPr>
        <dsp:cNvPr id="0" name=""/>
        <dsp:cNvSpPr/>
      </dsp:nvSpPr>
      <dsp:spPr>
        <a:xfrm>
          <a:off x="258851" y="3997058"/>
          <a:ext cx="987247" cy="987247"/>
        </a:xfrm>
        <a:prstGeom prst="ellipse">
          <a:avLst/>
        </a:prstGeom>
        <a:solidFill>
          <a:schemeClr val="accent3">
            <a:alpha val="50000"/>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DC60CF2-4854-D34E-9702-4E2ACAA21729}">
      <dsp:nvSpPr>
        <dsp:cNvPr id="0" name=""/>
        <dsp:cNvSpPr/>
      </dsp:nvSpPr>
      <dsp:spPr>
        <a:xfrm>
          <a:off x="752475" y="3997058"/>
          <a:ext cx="5267325" cy="987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0640" rIns="0" bIns="40640" numCol="1" spcCol="1270" anchor="ctr" anchorCtr="0">
          <a:noAutofit/>
        </a:bodyPr>
        <a:lstStyle/>
        <a:p>
          <a:pPr marL="0" lvl="0" indent="0" algn="l" defTabSz="1422400">
            <a:lnSpc>
              <a:spcPct val="90000"/>
            </a:lnSpc>
            <a:spcBef>
              <a:spcPct val="0"/>
            </a:spcBef>
            <a:spcAft>
              <a:spcPct val="35000"/>
            </a:spcAft>
            <a:buNone/>
          </a:pPr>
          <a:r>
            <a:rPr lang="en-US" sz="3200" kern="1200"/>
            <a:t>The Small Transaction</a:t>
          </a:r>
        </a:p>
      </dsp:txBody>
      <dsp:txXfrm>
        <a:off x="752475" y="3997058"/>
        <a:ext cx="5267325" cy="9872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791A1-21B3-4FDE-990C-1DF7D1605D49}">
      <dsp:nvSpPr>
        <dsp:cNvPr id="0" name=""/>
        <dsp:cNvSpPr/>
      </dsp:nvSpPr>
      <dsp:spPr>
        <a:xfrm>
          <a:off x="1610" y="350899"/>
          <a:ext cx="2023377" cy="8779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Start with an Idea</a:t>
          </a:r>
        </a:p>
      </dsp:txBody>
      <dsp:txXfrm>
        <a:off x="1610" y="350899"/>
        <a:ext cx="2023377" cy="585298"/>
      </dsp:txXfrm>
    </dsp:sp>
    <dsp:sp modelId="{BCC383C4-E04A-4F2C-A1D9-A523B6FF1FC3}">
      <dsp:nvSpPr>
        <dsp:cNvPr id="0" name=""/>
        <dsp:cNvSpPr/>
      </dsp:nvSpPr>
      <dsp:spPr>
        <a:xfrm>
          <a:off x="416036" y="936198"/>
          <a:ext cx="2023377" cy="459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Font typeface="Symbol" panose="05050102010706020507" pitchFamily="18" charset="2"/>
            <a:buChar char=""/>
          </a:pPr>
          <a:r>
            <a:rPr lang="en-US" sz="1500" kern="1200" dirty="0"/>
            <a:t>Diversify and expand export markets</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Decreasing dependence on imports</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Increase access to advanced technology </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Obtain foreign financing </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Creating new sources of employment</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Developing production chains</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dirty="0"/>
            <a:t>Develop renewable energy</a:t>
          </a:r>
        </a:p>
      </dsp:txBody>
      <dsp:txXfrm>
        <a:off x="475299" y="995461"/>
        <a:ext cx="1904851" cy="4471474"/>
      </dsp:txXfrm>
    </dsp:sp>
    <dsp:sp modelId="{A950E1BC-3280-4F0F-9F95-1ED1E1DB912F}">
      <dsp:nvSpPr>
        <dsp:cNvPr id="0" name=""/>
        <dsp:cNvSpPr/>
      </dsp:nvSpPr>
      <dsp:spPr>
        <a:xfrm>
          <a:off x="2331724" y="391667"/>
          <a:ext cx="650281" cy="5037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331724" y="492419"/>
        <a:ext cx="499152" cy="302258"/>
      </dsp:txXfrm>
    </dsp:sp>
    <dsp:sp modelId="{ED49D9F8-2714-46EC-8147-CA62C9EFBE61}">
      <dsp:nvSpPr>
        <dsp:cNvPr id="0" name=""/>
        <dsp:cNvSpPr/>
      </dsp:nvSpPr>
      <dsp:spPr>
        <a:xfrm>
          <a:off x="3251935" y="350899"/>
          <a:ext cx="2023377" cy="8779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Find a Sector</a:t>
          </a:r>
        </a:p>
      </dsp:txBody>
      <dsp:txXfrm>
        <a:off x="3251935" y="350899"/>
        <a:ext cx="2023377" cy="585298"/>
      </dsp:txXfrm>
    </dsp:sp>
    <dsp:sp modelId="{1FFA5C9E-3F9B-49FF-9351-F4AFE39F4576}">
      <dsp:nvSpPr>
        <dsp:cNvPr id="0" name=""/>
        <dsp:cNvSpPr/>
      </dsp:nvSpPr>
      <dsp:spPr>
        <a:xfrm>
          <a:off x="3666361" y="936198"/>
          <a:ext cx="2023377" cy="459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Font typeface="Symbol" panose="05050102010706020507" pitchFamily="18" charset="2"/>
            <a:buChar char=""/>
          </a:pPr>
          <a:r>
            <a:rPr lang="en-US" sz="1500" kern="1200" dirty="0"/>
            <a:t>Agriculture, Forestry, and Foods</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Sugar</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Industry</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Tourism</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Energy</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Mining</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Transportation</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dirty="0"/>
            <a:t>Biotechnology and Pharmaceuticals </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Health</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Transportation</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Business</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Telecom</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a:t>Hydraulic Technology</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dirty="0"/>
            <a:t>Finance and Banking</a:t>
          </a:r>
        </a:p>
      </dsp:txBody>
      <dsp:txXfrm>
        <a:off x="3725624" y="995461"/>
        <a:ext cx="1904851" cy="4471474"/>
      </dsp:txXfrm>
    </dsp:sp>
    <dsp:sp modelId="{0A991B05-12DF-4074-90FA-FB0533A8AEAA}">
      <dsp:nvSpPr>
        <dsp:cNvPr id="0" name=""/>
        <dsp:cNvSpPr/>
      </dsp:nvSpPr>
      <dsp:spPr>
        <a:xfrm>
          <a:off x="5582049" y="391667"/>
          <a:ext cx="650281" cy="5037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582049" y="492419"/>
        <a:ext cx="499152" cy="302258"/>
      </dsp:txXfrm>
    </dsp:sp>
    <dsp:sp modelId="{88BC6FAE-4F1F-40FD-BB0C-65B8CDE33322}">
      <dsp:nvSpPr>
        <dsp:cNvPr id="0" name=""/>
        <dsp:cNvSpPr/>
      </dsp:nvSpPr>
      <dsp:spPr>
        <a:xfrm>
          <a:off x="6502260" y="350899"/>
          <a:ext cx="2023377" cy="8779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Choose Your Investment</a:t>
          </a:r>
        </a:p>
      </dsp:txBody>
      <dsp:txXfrm>
        <a:off x="6502260" y="350899"/>
        <a:ext cx="2023377" cy="585298"/>
      </dsp:txXfrm>
    </dsp:sp>
    <dsp:sp modelId="{40150F30-6B7C-4FBE-8DC9-542A8DD30635}">
      <dsp:nvSpPr>
        <dsp:cNvPr id="0" name=""/>
        <dsp:cNvSpPr/>
      </dsp:nvSpPr>
      <dsp:spPr>
        <a:xfrm>
          <a:off x="6916686" y="936198"/>
          <a:ext cx="2023377" cy="459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Direct investment (investor participates as shareholder)</a:t>
          </a:r>
        </a:p>
        <a:p>
          <a:pPr marL="114300" lvl="1" indent="-114300" algn="l" defTabSz="666750">
            <a:lnSpc>
              <a:spcPct val="90000"/>
            </a:lnSpc>
            <a:spcBef>
              <a:spcPct val="0"/>
            </a:spcBef>
            <a:spcAft>
              <a:spcPct val="15000"/>
            </a:spcAft>
            <a:buFont typeface="Symbol" panose="05050102010706020507" pitchFamily="18" charset="2"/>
            <a:buChar char=""/>
          </a:pPr>
          <a:r>
            <a:rPr lang="en-US" sz="1500" kern="1200" dirty="0"/>
            <a:t>Investment in equities or securities or bonds</a:t>
          </a:r>
        </a:p>
        <a:p>
          <a:pPr marL="114300" lvl="1" indent="-114300" algn="l" defTabSz="666750">
            <a:lnSpc>
              <a:spcPct val="90000"/>
            </a:lnSpc>
            <a:spcBef>
              <a:spcPct val="0"/>
            </a:spcBef>
            <a:spcAft>
              <a:spcPct val="15000"/>
            </a:spcAft>
            <a:buFont typeface="Symbol" panose="05050102010706020507" pitchFamily="18" charset="2"/>
            <a:buChar char=""/>
          </a:pPr>
          <a:endParaRPr lang="en-US" sz="1500" kern="1200" dirty="0"/>
        </a:p>
      </dsp:txBody>
      <dsp:txXfrm>
        <a:off x="6975949" y="995461"/>
        <a:ext cx="1904851" cy="4471474"/>
      </dsp:txXfrm>
    </dsp:sp>
    <dsp:sp modelId="{D0CF00FC-A421-4B3D-AC1E-7F36CC623E32}">
      <dsp:nvSpPr>
        <dsp:cNvPr id="0" name=""/>
        <dsp:cNvSpPr/>
      </dsp:nvSpPr>
      <dsp:spPr>
        <a:xfrm>
          <a:off x="8832374" y="391667"/>
          <a:ext cx="650281" cy="5037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832374" y="492419"/>
        <a:ext cx="499152" cy="302258"/>
      </dsp:txXfrm>
    </dsp:sp>
    <dsp:sp modelId="{E2DBA909-D163-4253-83CA-97226AD8F985}">
      <dsp:nvSpPr>
        <dsp:cNvPr id="0" name=""/>
        <dsp:cNvSpPr/>
      </dsp:nvSpPr>
      <dsp:spPr>
        <a:xfrm>
          <a:off x="9752585" y="350899"/>
          <a:ext cx="2023377" cy="8779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Determine Your Contribution</a:t>
          </a:r>
        </a:p>
      </dsp:txBody>
      <dsp:txXfrm>
        <a:off x="9752585" y="350899"/>
        <a:ext cx="2023377" cy="585298"/>
      </dsp:txXfrm>
    </dsp:sp>
    <dsp:sp modelId="{90D29BB1-3F4E-4BB2-B184-1AA0349B1F4D}">
      <dsp:nvSpPr>
        <dsp:cNvPr id="0" name=""/>
        <dsp:cNvSpPr/>
      </dsp:nvSpPr>
      <dsp:spPr>
        <a:xfrm>
          <a:off x="10167011" y="936198"/>
          <a:ext cx="2023377" cy="459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Financial (“freely convertible currency”)</a:t>
          </a:r>
        </a:p>
        <a:p>
          <a:pPr marL="114300" lvl="1" indent="-114300" algn="l" defTabSz="666750">
            <a:lnSpc>
              <a:spcPct val="90000"/>
            </a:lnSpc>
            <a:spcBef>
              <a:spcPct val="0"/>
            </a:spcBef>
            <a:spcAft>
              <a:spcPct val="15000"/>
            </a:spcAft>
            <a:buChar char="•"/>
          </a:pPr>
          <a:r>
            <a:rPr lang="en-US" sz="1500" kern="1200" dirty="0"/>
            <a:t>Machinery and equipment</a:t>
          </a:r>
        </a:p>
        <a:p>
          <a:pPr marL="114300" lvl="1" indent="-114300" algn="l" defTabSz="666750">
            <a:lnSpc>
              <a:spcPct val="90000"/>
            </a:lnSpc>
            <a:spcBef>
              <a:spcPct val="0"/>
            </a:spcBef>
            <a:spcAft>
              <a:spcPct val="15000"/>
            </a:spcAft>
            <a:buChar char="•"/>
          </a:pPr>
          <a:r>
            <a:rPr lang="en-US" sz="1500" kern="1200" dirty="0"/>
            <a:t>Intellectual property</a:t>
          </a:r>
        </a:p>
        <a:p>
          <a:pPr marL="114300" lvl="1" indent="-114300" algn="l" defTabSz="666750">
            <a:lnSpc>
              <a:spcPct val="90000"/>
            </a:lnSpc>
            <a:spcBef>
              <a:spcPct val="0"/>
            </a:spcBef>
            <a:spcAft>
              <a:spcPct val="15000"/>
            </a:spcAft>
            <a:buChar char="•"/>
          </a:pPr>
          <a:r>
            <a:rPr lang="en-US" sz="1500" kern="1200" dirty="0"/>
            <a:t>Property rights</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10226274" y="995461"/>
        <a:ext cx="1904851" cy="44714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43DE4-8F8E-44A7-8974-25F86F4BE84C}">
      <dsp:nvSpPr>
        <dsp:cNvPr id="0" name=""/>
        <dsp:cNvSpPr/>
      </dsp:nvSpPr>
      <dsp:spPr>
        <a:xfrm>
          <a:off x="4206261" y="0"/>
          <a:ext cx="3928081" cy="101134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Corporation with registered shares and shareholders</a:t>
          </a:r>
        </a:p>
      </dsp:txBody>
      <dsp:txXfrm>
        <a:off x="4206261" y="126418"/>
        <a:ext cx="3548827" cy="758509"/>
      </dsp:txXfrm>
    </dsp:sp>
    <dsp:sp modelId="{E015F341-AC8D-48E0-A805-A6DACC3EA5B6}">
      <dsp:nvSpPr>
        <dsp:cNvPr id="0" name=""/>
        <dsp:cNvSpPr/>
      </dsp:nvSpPr>
      <dsp:spPr>
        <a:xfrm>
          <a:off x="0" y="0"/>
          <a:ext cx="4206240" cy="10113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Joint Venture</a:t>
          </a:r>
        </a:p>
      </dsp:txBody>
      <dsp:txXfrm>
        <a:off x="49370" y="49370"/>
        <a:ext cx="4107500" cy="912605"/>
      </dsp:txXfrm>
    </dsp:sp>
    <dsp:sp modelId="{C73A269C-FA01-4C36-AC32-96F38A8DA197}">
      <dsp:nvSpPr>
        <dsp:cNvPr id="0" name=""/>
        <dsp:cNvSpPr/>
      </dsp:nvSpPr>
      <dsp:spPr>
        <a:xfrm>
          <a:off x="4196754" y="1122361"/>
          <a:ext cx="3851864" cy="97505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No juridical persons</a:t>
          </a:r>
        </a:p>
        <a:p>
          <a:pPr marL="114300" lvl="1" indent="-114300" algn="l" defTabSz="622300">
            <a:lnSpc>
              <a:spcPct val="90000"/>
            </a:lnSpc>
            <a:spcBef>
              <a:spcPct val="0"/>
            </a:spcBef>
            <a:spcAft>
              <a:spcPct val="15000"/>
            </a:spcAft>
            <a:buChar char="•"/>
          </a:pPr>
          <a:r>
            <a:rPr lang="en-US" sz="1400" kern="1200" dirty="0"/>
            <a:t>Negotiate with foreign investor</a:t>
          </a:r>
        </a:p>
      </dsp:txBody>
      <dsp:txXfrm>
        <a:off x="4196754" y="1244243"/>
        <a:ext cx="3486217" cy="731294"/>
      </dsp:txXfrm>
    </dsp:sp>
    <dsp:sp modelId="{55322661-9F52-47D2-8D89-0444C75F1A3F}">
      <dsp:nvSpPr>
        <dsp:cNvPr id="0" name=""/>
        <dsp:cNvSpPr/>
      </dsp:nvSpPr>
      <dsp:spPr>
        <a:xfrm>
          <a:off x="0" y="1113745"/>
          <a:ext cx="4206240" cy="10113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International Economic Association Agreement</a:t>
          </a:r>
        </a:p>
      </dsp:txBody>
      <dsp:txXfrm>
        <a:off x="49370" y="1163115"/>
        <a:ext cx="4107500" cy="912605"/>
      </dsp:txXfrm>
    </dsp:sp>
    <dsp:sp modelId="{967A7057-DB0E-4390-AB12-229787FE5C58}">
      <dsp:nvSpPr>
        <dsp:cNvPr id="0" name=""/>
        <dsp:cNvSpPr/>
      </dsp:nvSpPr>
      <dsp:spPr>
        <a:xfrm>
          <a:off x="4226819" y="2226235"/>
          <a:ext cx="3678924" cy="101134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commercial entity with foreign capital with no involvement of any national investor</a:t>
          </a:r>
        </a:p>
        <a:p>
          <a:pPr marL="114300" lvl="1" indent="-114300" algn="l" defTabSz="622300">
            <a:lnSpc>
              <a:spcPct val="90000"/>
            </a:lnSpc>
            <a:spcBef>
              <a:spcPct val="0"/>
            </a:spcBef>
            <a:spcAft>
              <a:spcPct val="15000"/>
            </a:spcAft>
            <a:buChar char="•"/>
          </a:pPr>
          <a:r>
            <a:rPr lang="en-US" sz="1400" kern="1200" dirty="0"/>
            <a:t>Apply for targeted sector</a:t>
          </a:r>
        </a:p>
      </dsp:txBody>
      <dsp:txXfrm>
        <a:off x="4226819" y="2352653"/>
        <a:ext cx="3299670" cy="758509"/>
      </dsp:txXfrm>
    </dsp:sp>
    <dsp:sp modelId="{AD03FA44-675D-43F3-8794-B429DF444642}">
      <dsp:nvSpPr>
        <dsp:cNvPr id="0" name=""/>
        <dsp:cNvSpPr/>
      </dsp:nvSpPr>
      <dsp:spPr>
        <a:xfrm>
          <a:off x="788" y="2226235"/>
          <a:ext cx="4206240" cy="10113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Totally Foreign Capital Company</a:t>
          </a:r>
        </a:p>
      </dsp:txBody>
      <dsp:txXfrm>
        <a:off x="50158" y="2275605"/>
        <a:ext cx="4107500" cy="912605"/>
      </dsp:txXfrm>
    </dsp:sp>
    <dsp:sp modelId="{6E8E60F0-B1DA-446E-8A85-F50B98960C29}">
      <dsp:nvSpPr>
        <dsp:cNvPr id="0" name=""/>
        <dsp:cNvSpPr/>
      </dsp:nvSpPr>
      <dsp:spPr>
        <a:xfrm>
          <a:off x="4196702" y="3339990"/>
          <a:ext cx="3756656" cy="101134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Housing and other buildings</a:t>
          </a:r>
        </a:p>
      </dsp:txBody>
      <dsp:txXfrm>
        <a:off x="4196702" y="3466408"/>
        <a:ext cx="3377402" cy="758509"/>
      </dsp:txXfrm>
    </dsp:sp>
    <dsp:sp modelId="{98DD253B-3E67-46A8-9F22-9CA9C801512D}">
      <dsp:nvSpPr>
        <dsp:cNvPr id="0" name=""/>
        <dsp:cNvSpPr/>
      </dsp:nvSpPr>
      <dsp:spPr>
        <a:xfrm>
          <a:off x="0" y="3338716"/>
          <a:ext cx="4206240" cy="10113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Real Estate</a:t>
          </a:r>
        </a:p>
      </dsp:txBody>
      <dsp:txXfrm>
        <a:off x="49370" y="3388086"/>
        <a:ext cx="4107500" cy="9126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8C227-146D-2E45-8EC2-F81054B71B1D}">
      <dsp:nvSpPr>
        <dsp:cNvPr id="0" name=""/>
        <dsp:cNvSpPr/>
      </dsp:nvSpPr>
      <dsp:spPr>
        <a:xfrm>
          <a:off x="688330" y="992"/>
          <a:ext cx="2515195" cy="150911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Difficulties of organizational form (cooperatives)</a:t>
          </a:r>
          <a:endParaRPr lang="en-US" sz="1400" kern="1200"/>
        </a:p>
      </dsp:txBody>
      <dsp:txXfrm>
        <a:off x="688330" y="992"/>
        <a:ext cx="2515195" cy="1509117"/>
      </dsp:txXfrm>
    </dsp:sp>
    <dsp:sp modelId="{805D9C56-E21F-D44B-B894-32026E5F6660}">
      <dsp:nvSpPr>
        <dsp:cNvPr id="0" name=""/>
        <dsp:cNvSpPr/>
      </dsp:nvSpPr>
      <dsp:spPr>
        <a:xfrm>
          <a:off x="3455044" y="992"/>
          <a:ext cx="2515195" cy="1509117"/>
        </a:xfrm>
        <a:prstGeom prst="rect">
          <a:avLst/>
        </a:prstGeom>
        <a:gradFill rotWithShape="0">
          <a:gsLst>
            <a:gs pos="0">
              <a:schemeClr val="accent5">
                <a:hueOff val="-750949"/>
                <a:satOff val="-1935"/>
                <a:lumOff val="-1307"/>
                <a:alphaOff val="0"/>
                <a:lumMod val="110000"/>
                <a:satMod val="105000"/>
                <a:tint val="67000"/>
              </a:schemeClr>
            </a:gs>
            <a:gs pos="50000">
              <a:schemeClr val="accent5">
                <a:hueOff val="-750949"/>
                <a:satOff val="-1935"/>
                <a:lumOff val="-1307"/>
                <a:alphaOff val="0"/>
                <a:lumMod val="105000"/>
                <a:satMod val="103000"/>
                <a:tint val="73000"/>
              </a:schemeClr>
            </a:gs>
            <a:gs pos="100000">
              <a:schemeClr val="accent5">
                <a:hueOff val="-750949"/>
                <a:satOff val="-1935"/>
                <a:lumOff val="-13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No access to corporate form (officially) (Lineamientos  ¶ )</a:t>
          </a:r>
          <a:endParaRPr lang="en-US" sz="1400" kern="1200"/>
        </a:p>
      </dsp:txBody>
      <dsp:txXfrm>
        <a:off x="3455044" y="992"/>
        <a:ext cx="2515195" cy="1509117"/>
      </dsp:txXfrm>
    </dsp:sp>
    <dsp:sp modelId="{08FE5117-3576-AF42-B200-5DED25672766}">
      <dsp:nvSpPr>
        <dsp:cNvPr id="0" name=""/>
        <dsp:cNvSpPr/>
      </dsp:nvSpPr>
      <dsp:spPr>
        <a:xfrm>
          <a:off x="6221759" y="992"/>
          <a:ext cx="2515195" cy="1509117"/>
        </a:xfrm>
        <a:prstGeom prst="rect">
          <a:avLst/>
        </a:prstGeom>
        <a:gradFill rotWithShape="0">
          <a:gsLst>
            <a:gs pos="0">
              <a:schemeClr val="accent5">
                <a:hueOff val="-1501898"/>
                <a:satOff val="-3871"/>
                <a:lumOff val="-2614"/>
                <a:alphaOff val="0"/>
                <a:lumMod val="110000"/>
                <a:satMod val="105000"/>
                <a:tint val="67000"/>
              </a:schemeClr>
            </a:gs>
            <a:gs pos="50000">
              <a:schemeClr val="accent5">
                <a:hueOff val="-1501898"/>
                <a:satOff val="-3871"/>
                <a:lumOff val="-2614"/>
                <a:alphaOff val="0"/>
                <a:lumMod val="105000"/>
                <a:satMod val="103000"/>
                <a:tint val="73000"/>
              </a:schemeClr>
            </a:gs>
            <a:gs pos="100000">
              <a:schemeClr val="accent5">
                <a:hueOff val="-1501898"/>
                <a:satOff val="-3871"/>
                <a:lumOff val="-26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But: “Empresas privadas de mediana, pequeña y micro escalas, según el volumen de la actividad y cantidad de trabajadores, reconocidas como personas jurídicas. ¶ 182 ”</a:t>
          </a:r>
          <a:endParaRPr lang="en-US" sz="1400" kern="1200"/>
        </a:p>
      </dsp:txBody>
      <dsp:txXfrm>
        <a:off x="6221759" y="992"/>
        <a:ext cx="2515195" cy="1509117"/>
      </dsp:txXfrm>
    </dsp:sp>
    <dsp:sp modelId="{3F82A02A-65B9-4948-8BDA-774F307EF6C0}">
      <dsp:nvSpPr>
        <dsp:cNvPr id="0" name=""/>
        <dsp:cNvSpPr/>
      </dsp:nvSpPr>
      <dsp:spPr>
        <a:xfrm>
          <a:off x="8988474" y="992"/>
          <a:ext cx="2515195" cy="1509117"/>
        </a:xfrm>
        <a:prstGeom prst="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No direct authority to hire labor</a:t>
          </a:r>
          <a:endParaRPr lang="en-US" sz="1400" kern="1200"/>
        </a:p>
      </dsp:txBody>
      <dsp:txXfrm>
        <a:off x="8988474" y="992"/>
        <a:ext cx="2515195" cy="1509117"/>
      </dsp:txXfrm>
    </dsp:sp>
    <dsp:sp modelId="{306A84A9-9AEF-0F4C-9119-F7E446808ACB}">
      <dsp:nvSpPr>
        <dsp:cNvPr id="0" name=""/>
        <dsp:cNvSpPr/>
      </dsp:nvSpPr>
      <dsp:spPr>
        <a:xfrm>
          <a:off x="688330" y="1761628"/>
          <a:ext cx="2515195" cy="1509117"/>
        </a:xfrm>
        <a:prstGeom prst="rect">
          <a:avLst/>
        </a:prstGeom>
        <a:gradFill rotWithShape="0">
          <a:gsLst>
            <a:gs pos="0">
              <a:schemeClr val="accent5">
                <a:hueOff val="-3003797"/>
                <a:satOff val="-7742"/>
                <a:lumOff val="-5229"/>
                <a:alphaOff val="0"/>
                <a:lumMod val="110000"/>
                <a:satMod val="105000"/>
                <a:tint val="67000"/>
              </a:schemeClr>
            </a:gs>
            <a:gs pos="50000">
              <a:schemeClr val="accent5">
                <a:hueOff val="-3003797"/>
                <a:satOff val="-7742"/>
                <a:lumOff val="-5229"/>
                <a:alphaOff val="0"/>
                <a:lumMod val="105000"/>
                <a:satMod val="103000"/>
                <a:tint val="73000"/>
              </a:schemeClr>
            </a:gs>
            <a:gs pos="100000">
              <a:schemeClr val="accent5">
                <a:hueOff val="-3003797"/>
                <a:satOff val="-7742"/>
                <a:lumOff val="-522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Difficulty of direct property ownership (as that term is used in Cuba)</a:t>
          </a:r>
          <a:endParaRPr lang="en-US" sz="1400" kern="1200"/>
        </a:p>
      </dsp:txBody>
      <dsp:txXfrm>
        <a:off x="688330" y="1761628"/>
        <a:ext cx="2515195" cy="1509117"/>
      </dsp:txXfrm>
    </dsp:sp>
    <dsp:sp modelId="{B2056000-0CD0-604A-8542-211C6EDCE1C1}">
      <dsp:nvSpPr>
        <dsp:cNvPr id="0" name=""/>
        <dsp:cNvSpPr/>
      </dsp:nvSpPr>
      <dsp:spPr>
        <a:xfrm>
          <a:off x="3455044" y="1761628"/>
          <a:ext cx="2515195" cy="1509117"/>
        </a:xfrm>
        <a:prstGeom prst="rect">
          <a:avLst/>
        </a:prstGeom>
        <a:gradFill rotWithShape="0">
          <a:gsLst>
            <a:gs pos="0">
              <a:schemeClr val="accent5">
                <a:hueOff val="-3754746"/>
                <a:satOff val="-9677"/>
                <a:lumOff val="-6536"/>
                <a:alphaOff val="0"/>
                <a:lumMod val="110000"/>
                <a:satMod val="105000"/>
                <a:tint val="67000"/>
              </a:schemeClr>
            </a:gs>
            <a:gs pos="50000">
              <a:schemeClr val="accent5">
                <a:hueOff val="-3754746"/>
                <a:satOff val="-9677"/>
                <a:lumOff val="-6536"/>
                <a:alphaOff val="0"/>
                <a:lumMod val="105000"/>
                <a:satMod val="103000"/>
                <a:tint val="73000"/>
              </a:schemeClr>
            </a:gs>
            <a:gs pos="100000">
              <a:schemeClr val="accent5">
                <a:hueOff val="-3754746"/>
                <a:satOff val="-9677"/>
                <a:lumOff val="-653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Difficulties of formalizing relationships or access to courts</a:t>
          </a:r>
          <a:endParaRPr lang="en-US" sz="1400" kern="1200"/>
        </a:p>
      </dsp:txBody>
      <dsp:txXfrm>
        <a:off x="3455044" y="1761628"/>
        <a:ext cx="2515195" cy="1509117"/>
      </dsp:txXfrm>
    </dsp:sp>
    <dsp:sp modelId="{D7E05449-6960-2D45-BF97-AA3E54E851CC}">
      <dsp:nvSpPr>
        <dsp:cNvPr id="0" name=""/>
        <dsp:cNvSpPr/>
      </dsp:nvSpPr>
      <dsp:spPr>
        <a:xfrm>
          <a:off x="6221759" y="1761628"/>
          <a:ext cx="2515195" cy="1509117"/>
        </a:xfrm>
        <a:prstGeom prst="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Approval process </a:t>
          </a:r>
          <a:endParaRPr lang="en-US" sz="1400" kern="1200"/>
        </a:p>
      </dsp:txBody>
      <dsp:txXfrm>
        <a:off x="6221759" y="1761628"/>
        <a:ext cx="2515195" cy="1509117"/>
      </dsp:txXfrm>
    </dsp:sp>
    <dsp:sp modelId="{A7826BDD-BC8D-8F4F-8559-55D5F1840FB8}">
      <dsp:nvSpPr>
        <dsp:cNvPr id="0" name=""/>
        <dsp:cNvSpPr/>
      </dsp:nvSpPr>
      <dsp:spPr>
        <a:xfrm>
          <a:off x="8988474" y="1761628"/>
          <a:ext cx="2515195" cy="1509117"/>
        </a:xfrm>
        <a:prstGeom prst="rect">
          <a:avLst/>
        </a:prstGeom>
        <a:gradFill rotWithShape="0">
          <a:gsLst>
            <a:gs pos="0">
              <a:schemeClr val="accent5">
                <a:hueOff val="-5256644"/>
                <a:satOff val="-13548"/>
                <a:lumOff val="-9151"/>
                <a:alphaOff val="0"/>
                <a:lumMod val="110000"/>
                <a:satMod val="105000"/>
                <a:tint val="67000"/>
              </a:schemeClr>
            </a:gs>
            <a:gs pos="50000">
              <a:schemeClr val="accent5">
                <a:hueOff val="-5256644"/>
                <a:satOff val="-13548"/>
                <a:lumOff val="-9151"/>
                <a:alphaOff val="0"/>
                <a:lumMod val="105000"/>
                <a:satMod val="103000"/>
                <a:tint val="73000"/>
              </a:schemeClr>
            </a:gs>
            <a:gs pos="100000">
              <a:schemeClr val="accent5">
                <a:hueOff val="-5256644"/>
                <a:satOff val="-13548"/>
                <a:lumOff val="-91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Are higher risk informal arrangements the norm?</a:t>
          </a:r>
          <a:endParaRPr lang="en-US" sz="1400" kern="1200"/>
        </a:p>
      </dsp:txBody>
      <dsp:txXfrm>
        <a:off x="8988474" y="1761628"/>
        <a:ext cx="2515195" cy="1509117"/>
      </dsp:txXfrm>
    </dsp:sp>
    <dsp:sp modelId="{BED45311-BE0F-7840-93B7-585132185C62}">
      <dsp:nvSpPr>
        <dsp:cNvPr id="0" name=""/>
        <dsp:cNvSpPr/>
      </dsp:nvSpPr>
      <dsp:spPr>
        <a:xfrm>
          <a:off x="3455044" y="3522265"/>
          <a:ext cx="2515195" cy="1509117"/>
        </a:xfrm>
        <a:prstGeom prst="rect">
          <a:avLst/>
        </a:prstGeom>
        <a:gradFill rotWithShape="0">
          <a:gsLst>
            <a:gs pos="0">
              <a:schemeClr val="accent5">
                <a:hueOff val="-6007594"/>
                <a:satOff val="-15484"/>
                <a:lumOff val="-10458"/>
                <a:alphaOff val="0"/>
                <a:lumMod val="110000"/>
                <a:satMod val="105000"/>
                <a:tint val="67000"/>
              </a:schemeClr>
            </a:gs>
            <a:gs pos="50000">
              <a:schemeClr val="accent5">
                <a:hueOff val="-6007594"/>
                <a:satOff val="-15484"/>
                <a:lumOff val="-10458"/>
                <a:alphaOff val="0"/>
                <a:lumMod val="105000"/>
                <a:satMod val="103000"/>
                <a:tint val="73000"/>
              </a:schemeClr>
            </a:gs>
            <a:gs pos="100000">
              <a:schemeClr val="accent5">
                <a:hueOff val="-6007594"/>
                <a:satOff val="-15484"/>
                <a:lumOff val="-1045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Are direct sales transactions or loans (with little collateral) the best options?</a:t>
          </a:r>
          <a:endParaRPr lang="en-US" sz="1400" kern="1200"/>
        </a:p>
      </dsp:txBody>
      <dsp:txXfrm>
        <a:off x="3455044" y="3522265"/>
        <a:ext cx="2515195" cy="1509117"/>
      </dsp:txXfrm>
    </dsp:sp>
    <dsp:sp modelId="{ADC81023-373C-2D44-AEDE-227B8D52966F}">
      <dsp:nvSpPr>
        <dsp:cNvPr id="0" name=""/>
        <dsp:cNvSpPr/>
      </dsp:nvSpPr>
      <dsp:spPr>
        <a:xfrm>
          <a:off x="6221759" y="3522265"/>
          <a:ext cx="2515195" cy="1509117"/>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Does the system advantage Diaspora Cubans who can work informally through family?</a:t>
          </a:r>
          <a:endParaRPr lang="en-US" sz="1400" kern="1200"/>
        </a:p>
      </dsp:txBody>
      <dsp:txXfrm>
        <a:off x="6221759" y="3522265"/>
        <a:ext cx="2515195" cy="150911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7E762-91FA-49E1-97B8-2A98C0CEBB43}" type="datetimeFigureOut">
              <a:rPr lang="en-US" smtClean="0"/>
              <a:t>6/14/18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77BF4-B619-4F61-89FF-502530ED8884}" type="slidenum">
              <a:rPr lang="en-US" smtClean="0"/>
              <a:t>‹#›</a:t>
            </a:fld>
            <a:endParaRPr lang="en-US"/>
          </a:p>
        </p:txBody>
      </p:sp>
    </p:spTree>
    <p:extLst>
      <p:ext uri="{BB962C8B-B14F-4D97-AF65-F5344CB8AC3E}">
        <p14:creationId xmlns:p14="http://schemas.microsoft.com/office/powerpoint/2010/main" val="47452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7DD2D5-9C8E-3941-9221-AC2805CD4599}"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50939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7DD2D5-9C8E-3941-9221-AC2805CD4599}"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20979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7DD2D5-9C8E-3941-9221-AC2805CD4599}"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69699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7DD2D5-9C8E-3941-9221-AC2805CD4599}"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2786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DD2D5-9C8E-3941-9221-AC2805CD4599}"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49868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7DD2D5-9C8E-3941-9221-AC2805CD4599}"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55592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7DD2D5-9C8E-3941-9221-AC2805CD4599}" type="datetimeFigureOut">
              <a:rPr lang="en-US" smtClean="0"/>
              <a:t>6/14/18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839761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DD2D5-9C8E-3941-9221-AC2805CD4599}" type="datetimeFigureOut">
              <a:rPr lang="en-US" smtClean="0"/>
              <a:t>6/14/18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396703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DD2D5-9C8E-3941-9221-AC2805CD4599}" type="datetimeFigureOut">
              <a:rPr lang="en-US" smtClean="0"/>
              <a:t>6/14/18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253592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7DD2D5-9C8E-3941-9221-AC2805CD4599}"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52352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7DD2D5-9C8E-3941-9221-AC2805CD4599}"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431387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DD2D5-9C8E-3941-9221-AC2805CD4599}" type="datetimeFigureOut">
              <a:rPr lang="en-US" smtClean="0"/>
              <a:t>6/14/18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B0262-9AEB-3148-A665-8DF482BCEC7F}" type="slidenum">
              <a:rPr lang="en-US" smtClean="0"/>
              <a:t>‹#›</a:t>
            </a:fld>
            <a:endParaRPr lang="en-US"/>
          </a:p>
        </p:txBody>
      </p:sp>
    </p:spTree>
    <p:extLst>
      <p:ext uri="{BB962C8B-B14F-4D97-AF65-F5344CB8AC3E}">
        <p14:creationId xmlns:p14="http://schemas.microsoft.com/office/powerpoint/2010/main" val="1201540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treasury.gov/resource-center/sanctions/Pages/regulations.aspx" TargetMode="External"/><Relationship Id="rId2" Type="http://schemas.openxmlformats.org/officeDocument/2006/relationships/hyperlink" Target="https://www.treasury.gov/resource-center/sanctions/Programs/Pages/Programs.aspx" TargetMode="External"/><Relationship Id="rId1" Type="http://schemas.openxmlformats.org/officeDocument/2006/relationships/slideLayout" Target="../slideLayouts/slideLayout4.xml"/><Relationship Id="rId4" Type="http://schemas.openxmlformats.org/officeDocument/2006/relationships/hyperlink" Target="https://www.treasury.gov/resource-center/sanctions/Pages/legal-index.aspx"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bis.doc.gov/index.php/documents/pdfs/1568-bis-cuba-consolidated-faqs-2/file" TargetMode="External"/><Relationship Id="rId2" Type="http://schemas.openxmlformats.org/officeDocument/2006/relationships/hyperlink" Target="https://www.bis.doc.gov/index.php/documents/pdfs/286-licensing-faq/file" TargetMode="External"/><Relationship Id="rId1" Type="http://schemas.openxmlformats.org/officeDocument/2006/relationships/slideLayout" Target="../slideLayouts/slideLayout4.xml"/><Relationship Id="rId4" Type="http://schemas.openxmlformats.org/officeDocument/2006/relationships/hyperlink" Target="http://usexportcompliance.com/FAQear.ht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tate.gov/e/eb/tfs/spi/cuba/cubarestrictedlist/275331.htm" TargetMode="External"/><Relationship Id="rId2" Type="http://schemas.openxmlformats.org/officeDocument/2006/relationships/hyperlink" Target="http://www.ecfr.gov/cgi-bin/text-idx?SID=4d6c8de370b03a1d8d1eebd23de6a263&amp;mc=true&amp;node=pt15.2.746&amp;rgn=div5#se15.2.746_12" TargetMode="External"/><Relationship Id="rId1" Type="http://schemas.openxmlformats.org/officeDocument/2006/relationships/slideLayout" Target="../slideLayouts/slideLayout4.xml"/><Relationship Id="rId4" Type="http://schemas.openxmlformats.org/officeDocument/2006/relationships/hyperlink" Target="https://www.ecfr.gov/cgi-bin/text-idx?SID=f1c528ac1aa6ac52b239c3cbd5eaa3e1&amp;node=se15.2.740_121&amp;rgn=div8"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whitehouse.gov/the-press-office/2017/06/15/background-briefing-presidents-cuba-policy" TargetMode="External"/><Relationship Id="rId2" Type="http://schemas.openxmlformats.org/officeDocument/2006/relationships/hyperlink" Target="https://www.whitehouse.gov/the-press-office/2017/06/16/remarks-president-trump-policy-united-states-towards-cuba" TargetMode="Externa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hyperlink" Target="https://www.whitehouse.gov/the-press-office/2017/06/16/national-security-presidential-memorandum-strengthening-policy-united" TargetMode="External"/><Relationship Id="rId4" Type="http://schemas.openxmlformats.org/officeDocument/2006/relationships/hyperlink" Target="https://www.treasury.gov/resource-center/sanctions/Programs/Documents/cuba_faqs_20170616.pdf"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fas.org/irp/offdocs/nspm/nspm-5.pdf"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s3.amazonaws.com/public-inspection.federalregister.gov/2017-24448.pdf" TargetMode="External"/><Relationship Id="rId2" Type="http://schemas.openxmlformats.org/officeDocument/2006/relationships/hyperlink" Target="https://s3.amazonaws.com/public-inspection.federalregister.gov/2017-24447.pdf?utm_campaign=pi%20subscription%20mailing%20list&amp;utm_source=federalregister.gov&amp;utm_medium=email" TargetMode="External"/><Relationship Id="rId1" Type="http://schemas.openxmlformats.org/officeDocument/2006/relationships/slideLayout" Target="../slideLayouts/slideLayout4.xml"/><Relationship Id="rId5" Type="http://schemas.openxmlformats.org/officeDocument/2006/relationships/hyperlink" Target="https://www.state.gov/e/eb/tfs/spi/cuba/cubarestrictedlist/275331.htm" TargetMode="External"/><Relationship Id="rId4" Type="http://schemas.openxmlformats.org/officeDocument/2006/relationships/hyperlink" Target="https://www.federalregister.gov/documents/2017/11/09/2017-24448/amendments-to-implement-united-states-policy-toward-cuba"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bis.doc.gov/index.php/forms-documents/pdfs/1568-bis-cuba-consolidated-faqs-3/file" TargetMode="External"/><Relationship Id="rId2" Type="http://schemas.openxmlformats.org/officeDocument/2006/relationships/hyperlink" Target="https://www.state.gov/e/eb/tfs/spi/cuba/cubarestrictedlist/275331.htm" TargetMode="External"/><Relationship Id="rId1" Type="http://schemas.openxmlformats.org/officeDocument/2006/relationships/slideLayout" Target="../slideLayouts/slideLayout4.xml"/><Relationship Id="rId4" Type="http://schemas.openxmlformats.org/officeDocument/2006/relationships/hyperlink" Target="https://www.treasury.gov/resource-center/sanctions/Programs/Documents/cuba_fact_sheet_11082017.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chiefexecutive.net/cuba-may-ready-tourists-not-u-s-business/"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www.cubadebate.cu/wp-content/uploads/2011/05/folleto-lineamientos-vi-cong.pdf" TargetMode="External"/><Relationship Id="rId2" Type="http://schemas.openxmlformats.org/officeDocument/2006/relationships/hyperlink" Target="http://www.pcc.cu/pdf/congresos_asambleas/vii_congreso/conceptualizacion.pdf" TargetMode="External"/><Relationship Id="rId1" Type="http://schemas.openxmlformats.org/officeDocument/2006/relationships/slideLayout" Target="../slideLayouts/slideLayout4.xml"/><Relationship Id="rId6" Type="http://schemas.openxmlformats.org/officeDocument/2006/relationships/hyperlink" Target="https://marxistleninist.wordpress.com/category/socialist-countries/republic-of-cuba/" TargetMode="External"/><Relationship Id="rId5" Type="http://schemas.openxmlformats.org/officeDocument/2006/relationships/image" Target="../media/image11.png"/><Relationship Id="rId4" Type="http://schemas.openxmlformats.org/officeDocument/2006/relationships/hyperlink" Target="http://www.cubadebate.cu/wp-content/uploads/2011/05/tabloide_debate_lineamientos.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havanatimes.org/?p=125047"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www.havanatimes.org/?p=125047"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investmentpolicyhub.unctad.org/IIA/CountryBits/52#iiaInnerMenu" TargetMode="External"/><Relationship Id="rId2" Type="http://schemas.openxmlformats.org/officeDocument/2006/relationships/hyperlink" Target="http://www.granma.cu/file/sp/cartera-de-oportunidades-de-inversion-extranjera-23/datos/documentos/marco_regulatorio/Ley%20No.%20118_ENG.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rwtc.org/wp-content/uploads/2017/05/Portfolio_Opportunities_Foreign_Investment_2016-2017.pdf" TargetMode="External"/><Relationship Id="rId1" Type="http://schemas.openxmlformats.org/officeDocument/2006/relationships/slideLayout" Target="../slideLayouts/slideLayout4.xml"/><Relationship Id="rId4" Type="http://schemas.openxmlformats.org/officeDocument/2006/relationships/hyperlink" Target="http://www.cubatrademagazine.com/cubas-investment-portfolio/"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http://www.granma.cu/file/sp/cartera-de-oportunidades-de-inversion-extranjera-23/datos/documentos/marco_regulatorio/Ley%20No.%20118_ESP.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nber.org/papers/w10952.pdf" TargetMode="External"/><Relationship Id="rId2" Type="http://schemas.openxmlformats.org/officeDocument/2006/relationships/hyperlink" Target="https://www.treasury.gov/resource-center/faqs/Sanctions/Pages/faq_general.aspx#basic" TargetMode="Externa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3" Type="http://schemas.openxmlformats.org/officeDocument/2006/relationships/hyperlink" Target="http://www.granma.cu/file/sp/cartera-de-oportunidades-de-inversion-extranjera-23/datos/documentos/marco_regulatorio/Ley%20No.%20118_ESP.pdf"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arwtc.org/wp-content/uploads/2017/05/Portfolio_Opportunities_Foreign_Investment_2016-2017.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hyperlink" Target="http://www.cubatrademagazine.com/cubas-investment-portfolio/"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treasury.gov/cuba" TargetMode="External"/><Relationship Id="rId2" Type="http://schemas.openxmlformats.org/officeDocument/2006/relationships/hyperlink" Target="http://www.bis.doc.gov/cuba" TargetMode="External"/><Relationship Id="rId1" Type="http://schemas.openxmlformats.org/officeDocument/2006/relationships/slideLayout" Target="../slideLayouts/slideLayout4.xml"/><Relationship Id="rId4" Type="http://schemas.openxmlformats.org/officeDocument/2006/relationships/hyperlink" Target="mailto:ofac_feedback@treasury.gov"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treasury.gov/about/organizational-structure/offices/Terrorism-Fin-Intel/Pages/OfficeOfForeignAssetsControlHotline.aspx" TargetMode="External"/><Relationship Id="rId7" Type="http://schemas.openxmlformats.org/officeDocument/2006/relationships/hyperlink" Target="mailto:ECDOEXS@bis.doc.gov" TargetMode="External"/><Relationship Id="rId2" Type="http://schemas.openxmlformats.org/officeDocument/2006/relationships/hyperlink" Target="mailto:ofac_feedback@treasury.gov" TargetMode="External"/><Relationship Id="rId1" Type="http://schemas.openxmlformats.org/officeDocument/2006/relationships/slideLayout" Target="../slideLayouts/slideLayout4.xml"/><Relationship Id="rId6" Type="http://schemas.openxmlformats.org/officeDocument/2006/relationships/hyperlink" Target="https://www.bis.doc.gov/index.php/component/rsform/form/12-contact-western-counselor-form?task=forms.edit" TargetMode="External"/><Relationship Id="rId5" Type="http://schemas.openxmlformats.org/officeDocument/2006/relationships/hyperlink" Target="https://www.bis.doc.gov/index.php/component/rsform/form/13-contact-eastern-counselor?task=forms.edit" TargetMode="External"/><Relationship Id="rId4" Type="http://schemas.openxmlformats.org/officeDocument/2006/relationships/hyperlink" Target="https://www.treasury.gov/resource-center/sanctions/SDN-List/Pages/petitions.aspx"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bis.doc.gov/index.php/documents/pdfs/1568-bis-cuba-consolidated-faqs-2/file" TargetMode="External"/><Relationship Id="rId3" Type="http://schemas.openxmlformats.org/officeDocument/2006/relationships/hyperlink" Target="http://www.granma.cu/file/sp/cartera-de-oportunidades-de-inversion-extranjera-23/datos/documentos/marco_regulatorio/Ley%20No.%20118_ENG.pdf" TargetMode="External"/><Relationship Id="rId7" Type="http://schemas.openxmlformats.org/officeDocument/2006/relationships/hyperlink" Target="https://licensing.ofac.treas.gov/Apply/Introduction.aspx" TargetMode="External"/><Relationship Id="rId2" Type="http://schemas.openxmlformats.org/officeDocument/2006/relationships/hyperlink" Target="https://arwtc.org/wp-content/uploads/2017/05/Portfolio_Opportunities_Foreign_Investment_2016-2017.pdf" TargetMode="External"/><Relationship Id="rId1" Type="http://schemas.openxmlformats.org/officeDocument/2006/relationships/slideLayout" Target="../slideLayouts/slideLayout4.xml"/><Relationship Id="rId6" Type="http://schemas.openxmlformats.org/officeDocument/2006/relationships/hyperlink" Target="https://www.treasury.gov/resource-center/sanctions/Programs/Documents/cuba_fact_sheet_10142016.pdf" TargetMode="External"/><Relationship Id="rId5" Type="http://schemas.openxmlformats.org/officeDocument/2006/relationships/hyperlink" Target="https://www.treasury.gov/resource-center/sanctions/Programs/Documents/cuba_faqs_new.pdf" TargetMode="External"/><Relationship Id="rId4" Type="http://schemas.openxmlformats.org/officeDocument/2006/relationships/hyperlink" Target="http://www.granma.cu/file/sp/cartera-de-oportunidades-de-inversion-extranjera-23/datos/documentos/marco_regulatorio/Ley%20No.%20118_ESP.pdf"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bis.doc.gov/index.php/documents/pdfs/1568-bis-cuba-consolidated-faqs-2/fil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treasury.gov/resource-center/sanctions/Programs/Documents/cuba_fact_sheet_10142016.pdf" TargetMode="External"/><Relationship Id="rId13" Type="http://schemas.openxmlformats.org/officeDocument/2006/relationships/hyperlink" Target="https://www.treasury.gov/resource-center/sanctions/Programs/Documents/cacr_20160126.pdf" TargetMode="External"/><Relationship Id="rId18" Type="http://schemas.openxmlformats.org/officeDocument/2006/relationships/hyperlink" Target="https://www.treasury.gov/resource-center/sanctions/Programs/Documents/fr76_5072.pdf" TargetMode="External"/><Relationship Id="rId3" Type="http://schemas.openxmlformats.org/officeDocument/2006/relationships/hyperlink" Target="https://www.treasury.gov/resource-center/sanctions/Programs/Documents/aedpa_c_i_s.pdf" TargetMode="External"/><Relationship Id="rId21" Type="http://schemas.openxmlformats.org/officeDocument/2006/relationships/hyperlink" Target="https://www.treasury.gov/resource-center/sanctions/Documents/fr68_14141.pdf" TargetMode="External"/><Relationship Id="rId7" Type="http://schemas.openxmlformats.org/officeDocument/2006/relationships/hyperlink" Target="http://www.ecfr.gov/cgi-bin/text-idx?SID=8359a69eb280b7bc9bdfb2e945f3319b&amp;mc=true&amp;tpl=/ecfrbrowse/Title31/31cfr515_main_02.tpl" TargetMode="External"/><Relationship Id="rId12" Type="http://schemas.openxmlformats.org/officeDocument/2006/relationships/hyperlink" Target="https://www.treasury.gov/resource-center/sanctions/Programs/Documents/fr81_13989.pdf" TargetMode="External"/><Relationship Id="rId17" Type="http://schemas.openxmlformats.org/officeDocument/2006/relationships/hyperlink" Target="https://www.treasury.gov/resource-center/sanctions/Programs/Documents/fr77_71530.pdf" TargetMode="External"/><Relationship Id="rId2" Type="http://schemas.openxmlformats.org/officeDocument/2006/relationships/hyperlink" Target="https://www.treasury.gov/resource-center/sanctions/Documents/tsra.pdf" TargetMode="External"/><Relationship Id="rId16" Type="http://schemas.openxmlformats.org/officeDocument/2006/relationships/hyperlink" Target="https://www.treasury.gov/resource-center/sanctions/Programs/Documents/fr80_2291.pdf" TargetMode="External"/><Relationship Id="rId20" Type="http://schemas.openxmlformats.org/officeDocument/2006/relationships/hyperlink" Target="https://www.treasury.gov/resource-center/sanctions/Documents/CACR_Amendments_09032009.pdf" TargetMode="External"/><Relationship Id="rId1" Type="http://schemas.openxmlformats.org/officeDocument/2006/relationships/slideLayout" Target="../slideLayouts/slideLayout4.xml"/><Relationship Id="rId6" Type="http://schemas.openxmlformats.org/officeDocument/2006/relationships/hyperlink" Target="https://www.treasury.gov/resource-center/sanctions/Documents/twea.pdf" TargetMode="External"/><Relationship Id="rId11" Type="http://schemas.openxmlformats.org/officeDocument/2006/relationships/hyperlink" Target="https://www.treasury.gov/resource-center/sanctions/Programs/Documents/cacr_10142016.pdf" TargetMode="External"/><Relationship Id="rId5" Type="http://schemas.openxmlformats.org/officeDocument/2006/relationships/hyperlink" Target="https://www.treasury.gov/resource-center/sanctions/Documents/cda.pdf" TargetMode="External"/><Relationship Id="rId15" Type="http://schemas.openxmlformats.org/officeDocument/2006/relationships/hyperlink" Target="https://www.treasury.gov/resource-center/sanctions/Programs/Documents/fr80_34053.pdf" TargetMode="External"/><Relationship Id="rId10" Type="http://schemas.openxmlformats.org/officeDocument/2006/relationships/hyperlink" Target="https://www.bis.doc.gov/index.php/documents/pdfs/1568-bis-cuba-consolidated-faqs-2/file" TargetMode="External"/><Relationship Id="rId19" Type="http://schemas.openxmlformats.org/officeDocument/2006/relationships/hyperlink" Target="https://www.treasury.gov/resource-center/sanctions/Documents/fr75_10997.pdf" TargetMode="External"/><Relationship Id="rId4" Type="http://schemas.openxmlformats.org/officeDocument/2006/relationships/hyperlink" Target="https://www.treasury.gov/resource-center/sanctions/Documents/libertad.pdf" TargetMode="External"/><Relationship Id="rId9" Type="http://schemas.openxmlformats.org/officeDocument/2006/relationships/hyperlink" Target="https://www.bis.doc.gov/index.php/policy-guidance/country-guidance/sanctioned-destinations/cuba" TargetMode="External"/><Relationship Id="rId14" Type="http://schemas.openxmlformats.org/officeDocument/2006/relationships/hyperlink" Target="https://www.treasury.gov/resource-center/sanctions/Programs/Documents/cacr_092015.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treasury.gov/resource-center/sanctions/Programs/pages/cuba.aspx" TargetMode="External"/><Relationship Id="rId2" Type="http://schemas.openxmlformats.org/officeDocument/2006/relationships/hyperlink" Target="https://www.bis.doc.gov/index.php/4-licenses/b-types-of-licenses/13-policy-guidance/country-guidance/1067-cuba-exports-and-reexports-of-foreign-made-items"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treasury.gov/resource-center/faqs/Sanctions/Pages/answer.aspx#60" TargetMode="External"/><Relationship Id="rId2" Type="http://schemas.openxmlformats.org/officeDocument/2006/relationships/hyperlink" Target="https://www.bis.doc.gov/index.php/4-licenses/b-types-of-licenses/13-policy-guidance/country-guidance" TargetMode="External"/><Relationship Id="rId1" Type="http://schemas.openxmlformats.org/officeDocument/2006/relationships/slideLayout" Target="../slideLayouts/slideLayout4.xml"/><Relationship Id="rId4" Type="http://schemas.openxmlformats.org/officeDocument/2006/relationships/hyperlink" Target="http://blogs.harvard.edu/cheproject/files/2012/10/CHE-Project-OFAC-Licensing.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
            <a:ext cx="10668000" cy="1796716"/>
          </a:xfrm>
        </p:spPr>
        <p:txBody>
          <a:bodyPr>
            <a:normAutofit/>
          </a:bodyPr>
          <a:lstStyle/>
          <a:p>
            <a:r>
              <a:rPr lang="en-US" b="1" dirty="0"/>
              <a:t>Foreign Investment in Cuba: Law, Policy, and Practicalities</a:t>
            </a:r>
            <a:endParaRPr lang="en-US" dirty="0"/>
          </a:p>
        </p:txBody>
      </p:sp>
      <p:sp>
        <p:nvSpPr>
          <p:cNvPr id="3" name="Subtitle 2"/>
          <p:cNvSpPr>
            <a:spLocks noGrp="1"/>
          </p:cNvSpPr>
          <p:nvPr>
            <p:ph type="subTitle" idx="1"/>
          </p:nvPr>
        </p:nvSpPr>
        <p:spPr>
          <a:xfrm>
            <a:off x="2518610" y="1812759"/>
            <a:ext cx="9657348" cy="2711115"/>
          </a:xfrm>
        </p:spPr>
        <p:txBody>
          <a:bodyPr>
            <a:normAutofit fontScale="92500" lnSpcReduction="10000"/>
          </a:bodyPr>
          <a:lstStyle/>
          <a:p>
            <a:r>
              <a:rPr lang="en-US" i="1" dirty="0"/>
              <a:t>Presenter:</a:t>
            </a:r>
            <a:r>
              <a:rPr lang="en-US" dirty="0"/>
              <a:t> Larry Catá Backer, </a:t>
            </a:r>
          </a:p>
          <a:p>
            <a:r>
              <a:rPr lang="en-US" dirty="0"/>
              <a:t>W. Richard and Mary Eshelman Faculty Scholar; Professor of Law and International Affairs, Penn State Law</a:t>
            </a:r>
          </a:p>
          <a:p>
            <a:endParaRPr lang="en-US" dirty="0"/>
          </a:p>
          <a:p>
            <a:r>
              <a:rPr lang="en-US" dirty="0"/>
              <a:t>Presentation for the </a:t>
            </a:r>
          </a:p>
          <a:p>
            <a:r>
              <a:rPr lang="en-US" dirty="0"/>
              <a:t>27</a:t>
            </a:r>
            <a:r>
              <a:rPr lang="en-US" baseline="30000" dirty="0"/>
              <a:t>th</a:t>
            </a:r>
            <a:r>
              <a:rPr lang="en-US" dirty="0"/>
              <a:t> Annual Conference Association for the Study of the Cuban Economy</a:t>
            </a:r>
          </a:p>
          <a:p>
            <a:r>
              <a:rPr lang="en-US" dirty="0"/>
              <a:t>Miami, Florida; 28 July 2017</a:t>
            </a:r>
          </a:p>
        </p:txBody>
      </p:sp>
    </p:spTree>
    <p:extLst>
      <p:ext uri="{BB962C8B-B14F-4D97-AF65-F5344CB8AC3E}">
        <p14:creationId xmlns:p14="http://schemas.microsoft.com/office/powerpoint/2010/main" val="1979288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Financing</a:t>
            </a:r>
          </a:p>
        </p:txBody>
      </p:sp>
      <p:sp>
        <p:nvSpPr>
          <p:cNvPr id="3" name="Content Placeholder 2"/>
          <p:cNvSpPr>
            <a:spLocks noGrp="1"/>
          </p:cNvSpPr>
          <p:nvPr>
            <p:ph sz="half" idx="1"/>
          </p:nvPr>
        </p:nvSpPr>
        <p:spPr>
          <a:xfrm>
            <a:off x="0" y="1825624"/>
            <a:ext cx="6019800" cy="5032375"/>
          </a:xfrm>
        </p:spPr>
        <p:txBody>
          <a:bodyPr>
            <a:normAutofit lnSpcReduction="10000"/>
          </a:bodyPr>
          <a:lstStyle/>
          <a:p>
            <a:r>
              <a:rPr lang="en-US" dirty="0"/>
              <a:t>Since Normalization OFAC restrictions lifted on payment and financing terms for authorized exports and re-exports to Cuba. </a:t>
            </a:r>
          </a:p>
          <a:p>
            <a:pPr lvl="1"/>
            <a:r>
              <a:rPr lang="en-US" dirty="0"/>
              <a:t>U.S. banks will be authorized to provide financing by third-country or U.S. financial institutions </a:t>
            </a:r>
          </a:p>
          <a:p>
            <a:pPr lvl="2"/>
            <a:r>
              <a:rPr lang="en-US" dirty="0"/>
              <a:t>letters of credit, </a:t>
            </a:r>
          </a:p>
          <a:p>
            <a:pPr lvl="2"/>
            <a:r>
              <a:rPr lang="en-US" dirty="0"/>
              <a:t>Advance cash payment, </a:t>
            </a:r>
          </a:p>
          <a:p>
            <a:pPr lvl="2"/>
            <a:r>
              <a:rPr lang="en-US" dirty="0"/>
              <a:t>sales on an open account.</a:t>
            </a:r>
          </a:p>
          <a:p>
            <a:r>
              <a:rPr lang="en-US" dirty="0"/>
              <a:t>Exception: Trade in Agricultural products</a:t>
            </a:r>
          </a:p>
          <a:p>
            <a:pPr lvl="1"/>
            <a:r>
              <a:rPr lang="en-US" dirty="0"/>
              <a:t>limited to cash in advance or </a:t>
            </a:r>
          </a:p>
          <a:p>
            <a:pPr lvl="1"/>
            <a:r>
              <a:rPr lang="en-US" dirty="0"/>
              <a:t>financing by third-country banks</a:t>
            </a:r>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696965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97505" cy="1325563"/>
          </a:xfrm>
        </p:spPr>
        <p:txBody>
          <a:bodyPr/>
          <a:lstStyle/>
          <a:p>
            <a:r>
              <a:rPr lang="en-US" dirty="0"/>
              <a:t>OFAC</a:t>
            </a:r>
          </a:p>
        </p:txBody>
      </p:sp>
      <p:sp>
        <p:nvSpPr>
          <p:cNvPr id="3" name="Content Placeholder 2"/>
          <p:cNvSpPr>
            <a:spLocks noGrp="1"/>
          </p:cNvSpPr>
          <p:nvPr>
            <p:ph sz="half" idx="1"/>
          </p:nvPr>
        </p:nvSpPr>
        <p:spPr/>
        <p:txBody>
          <a:bodyPr>
            <a:normAutofit fontScale="92500"/>
          </a:bodyPr>
          <a:lstStyle/>
          <a:p>
            <a:r>
              <a:rPr lang="en-US" dirty="0"/>
              <a:t>The </a:t>
            </a:r>
            <a:r>
              <a:rPr lang="en-US" b="1" dirty="0">
                <a:solidFill>
                  <a:srgbClr val="FF0000"/>
                </a:solidFill>
              </a:rPr>
              <a:t>Office of Foreign Assets Control </a:t>
            </a:r>
            <a:r>
              <a:rPr lang="en-US" dirty="0"/>
              <a:t>administers and enforces economic sanctions programs primarily against countries and groups of individuals, such as terrorists and narcotics traffickers. The sanctions can be either comprehensive or selective, using the blocking of assets and trade restrictions to accomplish foreign policy and national security goals.</a:t>
            </a:r>
          </a:p>
        </p:txBody>
      </p:sp>
      <p:sp>
        <p:nvSpPr>
          <p:cNvPr id="4" name="Content Placeholder 3"/>
          <p:cNvSpPr>
            <a:spLocks noGrp="1"/>
          </p:cNvSpPr>
          <p:nvPr>
            <p:ph sz="half" idx="2"/>
          </p:nvPr>
        </p:nvSpPr>
        <p:spPr>
          <a:xfrm>
            <a:off x="6172199" y="0"/>
            <a:ext cx="5907505" cy="6858000"/>
          </a:xfrm>
        </p:spPr>
        <p:txBody>
          <a:bodyPr>
            <a:normAutofit fontScale="92500"/>
          </a:bodyPr>
          <a:lstStyle/>
          <a:p>
            <a:r>
              <a:rPr lang="en-US" dirty="0"/>
              <a:t>A summary description of each particular embargo or sanctions program may be found in the </a:t>
            </a:r>
            <a:r>
              <a:rPr lang="en-US" dirty="0">
                <a:hlinkClick r:id="rId2"/>
              </a:rPr>
              <a:t>Sanctions Program and Country Summaries</a:t>
            </a:r>
            <a:r>
              <a:rPr lang="en-US" dirty="0"/>
              <a:t> area and in the </a:t>
            </a:r>
            <a:r>
              <a:rPr lang="en-US" dirty="0">
                <a:hlinkClick r:id="rId3"/>
              </a:rPr>
              <a:t>Regulations by Industry</a:t>
            </a:r>
            <a:r>
              <a:rPr lang="en-US" dirty="0"/>
              <a:t> area on OFAC's website. </a:t>
            </a:r>
          </a:p>
          <a:p>
            <a:r>
              <a:rPr lang="en-US" dirty="0"/>
              <a:t>The text of Legal documents may be found in the </a:t>
            </a:r>
            <a:r>
              <a:rPr lang="en-US" dirty="0">
                <a:hlinkClick r:id="rId4"/>
              </a:rPr>
              <a:t>Legal Documents</a:t>
            </a:r>
            <a:r>
              <a:rPr lang="en-US" dirty="0"/>
              <a:t> area of OFAC's website which contains the text of 31 C.F.R. Chapter V.</a:t>
            </a:r>
          </a:p>
          <a:p>
            <a:r>
              <a:rPr lang="en-US" dirty="0"/>
              <a:t>U.S. persons must comply with OFAC regulations, including all U.S. citizens and permanent resident aliens regardless of where they are located, all persons and entities within the United States, all U.S. incorporated entities and their foreign branches.</a:t>
            </a:r>
          </a:p>
        </p:txBody>
      </p:sp>
    </p:spTree>
    <p:extLst>
      <p:ext uri="{BB962C8B-B14F-4D97-AF65-F5344CB8AC3E}">
        <p14:creationId xmlns:p14="http://schemas.microsoft.com/office/powerpoint/2010/main" val="1640912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646821" cy="1427746"/>
          </a:xfrm>
        </p:spPr>
        <p:txBody>
          <a:bodyPr>
            <a:normAutofit/>
          </a:bodyPr>
          <a:lstStyle/>
          <a:p>
            <a:r>
              <a:rPr lang="en-US" dirty="0"/>
              <a:t>Bureau of Industry </a:t>
            </a:r>
            <a:r>
              <a:rPr lang="en-US"/>
              <a:t>and Security (BIS)</a:t>
            </a:r>
            <a:endParaRPr lang="en-US" dirty="0"/>
          </a:p>
        </p:txBody>
      </p:sp>
      <p:sp>
        <p:nvSpPr>
          <p:cNvPr id="3" name="Content Placeholder 2"/>
          <p:cNvSpPr>
            <a:spLocks noGrp="1"/>
          </p:cNvSpPr>
          <p:nvPr>
            <p:ph sz="half" idx="1"/>
          </p:nvPr>
        </p:nvSpPr>
        <p:spPr>
          <a:xfrm>
            <a:off x="0" y="1825625"/>
            <a:ext cx="6019800" cy="5032374"/>
          </a:xfrm>
        </p:spPr>
        <p:txBody>
          <a:bodyPr>
            <a:normAutofit fontScale="70000" lnSpcReduction="20000"/>
          </a:bodyPr>
          <a:lstStyle/>
          <a:p>
            <a:r>
              <a:rPr lang="en-US" dirty="0"/>
              <a:t>“The Bureau of Industry and Security (BIS) implements and enforces the Export Administration Regulations (EAR). The EAR regulate the export and </a:t>
            </a:r>
            <a:r>
              <a:rPr lang="en-US" dirty="0" err="1"/>
              <a:t>reexport</a:t>
            </a:r>
            <a:r>
              <a:rPr lang="en-US" dirty="0"/>
              <a:t> of most commercial items, and some military items. Many items that BIS regulates are referred to as “dual-use” because they have both commercial and military or proliferation applications, but some military items, and purely commercial items without an obvious military use also are subject to the EAR.” (</a:t>
            </a:r>
            <a:r>
              <a:rPr lang="en-US" dirty="0">
                <a:hlinkClick r:id="rId2"/>
              </a:rPr>
              <a:t>BIS FAQs</a:t>
            </a:r>
            <a:r>
              <a:rPr lang="en-US" dirty="0"/>
              <a:t>) ,</a:t>
            </a:r>
          </a:p>
          <a:p>
            <a:r>
              <a:rPr lang="en-US" dirty="0"/>
              <a:t>Other U.S . Government agencies have export control responsibilities for regulating more specialized exports. . . . OFAC administers and enforces economic and trade sanctions against targeted foreign countries.” (Ibid). </a:t>
            </a:r>
          </a:p>
          <a:p>
            <a:r>
              <a:rPr lang="en-US" b="1" dirty="0">
                <a:hlinkClick r:id="rId3"/>
              </a:rPr>
              <a:t>BIS FAQs on CUBA</a:t>
            </a:r>
            <a:r>
              <a:rPr lang="en-US" dirty="0"/>
              <a:t>.</a:t>
            </a:r>
          </a:p>
          <a:p>
            <a:endParaRPr lang="en-US" dirty="0"/>
          </a:p>
        </p:txBody>
      </p:sp>
      <p:sp>
        <p:nvSpPr>
          <p:cNvPr id="4" name="Content Placeholder 3"/>
          <p:cNvSpPr>
            <a:spLocks noGrp="1"/>
          </p:cNvSpPr>
          <p:nvPr>
            <p:ph sz="half" idx="2"/>
          </p:nvPr>
        </p:nvSpPr>
        <p:spPr>
          <a:xfrm>
            <a:off x="6172200" y="365124"/>
            <a:ext cx="5181600" cy="6290319"/>
          </a:xfrm>
        </p:spPr>
        <p:txBody>
          <a:bodyPr>
            <a:normAutofit fontScale="70000" lnSpcReduction="20000"/>
          </a:bodyPr>
          <a:lstStyle/>
          <a:p>
            <a:r>
              <a:rPr lang="en-US" b="1" dirty="0"/>
              <a:t>What is the difference between EAR99 and NLR?</a:t>
            </a:r>
            <a:br>
              <a:rPr lang="en-US" dirty="0"/>
            </a:br>
            <a:br>
              <a:rPr lang="en-US" dirty="0"/>
            </a:br>
            <a:r>
              <a:rPr lang="en-US" b="1" dirty="0">
                <a:solidFill>
                  <a:srgbClr val="FF0000"/>
                </a:solidFill>
              </a:rPr>
              <a:t>EAR99</a:t>
            </a:r>
            <a:r>
              <a:rPr lang="en-US" dirty="0"/>
              <a:t> is a classification for an item. It indicates that a particular item is subject to the Export Administration Regulations (EAR), but not listed with a specific Export Control Classification Number (ECCN) on the Commerce Control List (CCL). While the classification describes the item, the authorization for shipment of that item may change, depending on the transaction. </a:t>
            </a:r>
          </a:p>
          <a:p>
            <a:r>
              <a:rPr lang="en-US" b="1" dirty="0">
                <a:solidFill>
                  <a:srgbClr val="FF0000"/>
                </a:solidFill>
              </a:rPr>
              <a:t>NLR</a:t>
            </a:r>
            <a:r>
              <a:rPr lang="en-US" dirty="0"/>
              <a:t> is the designator of a transaction that stands for the "No License Required" authorization. NLR may be used for either EAR99 items, or items on the CCL that do not require a license for the destination in question, provided no General Prohibitions apply. (</a:t>
            </a:r>
            <a:r>
              <a:rPr lang="en-US" dirty="0">
                <a:hlinkClick r:id="rId4"/>
              </a:rPr>
              <a:t>US Export Compliance FAQs</a:t>
            </a:r>
            <a:r>
              <a:rPr lang="en-US" dirty="0"/>
              <a:t>)</a:t>
            </a:r>
          </a:p>
          <a:p>
            <a:r>
              <a:rPr lang="en-US" dirty="0"/>
              <a:t>“However, if your proposed export of an EAR99 item is to an embargoed country, to an end-user of concern or in support of a prohibited end-use, you may be required to obtain an export license.” (</a:t>
            </a:r>
            <a:r>
              <a:rPr lang="en-US" dirty="0">
                <a:hlinkClick r:id="rId2"/>
              </a:rPr>
              <a:t>BIS FAQs</a:t>
            </a:r>
            <a:r>
              <a:rPr lang="en-US" dirty="0"/>
              <a:t>).</a:t>
            </a:r>
          </a:p>
          <a:p>
            <a:r>
              <a:rPr lang="en-US" dirty="0"/>
              <a:t>There are various lists that may be relevant to your export or </a:t>
            </a:r>
            <a:r>
              <a:rPr lang="en-US" dirty="0" err="1"/>
              <a:t>reexport</a:t>
            </a:r>
            <a:r>
              <a:rPr lang="en-US" dirty="0"/>
              <a:t> transaction such as the Denied Persons List and Entity List )Ibid). </a:t>
            </a:r>
          </a:p>
          <a:p>
            <a:endParaRPr lang="en-US" dirty="0"/>
          </a:p>
          <a:p>
            <a:endParaRPr lang="en-US" dirty="0"/>
          </a:p>
        </p:txBody>
      </p:sp>
    </p:spTree>
    <p:extLst>
      <p:ext uri="{BB962C8B-B14F-4D97-AF65-F5344CB8AC3E}">
        <p14:creationId xmlns:p14="http://schemas.microsoft.com/office/powerpoint/2010/main" val="1690585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25974"/>
          </a:xfrm>
        </p:spPr>
        <p:txBody>
          <a:bodyPr/>
          <a:lstStyle/>
          <a:p>
            <a:r>
              <a:rPr lang="en-US" dirty="0"/>
              <a:t>BIS Levels of Review</a:t>
            </a:r>
          </a:p>
        </p:txBody>
      </p:sp>
      <p:sp>
        <p:nvSpPr>
          <p:cNvPr id="3" name="Content Placeholder 2"/>
          <p:cNvSpPr>
            <a:spLocks noGrp="1"/>
          </p:cNvSpPr>
          <p:nvPr>
            <p:ph sz="half" idx="1"/>
          </p:nvPr>
        </p:nvSpPr>
        <p:spPr>
          <a:xfrm>
            <a:off x="0" y="925976"/>
            <a:ext cx="6019800" cy="5932024"/>
          </a:xfrm>
        </p:spPr>
        <p:txBody>
          <a:bodyPr>
            <a:normAutofit fontScale="85000" lnSpcReduction="20000"/>
          </a:bodyPr>
          <a:lstStyle/>
          <a:p>
            <a:r>
              <a:rPr lang="en-US" b="1" dirty="0">
                <a:solidFill>
                  <a:srgbClr val="FF0000"/>
                </a:solidFill>
              </a:rPr>
              <a:t>general policy of denial </a:t>
            </a:r>
          </a:p>
          <a:p>
            <a:pPr lvl="1"/>
            <a:r>
              <a:rPr lang="en-US" dirty="0"/>
              <a:t>There is a general policy of denial for exports and </a:t>
            </a:r>
            <a:r>
              <a:rPr lang="en-US" dirty="0" err="1"/>
              <a:t>reexports</a:t>
            </a:r>
            <a:r>
              <a:rPr lang="en-US" dirty="0"/>
              <a:t> to Cuba of items subject to the Export Administration Regulations (EAR), 15 CFR §</a:t>
            </a:r>
            <a:r>
              <a:rPr lang="en-US" dirty="0">
                <a:hlinkClick r:id="rId2"/>
              </a:rPr>
              <a:t>746.2(b)</a:t>
            </a:r>
            <a:r>
              <a:rPr lang="en-US" dirty="0"/>
              <a:t> including </a:t>
            </a:r>
          </a:p>
          <a:p>
            <a:pPr lvl="2"/>
            <a:r>
              <a:rPr lang="en-US" dirty="0"/>
              <a:t>for use by state-owned enterprises, agencies, or other organizations of the Cuban government that primarily generate revenue for the state</a:t>
            </a:r>
          </a:p>
          <a:p>
            <a:pPr lvl="2"/>
            <a:r>
              <a:rPr lang="en-US" dirty="0"/>
              <a:t>items destined to the Cuban military, police, intelligence and security services remain subject to a general policy of denial</a:t>
            </a:r>
          </a:p>
          <a:p>
            <a:pPr lvl="2"/>
            <a:r>
              <a:rPr lang="en-US"/>
              <a:t>“</a:t>
            </a:r>
            <a:r>
              <a:rPr lang="en-US">
                <a:hlinkClick r:id="rId3"/>
              </a:rPr>
              <a:t>Cuba Restricted List</a:t>
            </a:r>
            <a:r>
              <a:rPr lang="en-US"/>
              <a:t>”</a:t>
            </a:r>
            <a:endParaRPr lang="en-US" dirty="0"/>
          </a:p>
          <a:p>
            <a:r>
              <a:rPr lang="en-US" b="1" dirty="0">
                <a:solidFill>
                  <a:srgbClr val="FF0000"/>
                </a:solidFill>
              </a:rPr>
              <a:t>EXCEPTIONS: </a:t>
            </a:r>
          </a:p>
          <a:p>
            <a:r>
              <a:rPr lang="en-US" b="1" dirty="0">
                <a:solidFill>
                  <a:srgbClr val="FF0000"/>
                </a:solidFill>
              </a:rPr>
              <a:t>Case by Case basis 15 CFR §740.2(b)(3)</a:t>
            </a:r>
          </a:p>
          <a:p>
            <a:pPr lvl="1"/>
            <a:r>
              <a:rPr lang="en-US" dirty="0"/>
              <a:t>Exports to Cuban Government Agencies Meeting the Needs of the People. </a:t>
            </a:r>
          </a:p>
          <a:p>
            <a:pPr lvl="2"/>
            <a:r>
              <a:rPr lang="en-US" dirty="0"/>
              <a:t>(1) items for construction of facilities for public water </a:t>
            </a:r>
          </a:p>
          <a:p>
            <a:pPr lvl="2"/>
            <a:r>
              <a:rPr lang="en-US" dirty="0"/>
              <a:t>treatment, electricity or other energy; (2) sports and recreation; (3) agricultural production; (4) food processing; (5) disaster preparedness, relief and response; (6) public health and sanitation; (7) residential construction and renovation; (8) public transportation; (9)wholesale and retail distribution for domestic consumption by the Cuban people; and (10) artistic endeavors.</a:t>
            </a:r>
          </a:p>
          <a:p>
            <a:pPr lvl="2"/>
            <a:endParaRPr lang="en-US" dirty="0"/>
          </a:p>
        </p:txBody>
      </p:sp>
      <p:sp>
        <p:nvSpPr>
          <p:cNvPr id="4" name="Content Placeholder 3"/>
          <p:cNvSpPr>
            <a:spLocks noGrp="1"/>
          </p:cNvSpPr>
          <p:nvPr>
            <p:ph sz="half" idx="2"/>
          </p:nvPr>
        </p:nvSpPr>
        <p:spPr>
          <a:xfrm>
            <a:off x="6172200" y="925974"/>
            <a:ext cx="6019800" cy="5932025"/>
          </a:xfrm>
        </p:spPr>
        <p:txBody>
          <a:bodyPr>
            <a:normAutofit fontScale="85000" lnSpcReduction="20000"/>
          </a:bodyPr>
          <a:lstStyle/>
          <a:p>
            <a:r>
              <a:rPr lang="en-US" b="1" dirty="0">
                <a:solidFill>
                  <a:srgbClr val="FF0000"/>
                </a:solidFill>
              </a:rPr>
              <a:t>General Policy of Approval 15 CFR §740.2(b)(1) and (2)</a:t>
            </a:r>
          </a:p>
          <a:p>
            <a:pPr lvl="1"/>
            <a:r>
              <a:rPr lang="en-US" dirty="0"/>
              <a:t>(1) medicines subject to exceptions; (2) Environmental protection items: (3) Telecommunications items (4</a:t>
            </a:r>
            <a:r>
              <a:rPr lang="en-US" dirty="0">
                <a:sym typeface="Wingdings"/>
              </a:rPr>
              <a:t>) </a:t>
            </a:r>
            <a:r>
              <a:rPr lang="en-US" dirty="0"/>
              <a:t>Civil aviation and commercial aircraft safety items: (5) Agricultural items (insecticides, pesticides, and herbicides, as well as tractors and other farm equipment) not eligible for License Exception AGR; (6) Commodities and software to certain NGOs involved in regime change, (7) U.S. news bureaus in Cuba whose primary purpose is the gathering and dissemination of news to the general public.</a:t>
            </a:r>
          </a:p>
          <a:p>
            <a:pPr lvl="1"/>
            <a:endParaRPr lang="en-US" b="1" dirty="0">
              <a:solidFill>
                <a:srgbClr val="FF0000"/>
              </a:solidFill>
            </a:endParaRPr>
          </a:p>
          <a:p>
            <a:r>
              <a:rPr lang="en-US" b="1" dirty="0">
                <a:solidFill>
                  <a:srgbClr val="FF0000"/>
                </a:solidFill>
              </a:rPr>
              <a:t>License Exceptions 15 CFR § 740.1</a:t>
            </a:r>
          </a:p>
          <a:p>
            <a:pPr lvl="1"/>
            <a:r>
              <a:rPr lang="en-US" dirty="0"/>
              <a:t>an authorization contained in this part that allows you to export or </a:t>
            </a:r>
            <a:r>
              <a:rPr lang="en-US" dirty="0" err="1"/>
              <a:t>reexport</a:t>
            </a:r>
            <a:r>
              <a:rPr lang="en-US" dirty="0"/>
              <a:t> under stated conditions, items subject to the Export Administration Regulations (EAR) that would otherwise require a license under General Prohibition One, </a:t>
            </a:r>
          </a:p>
          <a:p>
            <a:pPr lvl="1"/>
            <a:r>
              <a:rPr lang="en-US" dirty="0"/>
              <a:t>BIS, Support for the Cuban People License Exception  </a:t>
            </a:r>
            <a:r>
              <a:rPr lang="ro-RO" dirty="0">
                <a:hlinkClick r:id="rId4"/>
              </a:rPr>
              <a:t>15 CFR §. 740.21</a:t>
            </a:r>
            <a:r>
              <a:rPr lang="ro-RO" dirty="0"/>
              <a:t>(b)</a:t>
            </a:r>
          </a:p>
          <a:p>
            <a:pPr lvl="1"/>
            <a:endParaRPr lang="en-US" dirty="0"/>
          </a:p>
          <a:p>
            <a:pPr lvl="1"/>
            <a:endParaRPr lang="en-US" dirty="0"/>
          </a:p>
          <a:p>
            <a:endParaRPr lang="en-US" dirty="0">
              <a:solidFill>
                <a:srgbClr val="FF0000"/>
              </a:solidFill>
            </a:endParaRPr>
          </a:p>
        </p:txBody>
      </p:sp>
    </p:spTree>
    <p:extLst>
      <p:ext uri="{BB962C8B-B14F-4D97-AF65-F5344CB8AC3E}">
        <p14:creationId xmlns:p14="http://schemas.microsoft.com/office/powerpoint/2010/main" val="666640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039302" cy="1171073"/>
          </a:xfrm>
        </p:spPr>
        <p:txBody>
          <a:bodyPr>
            <a:normAutofit/>
          </a:bodyPr>
          <a:lstStyle/>
          <a:p>
            <a:pPr algn="ctr"/>
            <a:r>
              <a:rPr lang="en-US" dirty="0"/>
              <a:t>Changes in U.S. Trade Policy From Mid-2017</a:t>
            </a:r>
          </a:p>
        </p:txBody>
      </p:sp>
      <p:sp>
        <p:nvSpPr>
          <p:cNvPr id="4" name="Content Placeholder 3"/>
          <p:cNvSpPr>
            <a:spLocks noGrp="1"/>
          </p:cNvSpPr>
          <p:nvPr>
            <p:ph sz="half" idx="1"/>
          </p:nvPr>
        </p:nvSpPr>
        <p:spPr>
          <a:xfrm>
            <a:off x="112295" y="1171074"/>
            <a:ext cx="6240379" cy="5686926"/>
          </a:xfrm>
        </p:spPr>
        <p:txBody>
          <a:bodyPr>
            <a:normAutofit/>
          </a:bodyPr>
          <a:lstStyle/>
          <a:p>
            <a:r>
              <a:rPr lang="en-US" dirty="0"/>
              <a:t>the </a:t>
            </a:r>
            <a:r>
              <a:rPr lang="en-US" dirty="0">
                <a:hlinkClick r:id="rId2"/>
              </a:rPr>
              <a:t>Remarks by the President on the Policy of the United States Toward Cuba</a:t>
            </a:r>
            <a:r>
              <a:rPr lang="en-US" dirty="0"/>
              <a:t> (delivered in Miami June 16th); </a:t>
            </a:r>
          </a:p>
          <a:p>
            <a:r>
              <a:rPr lang="en-US" dirty="0"/>
              <a:t> </a:t>
            </a:r>
            <a:r>
              <a:rPr lang="en-US" dirty="0">
                <a:hlinkClick r:id="rId3"/>
              </a:rPr>
              <a:t>White House Background Briefing</a:t>
            </a:r>
            <a:r>
              <a:rPr lang="en-US" dirty="0"/>
              <a:t> of June 15, 2017; </a:t>
            </a:r>
          </a:p>
          <a:p>
            <a:r>
              <a:rPr lang="en-US" dirty="0"/>
              <a:t>Department of the Treasury Office of Foreign Assets Control (OFAC) F</a:t>
            </a:r>
            <a:r>
              <a:rPr lang="en-US" dirty="0">
                <a:hlinkClick r:id="rId4"/>
              </a:rPr>
              <a:t>requently Asked Questions on President Trump’s Cuba Announcement</a:t>
            </a:r>
            <a:r>
              <a:rPr lang="en-US" dirty="0"/>
              <a:t>;</a:t>
            </a:r>
          </a:p>
          <a:p>
            <a:r>
              <a:rPr lang="en-US" i="1" dirty="0">
                <a:hlinkClick r:id="rId5"/>
              </a:rPr>
              <a:t>National Security Presidential Memorandum on Strengthening the Policy of the United States Toward Cuba,</a:t>
            </a:r>
            <a:endParaRPr lang="en-US" i="1" dirty="0"/>
          </a:p>
          <a:p>
            <a:endParaRPr lang="en-US" dirty="0"/>
          </a:p>
        </p:txBody>
      </p:sp>
      <p:pic>
        <p:nvPicPr>
          <p:cNvPr id="6" name="Content Placeholder 5"/>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484154" y="1825167"/>
            <a:ext cx="5547424" cy="3693318"/>
          </a:xfrm>
        </p:spPr>
      </p:pic>
    </p:spTree>
    <p:extLst>
      <p:ext uri="{BB962C8B-B14F-4D97-AF65-F5344CB8AC3E}">
        <p14:creationId xmlns:p14="http://schemas.microsoft.com/office/powerpoint/2010/main" val="817927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lstStyle/>
          <a:p>
            <a:r>
              <a:rPr lang="en-US" i="1" dirty="0">
                <a:hlinkClick r:id="rId2"/>
              </a:rPr>
              <a:t>National Security Presidential Memorandum</a:t>
            </a:r>
            <a:endParaRPr lang="en-US" dirty="0"/>
          </a:p>
        </p:txBody>
      </p:sp>
      <p:sp>
        <p:nvSpPr>
          <p:cNvPr id="5" name="Content Placeholder 4"/>
          <p:cNvSpPr>
            <a:spLocks noGrp="1"/>
          </p:cNvSpPr>
          <p:nvPr>
            <p:ph sz="half" idx="1"/>
          </p:nvPr>
        </p:nvSpPr>
        <p:spPr>
          <a:xfrm>
            <a:off x="0" y="914400"/>
            <a:ext cx="6019800" cy="5943600"/>
          </a:xfrm>
        </p:spPr>
        <p:txBody>
          <a:bodyPr>
            <a:normAutofit fontScale="85000" lnSpcReduction="20000"/>
          </a:bodyPr>
          <a:lstStyle/>
          <a:p>
            <a:r>
              <a:rPr lang="en-US" dirty="0"/>
              <a:t>Section 1 Objectives</a:t>
            </a:r>
          </a:p>
          <a:p>
            <a:pPr lvl="1"/>
            <a:r>
              <a:rPr lang="en-US" dirty="0"/>
              <a:t>Encourage regimes change</a:t>
            </a:r>
          </a:p>
          <a:p>
            <a:pPr lvl="1"/>
            <a:r>
              <a:rPr lang="en-US" dirty="0"/>
              <a:t>Protect national security</a:t>
            </a:r>
          </a:p>
          <a:p>
            <a:r>
              <a:rPr lang="en-US" dirty="0"/>
              <a:t>Section 2 Policy</a:t>
            </a:r>
          </a:p>
          <a:p>
            <a:pPr lvl="1"/>
            <a:r>
              <a:rPr lang="en-US" dirty="0"/>
              <a:t>ending "economic practices that disproportionately benefit the Cuban government or its military, intelligence, or security agencies or personnel at the expense of the Cuban people”</a:t>
            </a:r>
          </a:p>
          <a:p>
            <a:pPr lvl="1"/>
            <a:r>
              <a:rPr lang="en-US" dirty="0"/>
              <a:t>Tourism: "Ensure adherence to the statutory ban on tourism to Cuba” AND "Amplify efforts to support the Cuban people through the expansion of. . . lawful travel”</a:t>
            </a:r>
          </a:p>
          <a:p>
            <a:pPr lvl="1"/>
            <a:r>
              <a:rPr lang="en-US" dirty="0"/>
              <a:t>(1) advancing Cuban human rights; (2) encouraging the growth of a Cuban private sector independent of government control; (3) enforcing final orders of removal against Cubans in the U.S.; (4) protecting U.S. national security and public health and safety through proper engagement on criminal cases and the return of fugitives from American justice; (5) supporting U.S. agriculture and protecting plant and animal health; (6) advancing the understanding of the U.S. regarding scientific and environmental challenges; and (7) facilitating safe civil aviation.</a:t>
            </a:r>
          </a:p>
        </p:txBody>
      </p:sp>
      <p:sp>
        <p:nvSpPr>
          <p:cNvPr id="3" name="Content Placeholder 2"/>
          <p:cNvSpPr>
            <a:spLocks noGrp="1"/>
          </p:cNvSpPr>
          <p:nvPr>
            <p:ph sz="half" idx="2"/>
          </p:nvPr>
        </p:nvSpPr>
        <p:spPr>
          <a:xfrm>
            <a:off x="6172200" y="1058778"/>
            <a:ext cx="6019800" cy="5799221"/>
          </a:xfrm>
        </p:spPr>
        <p:txBody>
          <a:bodyPr>
            <a:normAutofit fontScale="85000" lnSpcReduction="20000"/>
          </a:bodyPr>
          <a:lstStyle/>
          <a:p>
            <a:r>
              <a:rPr lang="en-US" dirty="0"/>
              <a:t>Section 3 Implementation</a:t>
            </a:r>
          </a:p>
          <a:p>
            <a:pPr lvl="1"/>
            <a:r>
              <a:rPr lang="en-US" dirty="0"/>
              <a:t>“adjust regulations</a:t>
            </a:r>
          </a:p>
          <a:p>
            <a:pPr lvl="1"/>
            <a:r>
              <a:rPr lang="en-US" dirty="0"/>
              <a:t>“</a:t>
            </a:r>
            <a:r>
              <a:rPr lang="en-US" b="1" dirty="0">
                <a:solidFill>
                  <a:srgbClr val="FF0000"/>
                </a:solidFill>
              </a:rPr>
              <a:t>identify the entities or </a:t>
            </a:r>
            <a:r>
              <a:rPr lang="en-US" b="1" dirty="0" err="1">
                <a:solidFill>
                  <a:srgbClr val="FF0000"/>
                </a:solidFill>
              </a:rPr>
              <a:t>subentities</a:t>
            </a:r>
            <a:r>
              <a:rPr lang="en-US" dirty="0"/>
              <a:t>, as appropriate, that are under the control of, or act for or on behalf of, the Cuban military, intelligence, or security services or personnel (such as </a:t>
            </a:r>
            <a:r>
              <a:rPr lang="en-US" dirty="0" err="1"/>
              <a:t>Grupo</a:t>
            </a:r>
            <a:r>
              <a:rPr lang="en-US" dirty="0"/>
              <a:t> de </a:t>
            </a:r>
            <a:r>
              <a:rPr lang="en-US" dirty="0" err="1"/>
              <a:t>Administracion</a:t>
            </a:r>
            <a:r>
              <a:rPr lang="en-US" dirty="0"/>
              <a:t> </a:t>
            </a:r>
            <a:r>
              <a:rPr lang="en-US" dirty="0" err="1"/>
              <a:t>Empresarial</a:t>
            </a:r>
            <a:r>
              <a:rPr lang="en-US" dirty="0"/>
              <a:t> S.A. (GAESA), its affiliates, subsidiaries, and successors</a:t>
            </a:r>
            <a:r>
              <a:rPr lang="en-US" b="1" dirty="0">
                <a:solidFill>
                  <a:srgbClr val="FF0000"/>
                </a:solidFill>
              </a:rPr>
              <a:t>), publish a list of those identified </a:t>
            </a:r>
            <a:r>
              <a:rPr lang="en-US" dirty="0"/>
              <a:t>. . .  </a:t>
            </a:r>
            <a:r>
              <a:rPr lang="en-US" b="1" dirty="0">
                <a:solidFill>
                  <a:srgbClr val="FF0000"/>
                </a:solidFill>
              </a:rPr>
              <a:t>with which direct financial transactions would disproportionately benefit such services or personnel at the expense of the Cuban people</a:t>
            </a:r>
            <a:r>
              <a:rPr lang="en-US" dirty="0"/>
              <a:t> or private enterprise in Cuba.” and </a:t>
            </a:r>
            <a:r>
              <a:rPr lang="en-US" b="1" dirty="0">
                <a:solidFill>
                  <a:srgbClr val="FF0000"/>
                </a:solidFill>
              </a:rPr>
              <a:t>prohibit direct financial transactions with those entities or </a:t>
            </a:r>
            <a:r>
              <a:rPr lang="en-US" b="1" dirty="0" err="1">
                <a:solidFill>
                  <a:srgbClr val="FF0000"/>
                </a:solidFill>
              </a:rPr>
              <a:t>subentities</a:t>
            </a:r>
            <a:r>
              <a:rPr lang="en-US" b="1" dirty="0">
                <a:solidFill>
                  <a:srgbClr val="FF0000"/>
                </a:solidFill>
              </a:rPr>
              <a:t> </a:t>
            </a:r>
            <a:r>
              <a:rPr lang="en-US" dirty="0"/>
              <a:t>UNLESS a </a:t>
            </a:r>
            <a:r>
              <a:rPr lang="en-US" b="1" dirty="0">
                <a:solidFill>
                  <a:srgbClr val="FF0000"/>
                </a:solidFill>
              </a:rPr>
              <a:t>waiver is granted by </a:t>
            </a:r>
            <a:r>
              <a:rPr lang="en-US" b="1" dirty="0" err="1">
                <a:solidFill>
                  <a:srgbClr val="FF0000"/>
                </a:solidFill>
              </a:rPr>
              <a:t>SecCom</a:t>
            </a:r>
            <a:r>
              <a:rPr lang="en-US" dirty="0"/>
              <a:t>.</a:t>
            </a:r>
          </a:p>
          <a:p>
            <a:pPr lvl="1"/>
            <a:r>
              <a:rPr lang="en-US" dirty="0"/>
              <a:t>Travel: For education or to “support the Cuban people.”</a:t>
            </a:r>
          </a:p>
          <a:p>
            <a:pPr lvl="2"/>
            <a:r>
              <a:rPr lang="en-US" b="1" dirty="0">
                <a:solidFill>
                  <a:srgbClr val="FF0000"/>
                </a:solidFill>
              </a:rPr>
              <a:t>shall keep full and accurate records </a:t>
            </a:r>
            <a:r>
              <a:rPr lang="en-US" dirty="0"/>
              <a:t>of all transactions related to authorized travel, regardless of whether or not effected pursuant to license, and such records shall be available for examination for at least </a:t>
            </a:r>
            <a:r>
              <a:rPr lang="en-US" b="1" dirty="0">
                <a:solidFill>
                  <a:srgbClr val="FF0000"/>
                </a:solidFill>
              </a:rPr>
              <a:t>5 years after the date they occur</a:t>
            </a:r>
            <a:r>
              <a:rPr lang="en-US" dirty="0"/>
              <a:t>.</a:t>
            </a:r>
          </a:p>
          <a:p>
            <a:pPr lvl="1" algn="just"/>
            <a:r>
              <a:rPr lang="en-US" dirty="0"/>
              <a:t>“SDN List” broadened</a:t>
            </a:r>
          </a:p>
          <a:p>
            <a:pPr lvl="1" algn="just"/>
            <a:r>
              <a:rPr lang="en-US" dirty="0"/>
              <a:t>Project internet and info access</a:t>
            </a:r>
          </a:p>
        </p:txBody>
      </p:sp>
    </p:spTree>
    <p:extLst>
      <p:ext uri="{BB962C8B-B14F-4D97-AF65-F5344CB8AC3E}">
        <p14:creationId xmlns:p14="http://schemas.microsoft.com/office/powerpoint/2010/main" val="1322199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40A2-DA68-0B4D-8ADA-BDF1B6720D3E}"/>
              </a:ext>
            </a:extLst>
          </p:cNvPr>
          <p:cNvSpPr>
            <a:spLocks noGrp="1"/>
          </p:cNvSpPr>
          <p:nvPr>
            <p:ph type="title"/>
          </p:nvPr>
        </p:nvSpPr>
        <p:spPr>
          <a:xfrm>
            <a:off x="838200" y="1"/>
            <a:ext cx="10515600" cy="897774"/>
          </a:xfrm>
        </p:spPr>
        <p:txBody>
          <a:bodyPr/>
          <a:lstStyle/>
          <a:p>
            <a:pPr algn="ctr"/>
            <a:r>
              <a:rPr lang="en-US" dirty="0"/>
              <a:t>The New </a:t>
            </a:r>
            <a:r>
              <a:rPr lang="en-US" dirty="0" err="1"/>
              <a:t>Regs</a:t>
            </a:r>
            <a:endParaRPr lang="en-US" dirty="0"/>
          </a:p>
        </p:txBody>
      </p:sp>
      <p:sp>
        <p:nvSpPr>
          <p:cNvPr id="3" name="Content Placeholder 2">
            <a:extLst>
              <a:ext uri="{FF2B5EF4-FFF2-40B4-BE49-F238E27FC236}">
                <a16:creationId xmlns:a16="http://schemas.microsoft.com/office/drawing/2014/main" id="{E46A5AE6-3121-094C-8577-8F9554553FE1}"/>
              </a:ext>
            </a:extLst>
          </p:cNvPr>
          <p:cNvSpPr>
            <a:spLocks noGrp="1"/>
          </p:cNvSpPr>
          <p:nvPr>
            <p:ph sz="half" idx="1"/>
          </p:nvPr>
        </p:nvSpPr>
        <p:spPr>
          <a:xfrm>
            <a:off x="0" y="897774"/>
            <a:ext cx="5586153" cy="5960225"/>
          </a:xfrm>
        </p:spPr>
        <p:txBody>
          <a:bodyPr>
            <a:normAutofit/>
          </a:bodyPr>
          <a:lstStyle/>
          <a:p>
            <a:r>
              <a:rPr lang="en-US" dirty="0"/>
              <a:t>8 November 2017, </a:t>
            </a:r>
          </a:p>
          <a:p>
            <a:pPr lvl="1"/>
            <a:r>
              <a:rPr lang="en-US" dirty="0"/>
              <a:t>OFAC) and (BIS) publish amendments to</a:t>
            </a:r>
          </a:p>
          <a:p>
            <a:pPr lvl="2"/>
            <a:r>
              <a:rPr lang="en-US" dirty="0"/>
              <a:t> </a:t>
            </a:r>
            <a:r>
              <a:rPr lang="en-US" dirty="0">
                <a:hlinkClick r:id="rId2"/>
              </a:rPr>
              <a:t>the Cuban Assets Control Regulations </a:t>
            </a:r>
            <a:r>
              <a:rPr lang="en-US" dirty="0"/>
              <a:t>(CACR) and </a:t>
            </a:r>
          </a:p>
          <a:p>
            <a:pPr lvl="2"/>
            <a:r>
              <a:rPr lang="en-US" dirty="0">
                <a:hlinkClick r:id="rId3"/>
              </a:rPr>
              <a:t>Export Administration Regulations</a:t>
            </a:r>
            <a:r>
              <a:rPr lang="en-US" dirty="0"/>
              <a:t> (EAR).</a:t>
            </a:r>
          </a:p>
          <a:p>
            <a:pPr lvl="2"/>
            <a:endParaRPr lang="en-US" dirty="0"/>
          </a:p>
          <a:p>
            <a:pPr lvl="1"/>
            <a:r>
              <a:rPr lang="en-US" dirty="0"/>
              <a:t>BIS has published a </a:t>
            </a:r>
            <a:r>
              <a:rPr lang="en-US" dirty="0">
                <a:hlinkClick r:id="rId4"/>
              </a:rPr>
              <a:t>final rule</a:t>
            </a:r>
            <a:r>
              <a:rPr lang="en-US" dirty="0"/>
              <a:t> amending the licensing policy for Cuba and three license exceptions</a:t>
            </a:r>
          </a:p>
          <a:p>
            <a:pPr lvl="2"/>
            <a:r>
              <a:rPr lang="en-US" dirty="0"/>
              <a:t>Gift Parcels and Humanitarian Donations (GFT)</a:t>
            </a:r>
          </a:p>
          <a:p>
            <a:pPr lvl="2"/>
            <a:r>
              <a:rPr lang="en-US" dirty="0"/>
              <a:t>Consumer Communications Devices (CCD) and</a:t>
            </a:r>
          </a:p>
          <a:p>
            <a:pPr lvl="2"/>
            <a:r>
              <a:rPr lang="en-US" dirty="0"/>
              <a:t>Support for the Cuban People (SCP. </a:t>
            </a:r>
          </a:p>
        </p:txBody>
      </p:sp>
      <p:sp>
        <p:nvSpPr>
          <p:cNvPr id="4" name="Content Placeholder 3">
            <a:extLst>
              <a:ext uri="{FF2B5EF4-FFF2-40B4-BE49-F238E27FC236}">
                <a16:creationId xmlns:a16="http://schemas.microsoft.com/office/drawing/2014/main" id="{939148D1-39DB-964B-A9FC-D578FB8BDF63}"/>
              </a:ext>
            </a:extLst>
          </p:cNvPr>
          <p:cNvSpPr>
            <a:spLocks noGrp="1"/>
          </p:cNvSpPr>
          <p:nvPr>
            <p:ph sz="half" idx="2"/>
          </p:nvPr>
        </p:nvSpPr>
        <p:spPr>
          <a:xfrm>
            <a:off x="5818909" y="897774"/>
            <a:ext cx="6373091" cy="5960225"/>
          </a:xfrm>
        </p:spPr>
        <p:txBody>
          <a:bodyPr>
            <a:normAutofit/>
          </a:bodyPr>
          <a:lstStyle/>
          <a:p>
            <a:r>
              <a:rPr lang="en-US" dirty="0"/>
              <a:t>The State Department implemented the policy changes by releasing a “</a:t>
            </a:r>
            <a:r>
              <a:rPr lang="en-US" dirty="0">
                <a:hlinkClick r:id="rId5"/>
              </a:rPr>
              <a:t>Cuba Restricted List</a:t>
            </a:r>
            <a:r>
              <a:rPr lang="en-US" dirty="0"/>
              <a:t>” identifying Cuban military, intelligence, and security entities. </a:t>
            </a:r>
          </a:p>
          <a:p>
            <a:pPr lvl="1"/>
            <a:r>
              <a:rPr lang="en-US" dirty="0"/>
              <a:t>US persons are prohibited from conducting “direct financial transactions” with these entities, meaning that an entity listed cannot be the originator or the ultimate beneficiary of a transfer of fund, while a US person is at the other end of the transaction.</a:t>
            </a:r>
          </a:p>
          <a:p>
            <a:pPr lvl="1"/>
            <a:r>
              <a:rPr lang="en-US" dirty="0"/>
              <a:t>Includes Cuban Ministries; SOEs and certain subsidiaries, hotels, tourist agencies, marinas, retail stores, and enterprises serving the Cuban military or state security</a:t>
            </a:r>
          </a:p>
          <a:p>
            <a:endParaRPr lang="en-US" dirty="0"/>
          </a:p>
        </p:txBody>
      </p:sp>
    </p:spTree>
    <p:extLst>
      <p:ext uri="{BB962C8B-B14F-4D97-AF65-F5344CB8AC3E}">
        <p14:creationId xmlns:p14="http://schemas.microsoft.com/office/powerpoint/2010/main" val="3411147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1B75B-A34F-904B-958A-9828650F6637}"/>
              </a:ext>
            </a:extLst>
          </p:cNvPr>
          <p:cNvSpPr>
            <a:spLocks noGrp="1"/>
          </p:cNvSpPr>
          <p:nvPr>
            <p:ph type="title"/>
          </p:nvPr>
        </p:nvSpPr>
        <p:spPr>
          <a:xfrm>
            <a:off x="838200" y="1"/>
            <a:ext cx="10515600" cy="980901"/>
          </a:xfrm>
        </p:spPr>
        <p:txBody>
          <a:bodyPr/>
          <a:lstStyle/>
          <a:p>
            <a:pPr algn="ctr"/>
            <a:r>
              <a:rPr lang="en-US" dirty="0"/>
              <a:t>BIS Licenses</a:t>
            </a:r>
          </a:p>
        </p:txBody>
      </p:sp>
      <p:sp>
        <p:nvSpPr>
          <p:cNvPr id="3" name="Content Placeholder 2">
            <a:extLst>
              <a:ext uri="{FF2B5EF4-FFF2-40B4-BE49-F238E27FC236}">
                <a16:creationId xmlns:a16="http://schemas.microsoft.com/office/drawing/2014/main" id="{9A1457FF-8D11-B646-BF60-AA51580C9F9F}"/>
              </a:ext>
            </a:extLst>
          </p:cNvPr>
          <p:cNvSpPr>
            <a:spLocks noGrp="1"/>
          </p:cNvSpPr>
          <p:nvPr>
            <p:ph sz="half" idx="1"/>
          </p:nvPr>
        </p:nvSpPr>
        <p:spPr>
          <a:xfrm>
            <a:off x="0" y="980902"/>
            <a:ext cx="6019800" cy="5877098"/>
          </a:xfrm>
        </p:spPr>
        <p:txBody>
          <a:bodyPr>
            <a:normAutofit fontScale="92500" lnSpcReduction="10000"/>
          </a:bodyPr>
          <a:lstStyle/>
          <a:p>
            <a:r>
              <a:rPr lang="en-US" dirty="0"/>
              <a:t>BIS will now generally deny license applications for exports and re-exports to Cuba of items for use by certain entities or </a:t>
            </a:r>
            <a:r>
              <a:rPr lang="en-US" dirty="0" err="1"/>
              <a:t>subentities</a:t>
            </a:r>
            <a:r>
              <a:rPr lang="en-US" dirty="0"/>
              <a:t> of the Cuban government, as identified on the State Department’s List of Restricted Entities and </a:t>
            </a:r>
            <a:r>
              <a:rPr lang="en-US" dirty="0" err="1"/>
              <a:t>Subentities</a:t>
            </a:r>
            <a:r>
              <a:rPr lang="en-US" dirty="0"/>
              <a:t> associated with Cuba (the so-called “</a:t>
            </a:r>
            <a:r>
              <a:rPr lang="en-US" dirty="0">
                <a:hlinkClick r:id="rId2"/>
              </a:rPr>
              <a:t>Cuba Restricted List</a:t>
            </a:r>
            <a:r>
              <a:rPr lang="en-US" dirty="0"/>
              <a:t>”), </a:t>
            </a:r>
          </a:p>
          <a:p>
            <a:pPr lvl="1"/>
            <a:r>
              <a:rPr lang="en-US" dirty="0"/>
              <a:t>unless determined to be consistent with the Cuba NSPM. </a:t>
            </a:r>
          </a:p>
          <a:p>
            <a:pPr lvl="1"/>
            <a:r>
              <a:rPr lang="en-US" dirty="0"/>
              <a:t>The rule further amends the list of ineligible Cuban government officials in License Exceptions GFT (§ 740.12), CCD (§ 740.19) and SCP (§ 740.21). BIS has published updated </a:t>
            </a:r>
            <a:r>
              <a:rPr lang="en-US" dirty="0">
                <a:hlinkClick r:id="rId3"/>
              </a:rPr>
              <a:t>FAQs</a:t>
            </a:r>
            <a:r>
              <a:rPr lang="en-US" dirty="0"/>
              <a:t> and a </a:t>
            </a:r>
            <a:r>
              <a:rPr lang="en-US" dirty="0">
                <a:hlinkClick r:id="rId4"/>
              </a:rPr>
              <a:t>Joint Fact Sheet</a:t>
            </a:r>
            <a:r>
              <a:rPr lang="en-US" dirty="0"/>
              <a:t> explaining the measures implementing the Cuba NSPM.</a:t>
            </a:r>
          </a:p>
        </p:txBody>
      </p:sp>
      <p:sp>
        <p:nvSpPr>
          <p:cNvPr id="4" name="Content Placeholder 3">
            <a:extLst>
              <a:ext uri="{FF2B5EF4-FFF2-40B4-BE49-F238E27FC236}">
                <a16:creationId xmlns:a16="http://schemas.microsoft.com/office/drawing/2014/main" id="{85C1B8DE-CB3E-2A4A-B7FA-88C039C56FF7}"/>
              </a:ext>
            </a:extLst>
          </p:cNvPr>
          <p:cNvSpPr>
            <a:spLocks noGrp="1"/>
          </p:cNvSpPr>
          <p:nvPr>
            <p:ph sz="half" idx="2"/>
          </p:nvPr>
        </p:nvSpPr>
        <p:spPr>
          <a:xfrm>
            <a:off x="6172200" y="980902"/>
            <a:ext cx="5848004" cy="5752407"/>
          </a:xfrm>
        </p:spPr>
        <p:txBody>
          <a:bodyPr>
            <a:normAutofit fontScale="92500" lnSpcReduction="10000"/>
          </a:bodyPr>
          <a:lstStyle/>
          <a:p>
            <a:r>
              <a:rPr lang="en-US" dirty="0"/>
              <a:t>OFAC Travel </a:t>
            </a:r>
          </a:p>
          <a:p>
            <a:r>
              <a:rPr lang="en-US" dirty="0"/>
              <a:t>Prior Travel grandfathered</a:t>
            </a:r>
          </a:p>
          <a:p>
            <a:r>
              <a:rPr lang="en-US" dirty="0"/>
              <a:t>Return of restrictions on individual people-to-people travel by US persons. Individual people-to-people nonacademic educational travel will no longer be authorized.</a:t>
            </a:r>
          </a:p>
          <a:p>
            <a:r>
              <a:rPr lang="en-US" dirty="0"/>
              <a:t> Travelers relying on the educational activities license will also be subject to similar restrictions. </a:t>
            </a:r>
          </a:p>
          <a:p>
            <a:r>
              <a:rPr lang="en-US" dirty="0"/>
              <a:t>Travelers under the “support for Cuban people” license</a:t>
            </a:r>
            <a:r>
              <a:rPr lang="en-US"/>
              <a:t>, now </a:t>
            </a:r>
            <a:r>
              <a:rPr lang="en-US" dirty="0"/>
              <a:t>required to engage in a full-time schedule of activities that “result in meaningful interaction with individuals in Cuba.”</a:t>
            </a:r>
          </a:p>
          <a:p>
            <a:endParaRPr lang="en-US" dirty="0"/>
          </a:p>
        </p:txBody>
      </p:sp>
    </p:spTree>
    <p:extLst>
      <p:ext uri="{BB962C8B-B14F-4D97-AF65-F5344CB8AC3E}">
        <p14:creationId xmlns:p14="http://schemas.microsoft.com/office/powerpoint/2010/main" val="389288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Sources Cuba</a:t>
            </a:r>
          </a:p>
        </p:txBody>
      </p:sp>
      <p:sp>
        <p:nvSpPr>
          <p:cNvPr id="3" name="Content Placeholder 2"/>
          <p:cNvSpPr>
            <a:spLocks noGrp="1"/>
          </p:cNvSpPr>
          <p:nvPr>
            <p:ph sz="half" idx="1"/>
          </p:nvPr>
        </p:nvSpPr>
        <p:spPr/>
        <p:txBody>
          <a:bodyPr>
            <a:normAutofit fontScale="92500" lnSpcReduction="10000"/>
          </a:bodyPr>
          <a:lstStyle/>
          <a:p>
            <a:r>
              <a:rPr lang="en-US" dirty="0"/>
              <a:t>“Cuba’s beaches and historic towns may be ready for travelers, but its economy isn’t quite open to U.S. businesses. Even if the U.S. trade embargo were to fall tomorrow, it could be awhile before CEOs find the country a welcoming place for a profit-driven entity.” [Craig </a:t>
            </a:r>
            <a:r>
              <a:rPr lang="en-US" dirty="0" err="1"/>
              <a:t>Guillot</a:t>
            </a:r>
            <a:r>
              <a:rPr lang="en-US" dirty="0"/>
              <a:t>, “</a:t>
            </a:r>
            <a:r>
              <a:rPr lang="en-US" dirty="0">
                <a:hlinkClick r:id="rId2"/>
              </a:rPr>
              <a:t>Cuba May Be Ready for Tourists, but Not for U.S. Business</a:t>
            </a:r>
            <a:r>
              <a:rPr lang="en-US" dirty="0"/>
              <a:t>,” The Chief Executive (August 1, 2017). </a:t>
            </a:r>
          </a:p>
          <a:p>
            <a:endParaRPr lang="en-US" dirty="0"/>
          </a:p>
        </p:txBody>
      </p:sp>
      <p:pic>
        <p:nvPicPr>
          <p:cNvPr id="5"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6632" y="112295"/>
            <a:ext cx="5817132" cy="6671894"/>
          </a:xfrm>
        </p:spPr>
      </p:pic>
    </p:spTree>
    <p:extLst>
      <p:ext uri="{BB962C8B-B14F-4D97-AF65-F5344CB8AC3E}">
        <p14:creationId xmlns:p14="http://schemas.microsoft.com/office/powerpoint/2010/main" val="1896273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
            <a:ext cx="5727032" cy="1940506"/>
          </a:xfrm>
        </p:spPr>
        <p:txBody>
          <a:bodyPr>
            <a:normAutofit/>
          </a:bodyPr>
          <a:lstStyle/>
          <a:p>
            <a:r>
              <a:rPr lang="en-US" dirty="0"/>
              <a:t>Cuba Legal-Ideological Sources:</a:t>
            </a:r>
            <a:br>
              <a:rPr lang="en-US" dirty="0"/>
            </a:br>
            <a:r>
              <a:rPr lang="en-US" dirty="0"/>
              <a:t>What Is Covered</a:t>
            </a:r>
          </a:p>
        </p:txBody>
      </p:sp>
      <p:sp>
        <p:nvSpPr>
          <p:cNvPr id="4" name="TextBox 3"/>
          <p:cNvSpPr txBox="1"/>
          <p:nvPr/>
        </p:nvSpPr>
        <p:spPr>
          <a:xfrm>
            <a:off x="304800" y="2149642"/>
            <a:ext cx="5422232" cy="3693319"/>
          </a:xfrm>
          <a:prstGeom prst="rect">
            <a:avLst/>
          </a:prstGeom>
          <a:noFill/>
        </p:spPr>
        <p:txBody>
          <a:bodyPr wrap="square" rtlCol="0">
            <a:spAutoFit/>
          </a:bodyPr>
          <a:lstStyle/>
          <a:p>
            <a:r>
              <a:rPr lang="en-US" dirty="0"/>
              <a:t>--Investment Climate; Political ideology of economic planning</a:t>
            </a:r>
          </a:p>
          <a:p>
            <a:r>
              <a:rPr lang="en-US" dirty="0"/>
              <a:t>--Ideological Elements</a:t>
            </a:r>
          </a:p>
          <a:p>
            <a:r>
              <a:rPr lang="en-US" dirty="0"/>
              <a:t>--Strategic Themes</a:t>
            </a:r>
          </a:p>
          <a:p>
            <a:r>
              <a:rPr lang="en-US" dirty="0"/>
              <a:t>--General Principles of Foreign Investment</a:t>
            </a:r>
          </a:p>
          <a:p>
            <a:r>
              <a:rPr lang="en-US" dirty="0"/>
              <a:t>--Cuba Legal Sources</a:t>
            </a:r>
          </a:p>
          <a:p>
            <a:r>
              <a:rPr lang="en-US" dirty="0"/>
              <a:t>--Legal Framework for Investing</a:t>
            </a:r>
          </a:p>
          <a:p>
            <a:r>
              <a:rPr lang="en-US" dirty="0"/>
              <a:t>--Investment Opportunities managed by the State</a:t>
            </a:r>
          </a:p>
          <a:p>
            <a:r>
              <a:rPr lang="en-US" dirty="0"/>
              <a:t>--The Issue of Discretion, Chilling Effects and Transaction Costs, and Corruption</a:t>
            </a:r>
          </a:p>
          <a:p>
            <a:r>
              <a:rPr lang="en-US" dirty="0"/>
              <a:t>--Following a Transaction</a:t>
            </a:r>
          </a:p>
          <a:p>
            <a:r>
              <a:rPr lang="en-US" dirty="0"/>
              <a:t>--Special Economic Zones</a:t>
            </a:r>
          </a:p>
          <a:p>
            <a:r>
              <a:rPr lang="en-US" dirty="0"/>
              <a:t>--The Small Transaction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0765" y="9594"/>
            <a:ext cx="5009972" cy="6679964"/>
          </a:xfrm>
        </p:spPr>
      </p:pic>
    </p:spTree>
    <p:extLst>
      <p:ext uri="{BB962C8B-B14F-4D97-AF65-F5344CB8AC3E}">
        <p14:creationId xmlns:p14="http://schemas.microsoft.com/office/powerpoint/2010/main" val="101721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256421" cy="978567"/>
          </a:xfrm>
        </p:spPr>
        <p:txBody>
          <a:bodyPr/>
          <a:lstStyle/>
          <a:p>
            <a:r>
              <a:rPr lang="en-US" dirty="0"/>
              <a:t>Introduction</a:t>
            </a:r>
          </a:p>
        </p:txBody>
      </p:sp>
      <p:graphicFrame>
        <p:nvGraphicFramePr>
          <p:cNvPr id="3" name="Content Placeholder 2">
            <a:extLst>
              <a:ext uri="{FF2B5EF4-FFF2-40B4-BE49-F238E27FC236}">
                <a16:creationId xmlns:a16="http://schemas.microsoft.com/office/drawing/2014/main" id="{0544A586-E0C5-C24E-BBBE-D3CD2BB50760}"/>
              </a:ext>
            </a:extLst>
          </p:cNvPr>
          <p:cNvGraphicFramePr>
            <a:graphicFrameLocks noGrp="1"/>
          </p:cNvGraphicFramePr>
          <p:nvPr>
            <p:ph sz="half" idx="1"/>
            <p:extLst>
              <p:ext uri="{D42A27DB-BD31-4B8C-83A1-F6EECF244321}">
                <p14:modId xmlns:p14="http://schemas.microsoft.com/office/powerpoint/2010/main" val="2276744799"/>
              </p:ext>
            </p:extLst>
          </p:nvPr>
        </p:nvGraphicFramePr>
        <p:xfrm>
          <a:off x="112296" y="978568"/>
          <a:ext cx="6587762" cy="5759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Content Placeholder 4"/>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914147" y="1"/>
            <a:ext cx="5277853" cy="6876008"/>
          </a:xfrm>
        </p:spPr>
      </p:pic>
    </p:spTree>
    <p:extLst>
      <p:ext uri="{BB962C8B-B14F-4D97-AF65-F5344CB8AC3E}">
        <p14:creationId xmlns:p14="http://schemas.microsoft.com/office/powerpoint/2010/main" val="959494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Climate: Political Ideology of Economics</a:t>
            </a:r>
          </a:p>
        </p:txBody>
      </p:sp>
      <p:sp>
        <p:nvSpPr>
          <p:cNvPr id="3" name="Content Placeholder 2"/>
          <p:cNvSpPr>
            <a:spLocks noGrp="1"/>
          </p:cNvSpPr>
          <p:nvPr>
            <p:ph sz="half" idx="1"/>
          </p:nvPr>
        </p:nvSpPr>
        <p:spPr>
          <a:xfrm>
            <a:off x="0" y="1825624"/>
            <a:ext cx="6019800" cy="5032375"/>
          </a:xfrm>
        </p:spPr>
        <p:txBody>
          <a:bodyPr>
            <a:normAutofit/>
          </a:bodyPr>
          <a:lstStyle/>
          <a:p>
            <a:r>
              <a:rPr lang="en-US" i="1" dirty="0"/>
              <a:t>7</a:t>
            </a:r>
            <a:r>
              <a:rPr lang="en-US" i="1" baseline="30000" dirty="0"/>
              <a:t>th</a:t>
            </a:r>
            <a:r>
              <a:rPr lang="en-US" i="1" dirty="0"/>
              <a:t> Cuban Communist Party Congress</a:t>
            </a:r>
          </a:p>
          <a:p>
            <a:pPr lvl="1"/>
            <a:r>
              <a:rPr lang="en-US" i="1" dirty="0">
                <a:hlinkClick r:id="rId2"/>
              </a:rPr>
              <a:t>Conceptualización del modelo económico y social Cubano de desarrollo socialista: Plan nacional de desarrollo económico y social hasta 2030: Propuesta de vision de la nación, ejes y sectores estratégicos</a:t>
            </a:r>
            <a:r>
              <a:rPr lang="en-US" i="1" dirty="0"/>
              <a:t> </a:t>
            </a:r>
          </a:p>
          <a:p>
            <a:pPr lvl="2"/>
            <a:r>
              <a:rPr lang="en-US" i="1" dirty="0"/>
              <a:t>Political foundations of economic planning</a:t>
            </a:r>
          </a:p>
          <a:p>
            <a:pPr lvl="2"/>
            <a:r>
              <a:rPr lang="en-US" i="1" dirty="0"/>
              <a:t>Economic plan through 2030</a:t>
            </a:r>
          </a:p>
          <a:p>
            <a:r>
              <a:rPr lang="en-US" i="1" dirty="0"/>
              <a:t>6</a:t>
            </a:r>
            <a:r>
              <a:rPr lang="en-US" i="1" baseline="30000" dirty="0"/>
              <a:t>th</a:t>
            </a:r>
            <a:r>
              <a:rPr lang="en-US" i="1" dirty="0"/>
              <a:t> PCC Congress </a:t>
            </a:r>
          </a:p>
          <a:p>
            <a:pPr marL="685800" lvl="2">
              <a:spcBef>
                <a:spcPts val="1000"/>
              </a:spcBef>
            </a:pPr>
            <a:r>
              <a:rPr lang="en-US" sz="2400" i="1" dirty="0">
                <a:hlinkClick r:id="rId3"/>
              </a:rPr>
              <a:t>Lineamientos</a:t>
            </a:r>
            <a:r>
              <a:rPr lang="en-US" sz="2400" dirty="0">
                <a:hlinkClick r:id="rId3"/>
              </a:rPr>
              <a:t> </a:t>
            </a:r>
            <a:r>
              <a:rPr lang="en-US" sz="2400" i="1" dirty="0">
                <a:hlinkClick r:id="rId3"/>
              </a:rPr>
              <a:t>de la Política Económica y Social del Partido y la Revolución</a:t>
            </a:r>
            <a:r>
              <a:rPr lang="en-US" sz="2400" i="1" dirty="0"/>
              <a:t> </a:t>
            </a:r>
            <a:r>
              <a:rPr lang="en-US" sz="2400" dirty="0"/>
              <a:t>(2011) (</a:t>
            </a:r>
            <a:r>
              <a:rPr lang="en-US" sz="2400" i="1" dirty="0">
                <a:hlinkClick r:id="rId4"/>
              </a:rPr>
              <a:t>Tabloide</a:t>
            </a:r>
            <a:r>
              <a:rPr lang="en-US" sz="2400" dirty="0"/>
              <a:t> (Commentary))</a:t>
            </a:r>
          </a:p>
          <a:p>
            <a:pPr marL="1143000" lvl="3">
              <a:spcBef>
                <a:spcPts val="1000"/>
              </a:spcBef>
            </a:pPr>
            <a:r>
              <a:rPr lang="en-US" sz="2200" dirty="0"/>
              <a:t>Blueprint for reform</a:t>
            </a:r>
          </a:p>
          <a:p>
            <a:endParaRPr lang="en-US" dirty="0"/>
          </a:p>
        </p:txBody>
      </p:sp>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050822"/>
            <a:ext cx="5181600" cy="3900944"/>
          </a:xfrm>
        </p:spPr>
      </p:pic>
      <p:sp>
        <p:nvSpPr>
          <p:cNvPr id="6" name="TextBox 5"/>
          <p:cNvSpPr txBox="1"/>
          <p:nvPr/>
        </p:nvSpPr>
        <p:spPr>
          <a:xfrm>
            <a:off x="8085221" y="6288505"/>
            <a:ext cx="1694888" cy="369332"/>
          </a:xfrm>
          <a:prstGeom prst="rect">
            <a:avLst/>
          </a:prstGeom>
          <a:noFill/>
        </p:spPr>
        <p:txBody>
          <a:bodyPr wrap="none" rtlCol="0">
            <a:spAutoFit/>
          </a:bodyPr>
          <a:lstStyle/>
          <a:p>
            <a:r>
              <a:rPr lang="en-US" dirty="0"/>
              <a:t>Pix Source </a:t>
            </a:r>
            <a:r>
              <a:rPr lang="en-US" dirty="0">
                <a:hlinkClick r:id="rId6"/>
              </a:rPr>
              <a:t>HERE</a:t>
            </a:r>
            <a:endParaRPr lang="en-US" dirty="0"/>
          </a:p>
        </p:txBody>
      </p:sp>
    </p:spTree>
    <p:extLst>
      <p:ext uri="{BB962C8B-B14F-4D97-AF65-F5344CB8AC3E}">
        <p14:creationId xmlns:p14="http://schemas.microsoft.com/office/powerpoint/2010/main" val="49961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Ideological Elements</a:t>
            </a:r>
          </a:p>
        </p:txBody>
      </p:sp>
      <p:sp>
        <p:nvSpPr>
          <p:cNvPr id="3" name="Content Placeholder 2"/>
          <p:cNvSpPr>
            <a:spLocks noGrp="1"/>
          </p:cNvSpPr>
          <p:nvPr>
            <p:ph sz="half" idx="1"/>
          </p:nvPr>
        </p:nvSpPr>
        <p:spPr/>
        <p:txBody>
          <a:bodyPr>
            <a:normAutofit fontScale="77500" lnSpcReduction="20000"/>
          </a:bodyPr>
          <a:lstStyle/>
          <a:p>
            <a:r>
              <a:rPr lang="en-US" dirty="0"/>
              <a:t>All investment must protect and develop the socialist system of Cuba under the leadership of the Communist Party</a:t>
            </a:r>
          </a:p>
          <a:p>
            <a:r>
              <a:rPr lang="en-US" dirty="0"/>
              <a:t>State to state and state to enterprise relations are prioritized; investments in non state sector tightly controlled</a:t>
            </a:r>
          </a:p>
          <a:p>
            <a:r>
              <a:rPr lang="en-US" dirty="0"/>
              <a:t>Markets and markets culture are rejected in favor of planning where the state substitutes its judgments for market</a:t>
            </a:r>
          </a:p>
          <a:p>
            <a:r>
              <a:rPr lang="en-US" dirty="0"/>
              <a:t>Economic development must serve to develop political and societal objectives.</a:t>
            </a:r>
          </a:p>
        </p:txBody>
      </p:sp>
      <p:sp>
        <p:nvSpPr>
          <p:cNvPr id="4" name="Content Placeholder 3"/>
          <p:cNvSpPr>
            <a:spLocks noGrp="1"/>
          </p:cNvSpPr>
          <p:nvPr>
            <p:ph sz="half" idx="2"/>
          </p:nvPr>
        </p:nvSpPr>
        <p:spPr/>
        <p:txBody>
          <a:bodyPr>
            <a:normAutofit fontScale="77500" lnSpcReduction="20000"/>
          </a:bodyPr>
          <a:lstStyle/>
          <a:p>
            <a:pPr algn="ctr"/>
            <a:r>
              <a:rPr lang="en-US" sz="3800" b="1" i="1" dirty="0"/>
              <a:t>El </a:t>
            </a:r>
            <a:r>
              <a:rPr lang="en-US" sz="3800" b="1" i="1" dirty="0" err="1"/>
              <a:t>sistema</a:t>
            </a:r>
            <a:r>
              <a:rPr lang="en-US" sz="3800" b="1" i="1" dirty="0"/>
              <a:t> de </a:t>
            </a:r>
            <a:r>
              <a:rPr lang="en-US" sz="3800" b="1" i="1" dirty="0" err="1"/>
              <a:t>plani</a:t>
            </a:r>
            <a:r>
              <a:rPr lang="en-US" sz="3800" b="1" i="1" dirty="0"/>
              <a:t> </a:t>
            </a:r>
            <a:r>
              <a:rPr lang="en-US" sz="3800" b="1" i="1" dirty="0" err="1"/>
              <a:t>cación</a:t>
            </a:r>
            <a:r>
              <a:rPr lang="en-US" sz="3800" b="1" i="1" dirty="0"/>
              <a:t> </a:t>
            </a:r>
            <a:r>
              <a:rPr lang="en-US" sz="3800" b="1" i="1" dirty="0" err="1"/>
              <a:t>socialista</a:t>
            </a:r>
            <a:r>
              <a:rPr lang="en-US" sz="3800" b="1" i="1" dirty="0"/>
              <a:t> </a:t>
            </a:r>
            <a:r>
              <a:rPr lang="en-US" sz="3800" b="1" i="1" dirty="0" err="1"/>
              <a:t>continuara</a:t>
            </a:r>
            <a:r>
              <a:rPr lang="en-US" sz="3800" b="1" i="1" dirty="0"/>
              <a:t>́ </a:t>
            </a:r>
            <a:r>
              <a:rPr lang="en-US" sz="3800" b="1" i="1" dirty="0" err="1"/>
              <a:t>siendo</a:t>
            </a:r>
            <a:r>
              <a:rPr lang="en-US" sz="3800" b="1" i="1" dirty="0"/>
              <a:t> la </a:t>
            </a:r>
            <a:r>
              <a:rPr lang="en-US" sz="3800" b="1" i="1" dirty="0" err="1"/>
              <a:t>vía</a:t>
            </a:r>
            <a:r>
              <a:rPr lang="en-US" sz="3800" b="1" i="1" dirty="0"/>
              <a:t> principal para la di- </a:t>
            </a:r>
            <a:r>
              <a:rPr lang="en-US" sz="3800" b="1" i="1" dirty="0" err="1"/>
              <a:t>rección</a:t>
            </a:r>
            <a:r>
              <a:rPr lang="en-US" sz="3800" b="1" i="1" dirty="0"/>
              <a:t> de la </a:t>
            </a:r>
            <a:r>
              <a:rPr lang="en-US" sz="3800" b="1" i="1" dirty="0" err="1"/>
              <a:t>economía</a:t>
            </a:r>
            <a:r>
              <a:rPr lang="en-US" sz="3800" b="1" i="1" dirty="0"/>
              <a:t> </a:t>
            </a:r>
            <a:r>
              <a:rPr lang="en-US" sz="3800" b="1" i="1" dirty="0" err="1"/>
              <a:t>nacional</a:t>
            </a:r>
            <a:r>
              <a:rPr lang="en-US" sz="3800" b="1" i="1" dirty="0"/>
              <a:t>, y </a:t>
            </a:r>
            <a:r>
              <a:rPr lang="en-US" sz="3800" b="1" i="1" dirty="0" err="1"/>
              <a:t>debe</a:t>
            </a:r>
            <a:r>
              <a:rPr lang="en-US" sz="3800" b="1" i="1" dirty="0"/>
              <a:t> </a:t>
            </a:r>
            <a:r>
              <a:rPr lang="en-US" sz="3800" b="1" i="1" dirty="0" err="1"/>
              <a:t>transformarse</a:t>
            </a:r>
            <a:r>
              <a:rPr lang="en-US" sz="3800" b="1" i="1" dirty="0"/>
              <a:t> </a:t>
            </a:r>
            <a:r>
              <a:rPr lang="en-US" sz="3800" b="1" i="1" dirty="0" err="1"/>
              <a:t>en</a:t>
            </a:r>
            <a:r>
              <a:rPr lang="en-US" sz="3800" b="1" i="1" dirty="0"/>
              <a:t> </a:t>
            </a:r>
            <a:r>
              <a:rPr lang="en-US" sz="3800" b="1" i="1" dirty="0" err="1"/>
              <a:t>sus</a:t>
            </a:r>
            <a:r>
              <a:rPr lang="en-US" sz="3800" b="1" i="1" dirty="0"/>
              <a:t> </a:t>
            </a:r>
            <a:r>
              <a:rPr lang="en-US" sz="3800" b="1" i="1" dirty="0" err="1"/>
              <a:t>aspectos</a:t>
            </a:r>
            <a:r>
              <a:rPr lang="en-US" sz="3800" b="1" i="1" dirty="0"/>
              <a:t> </a:t>
            </a:r>
            <a:r>
              <a:rPr lang="en-US" sz="3800" b="1" i="1" dirty="0" err="1"/>
              <a:t>metodológicos</a:t>
            </a:r>
            <a:r>
              <a:rPr lang="en-US" sz="3800" b="1" i="1" dirty="0"/>
              <a:t>, </a:t>
            </a:r>
            <a:r>
              <a:rPr lang="en-US" sz="3800" b="1" i="1" dirty="0" err="1"/>
              <a:t>organizativos</a:t>
            </a:r>
            <a:r>
              <a:rPr lang="en-US" sz="3800" b="1" i="1" dirty="0"/>
              <a:t> y de control. La </a:t>
            </a:r>
            <a:r>
              <a:rPr lang="en-US" sz="3800" b="1" i="1" dirty="0" err="1"/>
              <a:t>plani</a:t>
            </a:r>
            <a:r>
              <a:rPr lang="en-US" sz="3800" b="1" i="1" dirty="0"/>
              <a:t> </a:t>
            </a:r>
            <a:r>
              <a:rPr lang="en-US" sz="3800" b="1" i="1" dirty="0" err="1"/>
              <a:t>cación</a:t>
            </a:r>
            <a:r>
              <a:rPr lang="en-US" sz="3800" b="1" i="1" dirty="0"/>
              <a:t> </a:t>
            </a:r>
            <a:r>
              <a:rPr lang="en-US" sz="3800" b="1" i="1" dirty="0" err="1"/>
              <a:t>tendra</a:t>
            </a:r>
            <a:r>
              <a:rPr lang="en-US" sz="3800" b="1" i="1" dirty="0"/>
              <a:t>́ </a:t>
            </a:r>
            <a:r>
              <a:rPr lang="en-US" sz="3800" b="1" i="1" dirty="0" err="1"/>
              <a:t>en</a:t>
            </a:r>
            <a:r>
              <a:rPr lang="en-US" sz="3800" b="1" i="1" dirty="0"/>
              <a:t> </a:t>
            </a:r>
            <a:r>
              <a:rPr lang="en-US" sz="3800" b="1" i="1" dirty="0" err="1"/>
              <a:t>cuenta</a:t>
            </a:r>
            <a:r>
              <a:rPr lang="en-US" sz="3800" b="1" i="1" dirty="0"/>
              <a:t> el </a:t>
            </a:r>
            <a:r>
              <a:rPr lang="en-US" sz="3800" b="1" i="1" dirty="0" err="1"/>
              <a:t>mercado</a:t>
            </a:r>
            <a:r>
              <a:rPr lang="en-US" sz="3800" b="1" i="1" dirty="0"/>
              <a:t>, in </a:t>
            </a:r>
            <a:r>
              <a:rPr lang="en-US" sz="3800" b="1" i="1" dirty="0" err="1"/>
              <a:t>uyendo</a:t>
            </a:r>
            <a:r>
              <a:rPr lang="en-US" sz="3800" b="1" i="1" dirty="0"/>
              <a:t> </a:t>
            </a:r>
            <a:r>
              <a:rPr lang="en-US" sz="3800" b="1" i="1" dirty="0" err="1"/>
              <a:t>sobre</a:t>
            </a:r>
            <a:r>
              <a:rPr lang="en-US" sz="3800" b="1" i="1" dirty="0"/>
              <a:t> el </a:t>
            </a:r>
            <a:r>
              <a:rPr lang="en-US" sz="3800" b="1" i="1" dirty="0" err="1"/>
              <a:t>mismo</a:t>
            </a:r>
            <a:r>
              <a:rPr lang="en-US" sz="3800" b="1" i="1" dirty="0"/>
              <a:t> y </a:t>
            </a:r>
            <a:r>
              <a:rPr lang="en-US" sz="3800" b="1" i="1" dirty="0" err="1"/>
              <a:t>considerando</a:t>
            </a:r>
            <a:r>
              <a:rPr lang="en-US" sz="3800" b="1" i="1" dirty="0"/>
              <a:t> </a:t>
            </a:r>
            <a:r>
              <a:rPr lang="en-US" sz="3800" b="1" i="1" dirty="0" err="1"/>
              <a:t>sus</a:t>
            </a:r>
            <a:r>
              <a:rPr lang="en-US" sz="3800" b="1" i="1" dirty="0"/>
              <a:t> </a:t>
            </a:r>
            <a:r>
              <a:rPr lang="en-US" sz="3800" b="1" i="1" dirty="0" err="1"/>
              <a:t>características</a:t>
            </a:r>
            <a:r>
              <a:rPr lang="en-US" sz="3800" b="1" i="1" dirty="0"/>
              <a:t>. </a:t>
            </a:r>
          </a:p>
          <a:p>
            <a:pPr algn="ctr"/>
            <a:r>
              <a:rPr lang="en-US" sz="3800" dirty="0" err="1"/>
              <a:t>Lineamientos</a:t>
            </a:r>
            <a:r>
              <a:rPr lang="en-US" sz="3800" dirty="0"/>
              <a:t> 2011</a:t>
            </a:r>
          </a:p>
          <a:p>
            <a:endParaRPr lang="en-US" dirty="0"/>
          </a:p>
        </p:txBody>
      </p:sp>
    </p:spTree>
    <p:extLst>
      <p:ext uri="{BB962C8B-B14F-4D97-AF65-F5344CB8AC3E}">
        <p14:creationId xmlns:p14="http://schemas.microsoft.com/office/powerpoint/2010/main" val="1394652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Themes Cuba Vision 2030</a:t>
            </a:r>
          </a:p>
        </p:txBody>
      </p:sp>
      <p:sp>
        <p:nvSpPr>
          <p:cNvPr id="3" name="Content Placeholder 2"/>
          <p:cNvSpPr>
            <a:spLocks noGrp="1"/>
          </p:cNvSpPr>
          <p:nvPr>
            <p:ph sz="half" idx="1"/>
          </p:nvPr>
        </p:nvSpPr>
        <p:spPr>
          <a:xfrm>
            <a:off x="0" y="1825624"/>
            <a:ext cx="6019800" cy="5032375"/>
          </a:xfrm>
        </p:spPr>
        <p:txBody>
          <a:bodyPr>
            <a:normAutofit fontScale="62500" lnSpcReduction="20000"/>
          </a:bodyPr>
          <a:lstStyle/>
          <a:p>
            <a:r>
              <a:rPr lang="en-US" dirty="0"/>
              <a:t>1) efficient and </a:t>
            </a:r>
            <a:r>
              <a:rPr lang="en-US" b="1" dirty="0">
                <a:solidFill>
                  <a:srgbClr val="FF0000"/>
                </a:solidFill>
              </a:rPr>
              <a:t>socialist government and social integration </a:t>
            </a:r>
            <a:r>
              <a:rPr lang="en-US" dirty="0"/>
              <a:t>(¶¶49-77), </a:t>
            </a:r>
          </a:p>
          <a:p>
            <a:r>
              <a:rPr lang="en-US" dirty="0"/>
              <a:t>(2) </a:t>
            </a:r>
            <a:r>
              <a:rPr lang="en-US" b="1" dirty="0">
                <a:solidFill>
                  <a:srgbClr val="FF0000"/>
                </a:solidFill>
              </a:rPr>
              <a:t>transformation and internationalization of production</a:t>
            </a:r>
            <a:r>
              <a:rPr lang="en-US" dirty="0"/>
              <a:t> (¶¶ 78-101), </a:t>
            </a:r>
          </a:p>
          <a:p>
            <a:r>
              <a:rPr lang="en-US" dirty="0"/>
              <a:t>(3) </a:t>
            </a:r>
            <a:r>
              <a:rPr lang="en-US" b="1" dirty="0">
                <a:solidFill>
                  <a:srgbClr val="FF0000"/>
                </a:solidFill>
              </a:rPr>
              <a:t>infrastructure</a:t>
            </a:r>
            <a:r>
              <a:rPr lang="en-US" dirty="0"/>
              <a:t> development (¶¶ 102-129), </a:t>
            </a:r>
          </a:p>
          <a:p>
            <a:r>
              <a:rPr lang="en-US" dirty="0"/>
              <a:t>(4) developing human potential through </a:t>
            </a:r>
            <a:r>
              <a:rPr lang="en-US" b="1" dirty="0">
                <a:solidFill>
                  <a:srgbClr val="FF0000"/>
                </a:solidFill>
              </a:rPr>
              <a:t>science, technology and innovation</a:t>
            </a:r>
            <a:r>
              <a:rPr lang="en-US" dirty="0"/>
              <a:t> (¶¶ 130-157), </a:t>
            </a:r>
          </a:p>
          <a:p>
            <a:r>
              <a:rPr lang="en-US" dirty="0"/>
              <a:t>(5) development of </a:t>
            </a:r>
            <a:r>
              <a:rPr lang="en-US" b="1" dirty="0">
                <a:solidFill>
                  <a:srgbClr val="FF0000"/>
                </a:solidFill>
              </a:rPr>
              <a:t>natural resources and environmental </a:t>
            </a:r>
            <a:r>
              <a:rPr lang="en-US" dirty="0"/>
              <a:t>concerns (¶¶ 158-184), and </a:t>
            </a:r>
          </a:p>
          <a:p>
            <a:r>
              <a:rPr lang="en-US" dirty="0"/>
              <a:t>(6) human development, </a:t>
            </a:r>
            <a:r>
              <a:rPr lang="en-US" b="1" dirty="0">
                <a:solidFill>
                  <a:srgbClr val="FF0000"/>
                </a:solidFill>
              </a:rPr>
              <a:t>equality and justice </a:t>
            </a:r>
            <a:r>
              <a:rPr lang="en-US" dirty="0"/>
              <a:t>(¶¶ 185-220). </a:t>
            </a:r>
          </a:p>
          <a:p>
            <a:r>
              <a:rPr lang="en-US" dirty="0"/>
              <a:t>These are meant to serve as the </a:t>
            </a:r>
            <a:r>
              <a:rPr lang="en-US" dirty="0">
                <a:solidFill>
                  <a:srgbClr val="FF0000"/>
                </a:solidFill>
              </a:rPr>
              <a:t>qualitative categories </a:t>
            </a:r>
            <a:r>
              <a:rPr lang="en-US" dirty="0"/>
              <a:t>through which development will be structured (¶ 46). </a:t>
            </a:r>
          </a:p>
          <a:p>
            <a:r>
              <a:rPr lang="en-US" dirty="0"/>
              <a:t>Around these six strategic themes, PNDES establishes </a:t>
            </a:r>
            <a:r>
              <a:rPr lang="en-US" b="1" dirty="0">
                <a:solidFill>
                  <a:srgbClr val="FF0000"/>
                </a:solidFill>
              </a:rPr>
              <a:t>22 general objectives </a:t>
            </a:r>
            <a:r>
              <a:rPr lang="en-US" dirty="0"/>
              <a:t>and </a:t>
            </a:r>
            <a:r>
              <a:rPr lang="en-US" b="1" dirty="0">
                <a:solidFill>
                  <a:srgbClr val="FF0000"/>
                </a:solidFill>
              </a:rPr>
              <a:t>106 specific objectives</a:t>
            </a:r>
            <a:r>
              <a:rPr lang="en-US" dirty="0"/>
              <a:t> (¶ 47) that constitute the bulk of the rest of the Plan. </a:t>
            </a:r>
          </a:p>
          <a:p>
            <a:r>
              <a:rPr lang="en-US" dirty="0"/>
              <a:t>All of these are tied to the </a:t>
            </a:r>
            <a:r>
              <a:rPr lang="en-US" i="1" dirty="0" err="1"/>
              <a:t>Lineamientos</a:t>
            </a:r>
            <a:r>
              <a:rPr lang="en-US" dirty="0"/>
              <a:t> (¶ 46) and the efforts at modernization and preservation that has marked the policies of the Cuban state since the elevation of Raul Castro as First Secretary of the PCC.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674834"/>
            <a:ext cx="5181600" cy="2652920"/>
          </a:xfrm>
        </p:spPr>
      </p:pic>
      <p:sp>
        <p:nvSpPr>
          <p:cNvPr id="6" name="TextBox 5"/>
          <p:cNvSpPr txBox="1"/>
          <p:nvPr/>
        </p:nvSpPr>
        <p:spPr>
          <a:xfrm>
            <a:off x="7459579" y="5871411"/>
            <a:ext cx="3894221" cy="923330"/>
          </a:xfrm>
          <a:prstGeom prst="rect">
            <a:avLst/>
          </a:prstGeom>
          <a:noFill/>
        </p:spPr>
        <p:txBody>
          <a:bodyPr wrap="square" rtlCol="0">
            <a:spAutoFit/>
          </a:bodyPr>
          <a:lstStyle/>
          <a:p>
            <a:r>
              <a:rPr lang="en-US" dirty="0"/>
              <a:t>Meeting Council of Ministers, Source, </a:t>
            </a:r>
            <a:r>
              <a:rPr lang="en-US" i="1" dirty="0"/>
              <a:t>Havana Times</a:t>
            </a:r>
            <a:r>
              <a:rPr lang="en-US" dirty="0"/>
              <a:t>, “</a:t>
            </a:r>
            <a:r>
              <a:rPr lang="en-US" dirty="0">
                <a:hlinkClick r:id="rId3"/>
              </a:rPr>
              <a:t>Cuba Announces Economic Re-Adjustments</a:t>
            </a:r>
            <a:r>
              <a:rPr lang="en-US" dirty="0"/>
              <a:t>” (May 2017)</a:t>
            </a:r>
          </a:p>
        </p:txBody>
      </p:sp>
    </p:spTree>
    <p:extLst>
      <p:ext uri="{BB962C8B-B14F-4D97-AF65-F5344CB8AC3E}">
        <p14:creationId xmlns:p14="http://schemas.microsoft.com/office/powerpoint/2010/main" val="1859554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47538"/>
          </a:xfrm>
        </p:spPr>
        <p:txBody>
          <a:bodyPr/>
          <a:lstStyle/>
          <a:p>
            <a:r>
              <a:rPr lang="en-US" dirty="0"/>
              <a:t>General Principles of Foreign Investment</a:t>
            </a:r>
          </a:p>
        </p:txBody>
      </p:sp>
      <p:sp>
        <p:nvSpPr>
          <p:cNvPr id="3" name="Content Placeholder 2"/>
          <p:cNvSpPr>
            <a:spLocks noGrp="1"/>
          </p:cNvSpPr>
          <p:nvPr>
            <p:ph sz="half" idx="1"/>
          </p:nvPr>
        </p:nvSpPr>
        <p:spPr>
          <a:xfrm>
            <a:off x="112295" y="1825624"/>
            <a:ext cx="5907505" cy="5032375"/>
          </a:xfrm>
        </p:spPr>
        <p:txBody>
          <a:bodyPr>
            <a:normAutofit fontScale="77500" lnSpcReduction="20000"/>
          </a:bodyPr>
          <a:lstStyle/>
          <a:p>
            <a:r>
              <a:rPr lang="en-US" dirty="0"/>
              <a:t>Political Principles</a:t>
            </a:r>
          </a:p>
          <a:p>
            <a:pPr lvl="1"/>
            <a:r>
              <a:rPr lang="en-US" sz="2900" dirty="0"/>
              <a:t>To conceive of foreign investment as a source for the country’s short, mid and long-range economic development. </a:t>
            </a:r>
          </a:p>
          <a:p>
            <a:pPr lvl="1"/>
            <a:r>
              <a:rPr lang="en-US" sz="2900" dirty="0"/>
              <a:t>Objectives that should be proposed in order to attract foreign investment</a:t>
            </a:r>
          </a:p>
          <a:p>
            <a:pPr lvl="2"/>
            <a:r>
              <a:rPr lang="en-US" sz="2600" dirty="0"/>
              <a:t>Access to state-of-the-art technologies, </a:t>
            </a:r>
          </a:p>
          <a:p>
            <a:pPr lvl="2"/>
            <a:r>
              <a:rPr lang="en-US" sz="2600" dirty="0"/>
              <a:t>securing managerial methods, </a:t>
            </a:r>
          </a:p>
          <a:p>
            <a:pPr lvl="2"/>
            <a:r>
              <a:rPr lang="en-US" sz="2600" dirty="0"/>
              <a:t>diversifying and broadening export markets, </a:t>
            </a:r>
          </a:p>
          <a:p>
            <a:pPr lvl="2"/>
            <a:r>
              <a:rPr lang="en-US" sz="2600" dirty="0"/>
              <a:t>replacing imports, access to foreign financing, </a:t>
            </a:r>
          </a:p>
          <a:p>
            <a:pPr lvl="2"/>
            <a:r>
              <a:rPr lang="en-US" sz="2600" dirty="0"/>
              <a:t>creating new job sources and </a:t>
            </a:r>
          </a:p>
          <a:p>
            <a:pPr lvl="2"/>
            <a:r>
              <a:rPr lang="en-US" sz="2600" dirty="0"/>
              <a:t>securing greater incomes on the basis of production linkage with the domestic economy.</a:t>
            </a:r>
          </a:p>
          <a:p>
            <a:pPr lvl="1"/>
            <a:r>
              <a:rPr lang="en-US" sz="2900" dirty="0"/>
              <a:t>To prioritize massive promotion for the Special Economic Development Zones starting with the work by the Special Economic development Zone of Mariel</a:t>
            </a:r>
          </a:p>
          <a:p>
            <a:endParaRPr lang="en-US" dirty="0"/>
          </a:p>
        </p:txBody>
      </p:sp>
      <p:sp>
        <p:nvSpPr>
          <p:cNvPr id="4" name="Content Placeholder 3"/>
          <p:cNvSpPr>
            <a:spLocks noGrp="1"/>
          </p:cNvSpPr>
          <p:nvPr>
            <p:ph sz="half" idx="2"/>
          </p:nvPr>
        </p:nvSpPr>
        <p:spPr>
          <a:xfrm>
            <a:off x="6172200" y="1235242"/>
            <a:ext cx="6019800" cy="5622757"/>
          </a:xfrm>
        </p:spPr>
        <p:txBody>
          <a:bodyPr>
            <a:normAutofit fontScale="77500" lnSpcReduction="20000"/>
          </a:bodyPr>
          <a:lstStyle/>
          <a:p>
            <a:r>
              <a:rPr lang="en-US" dirty="0"/>
              <a:t>FDI Principles</a:t>
            </a:r>
          </a:p>
          <a:p>
            <a:pPr lvl="1"/>
            <a:r>
              <a:rPr lang="en-US" dirty="0"/>
              <a:t>Guided toward export sector</a:t>
            </a:r>
          </a:p>
          <a:p>
            <a:pPr lvl="1"/>
            <a:r>
              <a:rPr lang="en-US" dirty="0"/>
              <a:t>Guided toward prioritized sectors</a:t>
            </a:r>
          </a:p>
          <a:p>
            <a:pPr lvl="1"/>
            <a:r>
              <a:rPr lang="en-US" dirty="0"/>
              <a:t>Utility as complements to national development</a:t>
            </a:r>
          </a:p>
          <a:p>
            <a:pPr lvl="1"/>
            <a:r>
              <a:rPr lang="en-US" dirty="0"/>
              <a:t>Foster technology transfer or food security</a:t>
            </a:r>
          </a:p>
          <a:p>
            <a:pPr lvl="1"/>
            <a:r>
              <a:rPr lang="en-US" dirty="0"/>
              <a:t>Market guarantees for exports of goods and services</a:t>
            </a:r>
          </a:p>
          <a:p>
            <a:pPr lvl="1"/>
            <a:r>
              <a:rPr lang="en-US" dirty="0"/>
              <a:t>Cuban majority participation in certain sectors</a:t>
            </a:r>
          </a:p>
          <a:p>
            <a:pPr lvl="1"/>
            <a:r>
              <a:rPr lang="en-US" dirty="0"/>
              <a:t>Infrastructure</a:t>
            </a:r>
          </a:p>
          <a:p>
            <a:pPr lvl="1"/>
            <a:r>
              <a:rPr lang="en-US" dirty="0"/>
              <a:t>FDI partner to assume cost overruns</a:t>
            </a:r>
          </a:p>
          <a:p>
            <a:pPr lvl="1"/>
            <a:r>
              <a:rPr lang="en-US" dirty="0"/>
              <a:t>Foreign investment may be directed selectively towards development of non-state ownership forms with juridical personality, prioritizing the cooperative sector.</a:t>
            </a:r>
          </a:p>
          <a:p>
            <a:pPr lvl="1"/>
            <a:r>
              <a:rPr lang="en-US" dirty="0"/>
              <a:t>2018 Projections down: </a:t>
            </a:r>
          </a:p>
          <a:p>
            <a:pPr lvl="2"/>
            <a:r>
              <a:rPr lang="en-US" dirty="0"/>
              <a:t>“</a:t>
            </a:r>
            <a:r>
              <a:rPr lang="en-US" b="1" dirty="0">
                <a:solidFill>
                  <a:srgbClr val="FF0000"/>
                </a:solidFill>
              </a:rPr>
              <a:t>Cuba’s Minister of Economy and Planning, Ricardo </a:t>
            </a:r>
            <a:r>
              <a:rPr lang="en-US" b="1" dirty="0" err="1">
                <a:solidFill>
                  <a:srgbClr val="FF0000"/>
                </a:solidFill>
              </a:rPr>
              <a:t>Cabrisas</a:t>
            </a:r>
            <a:r>
              <a:rPr lang="en-US" b="1" dirty="0">
                <a:solidFill>
                  <a:srgbClr val="FF0000"/>
                </a:solidFill>
              </a:rPr>
              <a:t>. . . referred to the need to prioritize “support for production levels and investments linked to exports, substitutes for imports, development programs and infrastructure to meet the needs of the tourism sector; food production and imports; an increase in producing building materials and agricultural supplies; and assuring education, health care, and other basic services for the Cuban people</a:t>
            </a:r>
            <a:r>
              <a:rPr lang="en-US" dirty="0"/>
              <a:t>.” “</a:t>
            </a:r>
            <a:r>
              <a:rPr lang="en-US" dirty="0">
                <a:hlinkClick r:id="rId2"/>
              </a:rPr>
              <a:t>Cuba Announces Economic Re-Adjustments</a:t>
            </a:r>
            <a:r>
              <a:rPr lang="en-US" dirty="0"/>
              <a:t>” (May 2017)</a:t>
            </a:r>
          </a:p>
          <a:p>
            <a:pPr lvl="2"/>
            <a:endParaRPr lang="en-US" dirty="0"/>
          </a:p>
        </p:txBody>
      </p:sp>
    </p:spTree>
    <p:extLst>
      <p:ext uri="{BB962C8B-B14F-4D97-AF65-F5344CB8AC3E}">
        <p14:creationId xmlns:p14="http://schemas.microsoft.com/office/powerpoint/2010/main" val="965630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Cuba Legal Sources</a:t>
            </a:r>
          </a:p>
        </p:txBody>
      </p:sp>
      <p:sp>
        <p:nvSpPr>
          <p:cNvPr id="3" name="Content Placeholder 2"/>
          <p:cNvSpPr>
            <a:spLocks noGrp="1"/>
          </p:cNvSpPr>
          <p:nvPr>
            <p:ph idx="1"/>
          </p:nvPr>
        </p:nvSpPr>
        <p:spPr/>
        <p:txBody>
          <a:bodyPr>
            <a:normAutofit fontScale="77500" lnSpcReduction="20000"/>
          </a:bodyPr>
          <a:lstStyle/>
          <a:p>
            <a:r>
              <a:rPr lang="en-US" dirty="0"/>
              <a:t>Legal Regime for Foreign Investment</a:t>
            </a:r>
          </a:p>
          <a:p>
            <a:pPr lvl="1"/>
            <a:r>
              <a:rPr lang="en-US" dirty="0"/>
              <a:t>Law No. 118/2014: “Law of Foreign Investment”. (</a:t>
            </a:r>
            <a:r>
              <a:rPr lang="en-US" dirty="0">
                <a:hlinkClick r:id="rId2" invalidUrl="http://www.granma.cu/file/sp/cartera-de-oportunidades-de-inversion-extranjera-23/datos/documentos/marco_regulatorio/Ley No. 118_ENG.pdf"/>
              </a:rPr>
              <a:t>English version</a:t>
            </a:r>
            <a:r>
              <a:rPr lang="en-US" dirty="0"/>
              <a:t>)</a:t>
            </a:r>
          </a:p>
          <a:p>
            <a:pPr lvl="1"/>
            <a:r>
              <a:rPr lang="en-US" dirty="0"/>
              <a:t>Decree No. 325/2014: “Regulations of the Law of Foreign Investment” of the Council of Ministers</a:t>
            </a:r>
          </a:p>
          <a:p>
            <a:pPr lvl="1"/>
            <a:r>
              <a:rPr lang="en-US" dirty="0"/>
              <a:t>Resolution No. 46/2014 and No. 47/2014 of the Banco Central de Cuba</a:t>
            </a:r>
          </a:p>
          <a:p>
            <a:pPr lvl="1"/>
            <a:r>
              <a:rPr lang="en-US" dirty="0"/>
              <a:t>Resolution No. 128/2014 and No. 129/2014 of the Ministry of Foreign Commerce and Investment</a:t>
            </a:r>
          </a:p>
          <a:p>
            <a:pPr lvl="1"/>
            <a:r>
              <a:rPr lang="en-US" dirty="0"/>
              <a:t>Resolution No. 16/2014 and No. 42/2014 of the Ministry of Labor and Social Security</a:t>
            </a:r>
          </a:p>
          <a:p>
            <a:pPr lvl="1"/>
            <a:r>
              <a:rPr lang="en-US" dirty="0"/>
              <a:t>Resolution No. 535/2014 of the Ministry of Finance and Prices</a:t>
            </a:r>
          </a:p>
          <a:p>
            <a:pPr lvl="1"/>
            <a:r>
              <a:rPr lang="en-US" dirty="0"/>
              <a:t>Resolution No. 920/2014 of the Ministry of the Economy and Planning</a:t>
            </a:r>
          </a:p>
          <a:p>
            <a:pPr lvl="1"/>
            <a:r>
              <a:rPr lang="en-US" dirty="0"/>
              <a:t>Agreement No. 7567 of the Council of Ministers.</a:t>
            </a:r>
          </a:p>
          <a:p>
            <a:r>
              <a:rPr lang="en-US" dirty="0"/>
              <a:t>Tax Treaties</a:t>
            </a:r>
          </a:p>
          <a:p>
            <a:pPr lvl="1"/>
            <a:r>
              <a:rPr lang="en-US" dirty="0"/>
              <a:t>Spain, Barbados, Italy, Russia, Portugal, Qatar, Lebanon, China, Vietnam, Austria, Ukraine, and Venezuela</a:t>
            </a:r>
          </a:p>
          <a:p>
            <a:r>
              <a:rPr lang="en-US" dirty="0">
                <a:hlinkClick r:id="rId3"/>
              </a:rPr>
              <a:t>BITs and TIPs</a:t>
            </a:r>
            <a:endParaRPr lang="en-US" dirty="0"/>
          </a:p>
          <a:p>
            <a:pPr lvl="1"/>
            <a:r>
              <a:rPr lang="en-US" dirty="0"/>
              <a:t>Fifty Eight (58 states) plus 3 Treaties with Investment Provisions</a:t>
            </a:r>
          </a:p>
          <a:p>
            <a:pPr lvl="1"/>
            <a:endParaRPr lang="en-US" dirty="0"/>
          </a:p>
          <a:p>
            <a:endParaRPr lang="en-US" dirty="0"/>
          </a:p>
        </p:txBody>
      </p:sp>
    </p:spTree>
    <p:extLst>
      <p:ext uri="{BB962C8B-B14F-4D97-AF65-F5344CB8AC3E}">
        <p14:creationId xmlns:p14="http://schemas.microsoft.com/office/powerpoint/2010/main" val="223328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2315"/>
          </a:xfrm>
        </p:spPr>
        <p:txBody>
          <a:bodyPr/>
          <a:lstStyle/>
          <a:p>
            <a:r>
              <a:rPr lang="en-US" dirty="0"/>
              <a:t>Framework for Investment</a:t>
            </a:r>
          </a:p>
        </p:txBody>
      </p:sp>
      <p:sp>
        <p:nvSpPr>
          <p:cNvPr id="3" name="Content Placeholder 2"/>
          <p:cNvSpPr>
            <a:spLocks noGrp="1"/>
          </p:cNvSpPr>
          <p:nvPr>
            <p:ph idx="1"/>
          </p:nvPr>
        </p:nvSpPr>
        <p:spPr>
          <a:xfrm>
            <a:off x="838200" y="882316"/>
            <a:ext cx="11353800" cy="5975683"/>
          </a:xfrm>
        </p:spPr>
        <p:txBody>
          <a:bodyPr>
            <a:normAutofit fontScale="92500" lnSpcReduction="20000"/>
          </a:bodyPr>
          <a:lstStyle/>
          <a:p>
            <a:r>
              <a:rPr lang="en-US" dirty="0"/>
              <a:t>Law No. 118 </a:t>
            </a:r>
          </a:p>
          <a:p>
            <a:pPr lvl="1"/>
            <a:r>
              <a:rPr lang="en-US" dirty="0"/>
              <a:t>Objectives</a:t>
            </a:r>
          </a:p>
          <a:p>
            <a:pPr lvl="2"/>
            <a:r>
              <a:rPr lang="en-US" dirty="0"/>
              <a:t>Diversification and expansion of export markets, substitution of imports, development of high technology</a:t>
            </a:r>
          </a:p>
          <a:p>
            <a:pPr lvl="1"/>
            <a:r>
              <a:rPr lang="en-US" dirty="0"/>
              <a:t>Health, education, and armed forces are the only sectors exempt from investment</a:t>
            </a:r>
          </a:p>
          <a:p>
            <a:pPr lvl="1"/>
            <a:r>
              <a:rPr lang="en-US" dirty="0"/>
              <a:t>Modalities of investment</a:t>
            </a:r>
          </a:p>
          <a:p>
            <a:pPr lvl="2"/>
            <a:r>
              <a:rPr lang="en-US" b="1" dirty="0">
                <a:solidFill>
                  <a:srgbClr val="FF0000"/>
                </a:solidFill>
              </a:rPr>
              <a:t>Joint enterprise</a:t>
            </a:r>
            <a:r>
              <a:rPr lang="en-US" dirty="0"/>
              <a:t>.</a:t>
            </a:r>
          </a:p>
          <a:p>
            <a:pPr lvl="2"/>
            <a:r>
              <a:rPr lang="en-US" b="1" dirty="0">
                <a:solidFill>
                  <a:srgbClr val="FF0000"/>
                </a:solidFill>
              </a:rPr>
              <a:t>International economic partnership agreements</a:t>
            </a:r>
            <a:r>
              <a:rPr lang="en-US" dirty="0"/>
              <a:t> </a:t>
            </a:r>
          </a:p>
          <a:p>
            <a:pPr lvl="3"/>
            <a:r>
              <a:rPr lang="en-US" dirty="0"/>
              <a:t>including, among others, contracts for hotel management, production or services, contracts to provide professional services, risk contracts to explore non renewable natural resources, for construction and agricultural production. </a:t>
            </a:r>
          </a:p>
          <a:p>
            <a:pPr lvl="2"/>
            <a:r>
              <a:rPr lang="en-US" b="1" dirty="0">
                <a:solidFill>
                  <a:srgbClr val="FF0000"/>
                </a:solidFill>
              </a:rPr>
              <a:t>Enterprises with 100% foreign capital</a:t>
            </a:r>
            <a:r>
              <a:rPr lang="en-US" dirty="0"/>
              <a:t>:</a:t>
            </a:r>
          </a:p>
          <a:p>
            <a:pPr lvl="3"/>
            <a:r>
              <a:rPr lang="en-US" dirty="0"/>
              <a:t>Natural persons acting on their own behalf;</a:t>
            </a:r>
          </a:p>
          <a:p>
            <a:pPr lvl="3"/>
            <a:r>
              <a:rPr lang="en-US" dirty="0"/>
              <a:t>Juridical persons constituting a Cuban affiliate of the foreign entity which they own; or</a:t>
            </a:r>
          </a:p>
          <a:p>
            <a:pPr lvl="3"/>
            <a:r>
              <a:rPr lang="en-US" dirty="0"/>
              <a:t>Juridical persons setting up a branch of a foreign entity</a:t>
            </a:r>
          </a:p>
          <a:p>
            <a:pPr lvl="1"/>
            <a:r>
              <a:rPr lang="en-US" dirty="0"/>
              <a:t>Operating a business in Cuba (opening a bank account, hiring labor, sourcing production materials, registering your business with relevant authorities</a:t>
            </a:r>
          </a:p>
          <a:p>
            <a:pPr lvl="1"/>
            <a:r>
              <a:rPr lang="en-US" dirty="0"/>
              <a:t>Labor must be purchased from the state (Ley 118 ¶ 30.1). </a:t>
            </a:r>
          </a:p>
          <a:p>
            <a:pPr lvl="2"/>
            <a:r>
              <a:rPr lang="en-US" dirty="0" err="1"/>
              <a:t>Reglamentos</a:t>
            </a:r>
            <a:r>
              <a:rPr lang="en-US" dirty="0"/>
              <a:t> </a:t>
            </a:r>
            <a:r>
              <a:rPr lang="en-US" dirty="0" err="1"/>
              <a:t>Obre</a:t>
            </a:r>
            <a:r>
              <a:rPr lang="en-US" dirty="0"/>
              <a:t> </a:t>
            </a:r>
            <a:r>
              <a:rPr lang="en-US" dirty="0" err="1"/>
              <a:t>Régimen</a:t>
            </a:r>
            <a:r>
              <a:rPr lang="en-US" dirty="0"/>
              <a:t> </a:t>
            </a:r>
            <a:r>
              <a:rPr lang="en-US" dirty="0" err="1"/>
              <a:t>Laboral</a:t>
            </a:r>
            <a:r>
              <a:rPr lang="en-US" dirty="0"/>
              <a:t> </a:t>
            </a:r>
            <a:r>
              <a:rPr lang="en-US" dirty="0" err="1"/>
              <a:t>En</a:t>
            </a:r>
            <a:r>
              <a:rPr lang="en-US" dirty="0"/>
              <a:t> La </a:t>
            </a:r>
            <a:r>
              <a:rPr lang="en-US" dirty="0" err="1"/>
              <a:t>Inversión</a:t>
            </a:r>
            <a:r>
              <a:rPr lang="en-US" dirty="0"/>
              <a:t> </a:t>
            </a:r>
            <a:r>
              <a:rPr lang="en-US" dirty="0" err="1"/>
              <a:t>Extranjera</a:t>
            </a:r>
            <a:endParaRPr lang="en-US" dirty="0"/>
          </a:p>
          <a:p>
            <a:pPr lvl="1"/>
            <a:r>
              <a:rPr lang="en-US"/>
              <a:t>No Expropriation</a:t>
            </a:r>
            <a:r>
              <a:rPr lang="en-US" dirty="0"/>
              <a:t>; “unless such action is executed for reasons of public or social interest as previously stated by the Council of Ministers, in accordance with the provisions of the Constitution.” ”</a:t>
            </a:r>
          </a:p>
          <a:p>
            <a:pPr lvl="2"/>
            <a:endParaRPr lang="en-US" dirty="0"/>
          </a:p>
        </p:txBody>
      </p:sp>
    </p:spTree>
    <p:extLst>
      <p:ext uri="{BB962C8B-B14F-4D97-AF65-F5344CB8AC3E}">
        <p14:creationId xmlns:p14="http://schemas.microsoft.com/office/powerpoint/2010/main" val="1992110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Cuba Investment Opportunities</a:t>
            </a:r>
            <a:br>
              <a:rPr lang="en-US" dirty="0"/>
            </a:br>
            <a:endParaRPr lang="en-US" dirty="0"/>
          </a:p>
        </p:txBody>
      </p:sp>
      <p:sp>
        <p:nvSpPr>
          <p:cNvPr id="3" name="Content Placeholder 2"/>
          <p:cNvSpPr>
            <a:spLocks noGrp="1"/>
          </p:cNvSpPr>
          <p:nvPr>
            <p:ph sz="half" idx="1"/>
          </p:nvPr>
        </p:nvSpPr>
        <p:spPr>
          <a:xfrm>
            <a:off x="0" y="1825625"/>
            <a:ext cx="5165558" cy="4351338"/>
          </a:xfrm>
        </p:spPr>
        <p:txBody>
          <a:bodyPr/>
          <a:lstStyle/>
          <a:p>
            <a:r>
              <a:rPr lang="en-US" dirty="0"/>
              <a:t>“</a:t>
            </a:r>
            <a:r>
              <a:rPr lang="en-US" dirty="0">
                <a:hlinkClick r:id="rId2"/>
              </a:rPr>
              <a:t>Portfolio of Opportunities for Foreign Investment</a:t>
            </a:r>
            <a:r>
              <a:rPr lang="en-US" dirty="0"/>
              <a:t> for 2016-2017</a:t>
            </a:r>
          </a:p>
          <a:p>
            <a:pPr lvl="1"/>
            <a:r>
              <a:rPr lang="en-US" dirty="0"/>
              <a:t>includes 395 business opportunities, up from 326 projects floated in 2015 and 246 projects in 2014</a:t>
            </a:r>
          </a:p>
          <a:p>
            <a:pPr lvl="1"/>
            <a:r>
              <a:rPr lang="en-US" dirty="0"/>
              <a:t>Emphasis on activity in Special Economic Zones (Mariel)</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38014" y="1825625"/>
            <a:ext cx="6306448" cy="3692691"/>
          </a:xfrm>
        </p:spPr>
      </p:pic>
      <p:sp>
        <p:nvSpPr>
          <p:cNvPr id="6" name="TextBox 5"/>
          <p:cNvSpPr txBox="1"/>
          <p:nvPr/>
        </p:nvSpPr>
        <p:spPr>
          <a:xfrm>
            <a:off x="5838014" y="6015789"/>
            <a:ext cx="6306447" cy="369332"/>
          </a:xfrm>
          <a:prstGeom prst="rect">
            <a:avLst/>
          </a:prstGeom>
          <a:noFill/>
        </p:spPr>
        <p:txBody>
          <a:bodyPr wrap="square" rtlCol="0">
            <a:spAutoFit/>
          </a:bodyPr>
          <a:lstStyle/>
          <a:p>
            <a:r>
              <a:rPr lang="en-US"/>
              <a:t>Source: Feinberg, Analysis: </a:t>
            </a:r>
            <a:r>
              <a:rPr lang="en-US">
                <a:hlinkClick r:id="rId4"/>
              </a:rPr>
              <a:t>Cuba’s Call to Foreign Investors</a:t>
            </a:r>
            <a:r>
              <a:rPr lang="en-US"/>
              <a:t> (2017)  </a:t>
            </a:r>
            <a:endParaRPr lang="en-US" dirty="0"/>
          </a:p>
        </p:txBody>
      </p:sp>
    </p:spTree>
    <p:extLst>
      <p:ext uri="{BB962C8B-B14F-4D97-AF65-F5344CB8AC3E}">
        <p14:creationId xmlns:p14="http://schemas.microsoft.com/office/powerpoint/2010/main" val="247220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0421"/>
            <a:ext cx="6019800" cy="1042737"/>
          </a:xfrm>
        </p:spPr>
        <p:txBody>
          <a:bodyPr>
            <a:normAutofit fontScale="90000"/>
          </a:bodyPr>
          <a:lstStyle/>
          <a:p>
            <a:r>
              <a:rPr lang="en-US" dirty="0"/>
              <a:t>It’s All About the Application</a:t>
            </a:r>
          </a:p>
        </p:txBody>
      </p:sp>
      <p:sp>
        <p:nvSpPr>
          <p:cNvPr id="4" name="Content Placeholder 3"/>
          <p:cNvSpPr>
            <a:spLocks noGrp="1"/>
          </p:cNvSpPr>
          <p:nvPr>
            <p:ph sz="half" idx="1"/>
          </p:nvPr>
        </p:nvSpPr>
        <p:spPr/>
        <p:txBody>
          <a:bodyPr/>
          <a:lstStyle/>
          <a:p>
            <a:r>
              <a:rPr lang="en-US" dirty="0"/>
              <a:t>The Foreign Investment law is effectively administered through the process of considering, negotiating, and operationalizing applications for inbound investment. Much of the administrative regulations deal with the multi-form applications and their content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6281" y="160421"/>
            <a:ext cx="5577382" cy="5561765"/>
          </a:xfrm>
        </p:spPr>
      </p:pic>
      <p:sp>
        <p:nvSpPr>
          <p:cNvPr id="7" name="TextBox 6"/>
          <p:cNvSpPr txBox="1"/>
          <p:nvPr/>
        </p:nvSpPr>
        <p:spPr>
          <a:xfrm>
            <a:off x="5358063" y="5903495"/>
            <a:ext cx="6833937" cy="738664"/>
          </a:xfrm>
          <a:prstGeom prst="rect">
            <a:avLst/>
          </a:prstGeom>
          <a:noFill/>
        </p:spPr>
        <p:txBody>
          <a:bodyPr wrap="square" rtlCol="0">
            <a:spAutoFit/>
          </a:bodyPr>
          <a:lstStyle/>
          <a:p>
            <a:r>
              <a:rPr lang="en-US" sz="1400" dirty="0"/>
              <a:t>Annex 2: </a:t>
            </a:r>
            <a:r>
              <a:rPr lang="en-US" sz="1400" dirty="0" err="1"/>
              <a:t>Tablas</a:t>
            </a:r>
            <a:r>
              <a:rPr lang="en-US" sz="1400" dirty="0"/>
              <a:t> Para La </a:t>
            </a:r>
            <a:r>
              <a:rPr lang="en-US" sz="1400" dirty="0" err="1"/>
              <a:t>Presentación</a:t>
            </a:r>
            <a:r>
              <a:rPr lang="en-US" sz="1400" dirty="0"/>
              <a:t> Del </a:t>
            </a:r>
            <a:r>
              <a:rPr lang="en-US" sz="1400" dirty="0" err="1"/>
              <a:t>Estudio</a:t>
            </a:r>
            <a:r>
              <a:rPr lang="en-US" sz="1400" dirty="0"/>
              <a:t> De </a:t>
            </a:r>
            <a:r>
              <a:rPr lang="en-US" sz="1400" dirty="0" err="1"/>
              <a:t>Prefactibilidad</a:t>
            </a:r>
            <a:r>
              <a:rPr lang="en-US" sz="1400" dirty="0"/>
              <a:t> Y </a:t>
            </a:r>
            <a:r>
              <a:rPr lang="en-US" sz="1400" dirty="0" err="1"/>
              <a:t>Factibilidad</a:t>
            </a:r>
            <a:r>
              <a:rPr lang="en-US" sz="1400" dirty="0"/>
              <a:t> </a:t>
            </a:r>
            <a:r>
              <a:rPr lang="en-US" sz="1400" dirty="0" err="1"/>
              <a:t>Técnico-económica</a:t>
            </a:r>
            <a:r>
              <a:rPr lang="en-US" sz="1400" dirty="0"/>
              <a:t> [Tables For Presentation Of The Study Of Pre-Feasibility And Technical-Economic Feasibility]</a:t>
            </a:r>
          </a:p>
        </p:txBody>
      </p:sp>
    </p:spTree>
    <p:extLst>
      <p:ext uri="{BB962C8B-B14F-4D97-AF65-F5344CB8AC3E}">
        <p14:creationId xmlns:p14="http://schemas.microsoft.com/office/powerpoint/2010/main" val="251007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55031"/>
          </a:xfrm>
        </p:spPr>
        <p:txBody>
          <a:bodyPr/>
          <a:lstStyle/>
          <a:p>
            <a:r>
              <a:rPr lang="en-US" dirty="0"/>
              <a:t>“Paperwork” for the Application</a:t>
            </a:r>
          </a:p>
        </p:txBody>
      </p:sp>
      <p:sp>
        <p:nvSpPr>
          <p:cNvPr id="3" name="Content Placeholder 2"/>
          <p:cNvSpPr>
            <a:spLocks noGrp="1"/>
          </p:cNvSpPr>
          <p:nvPr>
            <p:ph idx="1"/>
          </p:nvPr>
        </p:nvSpPr>
        <p:spPr>
          <a:xfrm>
            <a:off x="838200" y="1155032"/>
            <a:ext cx="10515600" cy="5702967"/>
          </a:xfrm>
        </p:spPr>
        <p:txBody>
          <a:bodyPr>
            <a:normAutofit fontScale="85000" lnSpcReduction="20000"/>
          </a:bodyPr>
          <a:lstStyle/>
          <a:p>
            <a:r>
              <a:rPr lang="en-US" dirty="0"/>
              <a:t>Ley 118, Resolution 129 (2014) </a:t>
            </a:r>
          </a:p>
          <a:p>
            <a:r>
              <a:rPr lang="en-US" dirty="0"/>
              <a:t>El </a:t>
            </a:r>
            <a:r>
              <a:rPr lang="en-US" dirty="0" err="1"/>
              <a:t>Decreto</a:t>
            </a:r>
            <a:r>
              <a:rPr lang="en-US" dirty="0"/>
              <a:t> Nº325 (9 April 2014) “</a:t>
            </a:r>
            <a:r>
              <a:rPr lang="en-US" dirty="0" err="1"/>
              <a:t>Reglamento</a:t>
            </a:r>
            <a:r>
              <a:rPr lang="en-US" dirty="0"/>
              <a:t> de la Ley de la </a:t>
            </a:r>
            <a:r>
              <a:rPr lang="en-US" dirty="0" err="1"/>
              <a:t>Inversión</a:t>
            </a:r>
            <a:r>
              <a:rPr lang="en-US" dirty="0"/>
              <a:t> </a:t>
            </a:r>
            <a:r>
              <a:rPr lang="en-US" dirty="0" err="1"/>
              <a:t>Extranjera</a:t>
            </a:r>
            <a:r>
              <a:rPr lang="en-US" dirty="0"/>
              <a:t>”</a:t>
            </a:r>
          </a:p>
          <a:p>
            <a:pPr lvl="1"/>
            <a:r>
              <a:rPr lang="en-US" dirty="0"/>
              <a:t>establece el </a:t>
            </a:r>
            <a:r>
              <a:rPr lang="en-US" dirty="0" err="1"/>
              <a:t>procedimiento</a:t>
            </a:r>
            <a:r>
              <a:rPr lang="en-US" dirty="0"/>
              <a:t> para la </a:t>
            </a:r>
            <a:r>
              <a:rPr lang="en-US" dirty="0" err="1"/>
              <a:t>presentación</a:t>
            </a:r>
            <a:r>
              <a:rPr lang="en-US" dirty="0"/>
              <a:t> de solicitudes y </a:t>
            </a:r>
            <a:r>
              <a:rPr lang="en-US" dirty="0" err="1"/>
              <a:t>evaluación</a:t>
            </a:r>
            <a:r>
              <a:rPr lang="en-US" dirty="0"/>
              <a:t> de las </a:t>
            </a:r>
            <a:r>
              <a:rPr lang="en-US" dirty="0" err="1"/>
              <a:t>propuestas</a:t>
            </a:r>
            <a:r>
              <a:rPr lang="en-US" dirty="0"/>
              <a:t> de </a:t>
            </a:r>
            <a:r>
              <a:rPr lang="en-US" dirty="0" err="1"/>
              <a:t>negocios</a:t>
            </a:r>
            <a:r>
              <a:rPr lang="en-US" dirty="0"/>
              <a:t> con </a:t>
            </a:r>
            <a:r>
              <a:rPr lang="en-US" dirty="0" err="1"/>
              <a:t>inversión</a:t>
            </a:r>
            <a:r>
              <a:rPr lang="en-US" dirty="0"/>
              <a:t> </a:t>
            </a:r>
            <a:r>
              <a:rPr lang="en-US" dirty="0" err="1"/>
              <a:t>extranjera</a:t>
            </a:r>
            <a:r>
              <a:rPr lang="en-US" dirty="0"/>
              <a:t> </a:t>
            </a:r>
            <a:r>
              <a:rPr lang="en-US" dirty="0" err="1"/>
              <a:t>en</a:t>
            </a:r>
            <a:r>
              <a:rPr lang="en-US" dirty="0"/>
              <a:t> Cuba [Establishes the procedure for the submission of applications and evaluation of business proposals with foreign investment in Cuba ].</a:t>
            </a:r>
          </a:p>
          <a:p>
            <a:r>
              <a:rPr lang="en-US" dirty="0"/>
              <a:t>RESOLUCIÓN Nº 129 de 2014 establishes the content of the forms submitted)</a:t>
            </a:r>
          </a:p>
          <a:p>
            <a:pPr lvl="1"/>
            <a:r>
              <a:rPr lang="en-US" dirty="0"/>
              <a:t>Annex 1 (</a:t>
            </a:r>
            <a:r>
              <a:rPr lang="en-US" dirty="0">
                <a:hlinkClick r:id="rId2" invalidUrl="http://www.granma.cu/file/sp/cartera-de-oportunidades-de-inversion-extranjera-23/datos/documentos/marco_regulatorio/Ley No. 118_ESP.pdf"/>
              </a:rPr>
              <a:t>Source</a:t>
            </a:r>
            <a:r>
              <a:rPr lang="en-US" dirty="0"/>
              <a:t> pp. 210 et seq.)  </a:t>
            </a:r>
            <a:r>
              <a:rPr lang="en-US" b="1" dirty="0">
                <a:solidFill>
                  <a:srgbClr val="FF0000"/>
                </a:solidFill>
              </a:rPr>
              <a:t>Bases </a:t>
            </a:r>
            <a:r>
              <a:rPr lang="en-US" b="1" dirty="0" err="1">
                <a:solidFill>
                  <a:srgbClr val="FF0000"/>
                </a:solidFill>
              </a:rPr>
              <a:t>Metodológicas</a:t>
            </a:r>
            <a:r>
              <a:rPr lang="en-US" b="1" dirty="0">
                <a:solidFill>
                  <a:srgbClr val="FF0000"/>
                </a:solidFill>
              </a:rPr>
              <a:t> Para La </a:t>
            </a:r>
            <a:r>
              <a:rPr lang="en-US" b="1" dirty="0" err="1">
                <a:solidFill>
                  <a:srgbClr val="FF0000"/>
                </a:solidFill>
              </a:rPr>
              <a:t>Presentación</a:t>
            </a:r>
            <a:r>
              <a:rPr lang="en-US" b="1" dirty="0">
                <a:solidFill>
                  <a:srgbClr val="FF0000"/>
                </a:solidFill>
              </a:rPr>
              <a:t> De </a:t>
            </a:r>
            <a:r>
              <a:rPr lang="en-US" b="1" dirty="0" err="1">
                <a:solidFill>
                  <a:srgbClr val="FF0000"/>
                </a:solidFill>
              </a:rPr>
              <a:t>Oportunidades</a:t>
            </a:r>
            <a:r>
              <a:rPr lang="en-US" b="1" dirty="0">
                <a:solidFill>
                  <a:srgbClr val="FF0000"/>
                </a:solidFill>
              </a:rPr>
              <a:t> De </a:t>
            </a:r>
            <a:r>
              <a:rPr lang="en-US" b="1" dirty="0" err="1">
                <a:solidFill>
                  <a:srgbClr val="FF0000"/>
                </a:solidFill>
              </a:rPr>
              <a:t>Inversión</a:t>
            </a:r>
            <a:r>
              <a:rPr lang="en-US" b="1" dirty="0">
                <a:solidFill>
                  <a:srgbClr val="FF0000"/>
                </a:solidFill>
              </a:rPr>
              <a:t> </a:t>
            </a:r>
            <a:r>
              <a:rPr lang="en-US" b="1" dirty="0" err="1">
                <a:solidFill>
                  <a:srgbClr val="FF0000"/>
                </a:solidFill>
              </a:rPr>
              <a:t>Extranjera</a:t>
            </a:r>
            <a:r>
              <a:rPr lang="en-US" b="1" dirty="0">
                <a:solidFill>
                  <a:srgbClr val="FF0000"/>
                </a:solidFill>
              </a:rPr>
              <a:t> Y La </a:t>
            </a:r>
            <a:r>
              <a:rPr lang="en-US" b="1" dirty="0" err="1">
                <a:solidFill>
                  <a:srgbClr val="FF0000"/>
                </a:solidFill>
              </a:rPr>
              <a:t>Elaboración</a:t>
            </a:r>
            <a:r>
              <a:rPr lang="en-US" b="1" dirty="0">
                <a:solidFill>
                  <a:srgbClr val="FF0000"/>
                </a:solidFill>
              </a:rPr>
              <a:t> de </a:t>
            </a:r>
            <a:r>
              <a:rPr lang="en-US" b="1" dirty="0" err="1">
                <a:solidFill>
                  <a:srgbClr val="FF0000"/>
                </a:solidFill>
              </a:rPr>
              <a:t>Estudios</a:t>
            </a:r>
            <a:r>
              <a:rPr lang="en-US" b="1" dirty="0">
                <a:solidFill>
                  <a:srgbClr val="FF0000"/>
                </a:solidFill>
              </a:rPr>
              <a:t> de Pre O </a:t>
            </a:r>
            <a:r>
              <a:rPr lang="en-US" b="1" dirty="0" err="1">
                <a:solidFill>
                  <a:srgbClr val="FF0000"/>
                </a:solidFill>
              </a:rPr>
              <a:t>Factibilidad</a:t>
            </a:r>
            <a:r>
              <a:rPr lang="en-US" b="1" dirty="0">
                <a:solidFill>
                  <a:srgbClr val="FF0000"/>
                </a:solidFill>
              </a:rPr>
              <a:t> </a:t>
            </a:r>
            <a:r>
              <a:rPr lang="en-US" b="1" dirty="0" err="1">
                <a:solidFill>
                  <a:srgbClr val="FF0000"/>
                </a:solidFill>
              </a:rPr>
              <a:t>Técnico-económica</a:t>
            </a:r>
            <a:r>
              <a:rPr lang="en-US" b="1" dirty="0">
                <a:solidFill>
                  <a:srgbClr val="FF0000"/>
                </a:solidFill>
              </a:rPr>
              <a:t>, Para </a:t>
            </a:r>
            <a:r>
              <a:rPr lang="en-US" b="1" dirty="0" err="1">
                <a:solidFill>
                  <a:srgbClr val="FF0000"/>
                </a:solidFill>
              </a:rPr>
              <a:t>Oportunidades</a:t>
            </a:r>
            <a:r>
              <a:rPr lang="en-US" b="1" dirty="0">
                <a:solidFill>
                  <a:srgbClr val="FF0000"/>
                </a:solidFill>
              </a:rPr>
              <a:t>, </a:t>
            </a:r>
            <a:r>
              <a:rPr lang="en-US" b="1" dirty="0" err="1">
                <a:solidFill>
                  <a:srgbClr val="FF0000"/>
                </a:solidFill>
              </a:rPr>
              <a:t>Propuestas</a:t>
            </a:r>
            <a:r>
              <a:rPr lang="en-US" b="1" dirty="0">
                <a:solidFill>
                  <a:srgbClr val="FF0000"/>
                </a:solidFill>
              </a:rPr>
              <a:t> De </a:t>
            </a:r>
            <a:r>
              <a:rPr lang="en-US" b="1" dirty="0" err="1">
                <a:solidFill>
                  <a:srgbClr val="FF0000"/>
                </a:solidFill>
              </a:rPr>
              <a:t>Negocios</a:t>
            </a:r>
            <a:r>
              <a:rPr lang="en-US" b="1" dirty="0">
                <a:solidFill>
                  <a:srgbClr val="FF0000"/>
                </a:solidFill>
              </a:rPr>
              <a:t> Con </a:t>
            </a:r>
            <a:r>
              <a:rPr lang="en-US" b="1" dirty="0" err="1">
                <a:solidFill>
                  <a:srgbClr val="FF0000"/>
                </a:solidFill>
              </a:rPr>
              <a:t>Inversión</a:t>
            </a:r>
            <a:r>
              <a:rPr lang="en-US" b="1" dirty="0">
                <a:solidFill>
                  <a:srgbClr val="FF0000"/>
                </a:solidFill>
              </a:rPr>
              <a:t> </a:t>
            </a:r>
            <a:r>
              <a:rPr lang="en-US" b="1" dirty="0" err="1">
                <a:solidFill>
                  <a:srgbClr val="FF0000"/>
                </a:solidFill>
              </a:rPr>
              <a:t>Extranjera</a:t>
            </a:r>
            <a:r>
              <a:rPr lang="en-US" b="1" dirty="0">
                <a:solidFill>
                  <a:srgbClr val="FF0000"/>
                </a:solidFill>
              </a:rPr>
              <a:t> Y </a:t>
            </a:r>
            <a:r>
              <a:rPr lang="en-US" b="1" dirty="0" err="1">
                <a:solidFill>
                  <a:srgbClr val="FF0000"/>
                </a:solidFill>
              </a:rPr>
              <a:t>Modificación</a:t>
            </a:r>
            <a:r>
              <a:rPr lang="en-US" b="1" dirty="0">
                <a:solidFill>
                  <a:srgbClr val="FF0000"/>
                </a:solidFill>
              </a:rPr>
              <a:t> De </a:t>
            </a:r>
            <a:r>
              <a:rPr lang="en-US" b="1" dirty="0" err="1">
                <a:solidFill>
                  <a:srgbClr val="FF0000"/>
                </a:solidFill>
              </a:rPr>
              <a:t>Negocios</a:t>
            </a:r>
            <a:r>
              <a:rPr lang="en-US" b="1" dirty="0">
                <a:solidFill>
                  <a:srgbClr val="FF0000"/>
                </a:solidFill>
              </a:rPr>
              <a:t> </a:t>
            </a:r>
            <a:r>
              <a:rPr lang="en-US" b="1" dirty="0" err="1">
                <a:solidFill>
                  <a:srgbClr val="FF0000"/>
                </a:solidFill>
              </a:rPr>
              <a:t>En</a:t>
            </a:r>
            <a:r>
              <a:rPr lang="en-US" b="1" dirty="0">
                <a:solidFill>
                  <a:srgbClr val="FF0000"/>
                </a:solidFill>
              </a:rPr>
              <a:t> </a:t>
            </a:r>
            <a:r>
              <a:rPr lang="en-US" b="1" dirty="0" err="1">
                <a:solidFill>
                  <a:srgbClr val="FF0000"/>
                </a:solidFill>
              </a:rPr>
              <a:t>Operaciones</a:t>
            </a:r>
            <a:r>
              <a:rPr lang="en-US" b="1" dirty="0">
                <a:solidFill>
                  <a:srgbClr val="FF0000"/>
                </a:solidFill>
              </a:rPr>
              <a:t>, </a:t>
            </a:r>
            <a:r>
              <a:rPr lang="en-US" b="1" dirty="0" err="1">
                <a:solidFill>
                  <a:srgbClr val="FF0000"/>
                </a:solidFill>
              </a:rPr>
              <a:t>Según</a:t>
            </a:r>
            <a:r>
              <a:rPr lang="en-US" b="1" dirty="0">
                <a:solidFill>
                  <a:srgbClr val="FF0000"/>
                </a:solidFill>
              </a:rPr>
              <a:t> </a:t>
            </a:r>
            <a:r>
              <a:rPr lang="en-US" b="1" dirty="0" err="1">
                <a:solidFill>
                  <a:srgbClr val="FF0000"/>
                </a:solidFill>
              </a:rPr>
              <a:t>Corresponda</a:t>
            </a:r>
            <a:r>
              <a:rPr lang="en-US" b="1" dirty="0">
                <a:solidFill>
                  <a:srgbClr val="FF0000"/>
                </a:solidFill>
              </a:rPr>
              <a:t>, </a:t>
            </a:r>
            <a:r>
              <a:rPr lang="en-US" b="1" dirty="0" err="1">
                <a:solidFill>
                  <a:srgbClr val="FF0000"/>
                </a:solidFill>
              </a:rPr>
              <a:t>Así</a:t>
            </a:r>
            <a:r>
              <a:rPr lang="en-US" b="1" dirty="0">
                <a:solidFill>
                  <a:srgbClr val="FF0000"/>
                </a:solidFill>
              </a:rPr>
              <a:t> Como Para La </a:t>
            </a:r>
            <a:r>
              <a:rPr lang="en-US" b="1" dirty="0" err="1">
                <a:solidFill>
                  <a:srgbClr val="FF0000"/>
                </a:solidFill>
              </a:rPr>
              <a:t>Presentación</a:t>
            </a:r>
            <a:r>
              <a:rPr lang="en-US" b="1" dirty="0">
                <a:solidFill>
                  <a:srgbClr val="FF0000"/>
                </a:solidFill>
              </a:rPr>
              <a:t> Del </a:t>
            </a:r>
            <a:r>
              <a:rPr lang="en-US" b="1" dirty="0" err="1">
                <a:solidFill>
                  <a:srgbClr val="FF0000"/>
                </a:solidFill>
              </a:rPr>
              <a:t>Informe</a:t>
            </a:r>
            <a:r>
              <a:rPr lang="en-US" b="1" dirty="0">
                <a:solidFill>
                  <a:srgbClr val="FF0000"/>
                </a:solidFill>
              </a:rPr>
              <a:t> </a:t>
            </a:r>
            <a:r>
              <a:rPr lang="en-US" b="1" dirty="0" err="1">
                <a:solidFill>
                  <a:srgbClr val="FF0000"/>
                </a:solidFill>
              </a:rPr>
              <a:t>Anual</a:t>
            </a:r>
            <a:r>
              <a:rPr lang="en-US" b="1" dirty="0">
                <a:solidFill>
                  <a:srgbClr val="FF0000"/>
                </a:solidFill>
              </a:rPr>
              <a:t> </a:t>
            </a:r>
            <a:r>
              <a:rPr lang="en-US" b="1" dirty="0" err="1">
                <a:solidFill>
                  <a:srgbClr val="FF0000"/>
                </a:solidFill>
              </a:rPr>
              <a:t>Por</a:t>
            </a:r>
            <a:r>
              <a:rPr lang="en-US" b="1" dirty="0">
                <a:solidFill>
                  <a:srgbClr val="FF0000"/>
                </a:solidFill>
              </a:rPr>
              <a:t> Las </a:t>
            </a:r>
            <a:r>
              <a:rPr lang="en-US" b="1" dirty="0" err="1">
                <a:solidFill>
                  <a:srgbClr val="FF0000"/>
                </a:solidFill>
              </a:rPr>
              <a:t>Distintas</a:t>
            </a:r>
            <a:r>
              <a:rPr lang="en-US" b="1" dirty="0">
                <a:solidFill>
                  <a:srgbClr val="FF0000"/>
                </a:solidFill>
              </a:rPr>
              <a:t> </a:t>
            </a:r>
            <a:r>
              <a:rPr lang="en-US" b="1" dirty="0" err="1">
                <a:solidFill>
                  <a:srgbClr val="FF0000"/>
                </a:solidFill>
              </a:rPr>
              <a:t>Modalidades</a:t>
            </a:r>
            <a:endParaRPr lang="en-US" b="1" dirty="0">
              <a:solidFill>
                <a:srgbClr val="FF0000"/>
              </a:solidFill>
            </a:endParaRPr>
          </a:p>
          <a:p>
            <a:pPr lvl="2"/>
            <a:r>
              <a:rPr lang="en-US" dirty="0"/>
              <a:t>Application form</a:t>
            </a:r>
          </a:p>
          <a:p>
            <a:pPr lvl="2"/>
            <a:r>
              <a:rPr lang="en-US" dirty="0"/>
              <a:t>Technical pre-feasibility study</a:t>
            </a:r>
          </a:p>
          <a:p>
            <a:pPr lvl="2"/>
            <a:r>
              <a:rPr lang="en-US" dirty="0"/>
              <a:t>Foundations of Economic Organization of Investing Party</a:t>
            </a:r>
          </a:p>
          <a:p>
            <a:pPr lvl="3"/>
            <a:r>
              <a:rPr lang="en-US" dirty="0"/>
              <a:t>Different content for service providers</a:t>
            </a:r>
          </a:p>
          <a:p>
            <a:r>
              <a:rPr lang="en-US" dirty="0"/>
              <a:t>Annex 2: Tablas Para La </a:t>
            </a:r>
            <a:r>
              <a:rPr lang="en-US" dirty="0" err="1"/>
              <a:t>Presentación</a:t>
            </a:r>
            <a:r>
              <a:rPr lang="en-US" dirty="0"/>
              <a:t> Del </a:t>
            </a:r>
            <a:r>
              <a:rPr lang="en-US" dirty="0" err="1"/>
              <a:t>Estudio</a:t>
            </a:r>
            <a:r>
              <a:rPr lang="en-US" dirty="0"/>
              <a:t> De </a:t>
            </a:r>
            <a:r>
              <a:rPr lang="en-US" dirty="0" err="1"/>
              <a:t>Prefactibilidad</a:t>
            </a:r>
            <a:r>
              <a:rPr lang="en-US" dirty="0"/>
              <a:t> Y </a:t>
            </a:r>
            <a:r>
              <a:rPr lang="en-US" dirty="0" err="1"/>
              <a:t>Factibilidad</a:t>
            </a:r>
            <a:r>
              <a:rPr lang="en-US" dirty="0"/>
              <a:t> </a:t>
            </a:r>
            <a:r>
              <a:rPr lang="en-US" dirty="0" err="1"/>
              <a:t>Técnico-económica</a:t>
            </a:r>
            <a:r>
              <a:rPr lang="en-US" dirty="0"/>
              <a:t> [Tables For Presentation Of The Study Of Pre-Feasibility And Technical-Economic Feasibility]</a:t>
            </a:r>
          </a:p>
          <a:p>
            <a:pPr lvl="1"/>
            <a:r>
              <a:rPr lang="en-US" dirty="0"/>
              <a:t>22 Tables related to investment planning</a:t>
            </a:r>
          </a:p>
          <a:p>
            <a:r>
              <a:rPr lang="en-US" dirty="0"/>
              <a:t>Annex 3 Annual Reporting Form</a:t>
            </a:r>
          </a:p>
          <a:p>
            <a:endParaRPr lang="en-US" dirty="0"/>
          </a:p>
          <a:p>
            <a:endParaRPr lang="en-US" dirty="0"/>
          </a:p>
          <a:p>
            <a:endParaRPr lang="en-US" dirty="0"/>
          </a:p>
          <a:p>
            <a:endParaRPr lang="en-US" b="1" dirty="0"/>
          </a:p>
          <a:p>
            <a:endParaRPr lang="en-US" dirty="0"/>
          </a:p>
        </p:txBody>
      </p:sp>
    </p:spTree>
    <p:extLst>
      <p:ext uri="{BB962C8B-B14F-4D97-AF65-F5344CB8AC3E}">
        <p14:creationId xmlns:p14="http://schemas.microsoft.com/office/powerpoint/2010/main" val="1312175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Los </a:t>
            </a:r>
            <a:r>
              <a:rPr lang="en-US" i="1" dirty="0" err="1"/>
              <a:t>Formularios</a:t>
            </a:r>
            <a:endParaRPr lang="en-US" i="1" dirty="0"/>
          </a:p>
        </p:txBody>
      </p:sp>
      <p:sp>
        <p:nvSpPr>
          <p:cNvPr id="3" name="Content Placeholder 2"/>
          <p:cNvSpPr>
            <a:spLocks noGrp="1"/>
          </p:cNvSpPr>
          <p:nvPr>
            <p:ph sz="half" idx="1"/>
          </p:nvPr>
        </p:nvSpPr>
        <p:spPr/>
        <p:txBody>
          <a:bodyPr>
            <a:normAutofit lnSpcReduction="10000"/>
          </a:bodyPr>
          <a:lstStyle/>
          <a:p>
            <a:pPr lvl="1"/>
            <a:r>
              <a:rPr lang="en-US" dirty="0"/>
              <a:t>Application form</a:t>
            </a:r>
          </a:p>
          <a:p>
            <a:pPr lvl="2"/>
            <a:r>
              <a:rPr lang="en-US" dirty="0"/>
              <a:t>General description of the project</a:t>
            </a:r>
          </a:p>
          <a:p>
            <a:pPr lvl="1"/>
            <a:r>
              <a:rPr lang="en-US" dirty="0"/>
              <a:t>Technical pre-feasibility study</a:t>
            </a:r>
          </a:p>
          <a:p>
            <a:pPr lvl="2"/>
            <a:r>
              <a:rPr lang="en-US" dirty="0"/>
              <a:t>A complex and quite detailed study of feasibility</a:t>
            </a:r>
          </a:p>
          <a:p>
            <a:pPr lvl="2"/>
            <a:r>
              <a:rPr lang="en-US" dirty="0"/>
              <a:t>Connection between the investment and the objectives to be served in the interests of the Cuban state</a:t>
            </a:r>
          </a:p>
          <a:p>
            <a:pPr lvl="2"/>
            <a:r>
              <a:rPr lang="en-US" dirty="0"/>
              <a:t>Includes the information from the 22 tables of annex 2</a:t>
            </a:r>
          </a:p>
          <a:p>
            <a:pPr lvl="1"/>
            <a:r>
              <a:rPr lang="en-US" dirty="0"/>
              <a:t>Foundations of Economic Organization of Investing Party</a:t>
            </a:r>
          </a:p>
          <a:p>
            <a:pPr lvl="2"/>
            <a:r>
              <a:rPr lang="en-US" dirty="0"/>
              <a:t>Detailed information about the investment vehicle</a:t>
            </a:r>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617271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3368040" cy="1064028"/>
          </a:xfrm>
        </p:spPr>
        <p:txBody>
          <a:bodyPr/>
          <a:lstStyle/>
          <a:p>
            <a:r>
              <a:rPr lang="en-US" dirty="0"/>
              <a:t>Context</a:t>
            </a:r>
          </a:p>
        </p:txBody>
      </p:sp>
      <p:graphicFrame>
        <p:nvGraphicFramePr>
          <p:cNvPr id="3" name="Content Placeholder 2">
            <a:extLst>
              <a:ext uri="{FF2B5EF4-FFF2-40B4-BE49-F238E27FC236}">
                <a16:creationId xmlns:a16="http://schemas.microsoft.com/office/drawing/2014/main" id="{5DB3A43A-55DF-D748-A124-DC4996455629}"/>
              </a:ext>
            </a:extLst>
          </p:cNvPr>
          <p:cNvGraphicFramePr>
            <a:graphicFrameLocks noGrp="1"/>
          </p:cNvGraphicFramePr>
          <p:nvPr>
            <p:ph sz="half" idx="1"/>
            <p:extLst>
              <p:ext uri="{D42A27DB-BD31-4B8C-83A1-F6EECF244321}">
                <p14:modId xmlns:p14="http://schemas.microsoft.com/office/powerpoint/2010/main" val="5666764"/>
              </p:ext>
            </p:extLst>
          </p:nvPr>
        </p:nvGraphicFramePr>
        <p:xfrm>
          <a:off x="112295" y="1064030"/>
          <a:ext cx="7784796" cy="5793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a:extLst>
              <a:ext uri="{FF2B5EF4-FFF2-40B4-BE49-F238E27FC236}">
                <a16:creationId xmlns:a16="http://schemas.microsoft.com/office/drawing/2014/main" id="{27196FCA-8268-2D4F-9136-B94AAF3394F8}"/>
              </a:ext>
            </a:extLst>
          </p:cNvPr>
          <p:cNvPicPr>
            <a:picLocks noGrp="1" noChangeAspect="1"/>
          </p:cNvPicPr>
          <p:nvPr>
            <p:ph sz="half" idx="2"/>
          </p:nvPr>
        </p:nvPicPr>
        <p:blipFill>
          <a:blip r:embed="rId7"/>
          <a:stretch>
            <a:fillRect/>
          </a:stretch>
        </p:blipFill>
        <p:spPr>
          <a:xfrm>
            <a:off x="7764492" y="1"/>
            <a:ext cx="3956050" cy="3052790"/>
          </a:xfrm>
        </p:spPr>
      </p:pic>
      <p:pic>
        <p:nvPicPr>
          <p:cNvPr id="11" name="Picture 10">
            <a:extLst>
              <a:ext uri="{FF2B5EF4-FFF2-40B4-BE49-F238E27FC236}">
                <a16:creationId xmlns:a16="http://schemas.microsoft.com/office/drawing/2014/main" id="{D0DB9024-70BB-084E-8505-BA02870EA58E}"/>
              </a:ext>
            </a:extLst>
          </p:cNvPr>
          <p:cNvPicPr>
            <a:picLocks noChangeAspect="1"/>
          </p:cNvPicPr>
          <p:nvPr/>
        </p:nvPicPr>
        <p:blipFill>
          <a:blip r:embed="rId8"/>
          <a:stretch>
            <a:fillRect/>
          </a:stretch>
        </p:blipFill>
        <p:spPr>
          <a:xfrm>
            <a:off x="7764492" y="3195059"/>
            <a:ext cx="3956050" cy="3644443"/>
          </a:xfrm>
          <a:prstGeom prst="rect">
            <a:avLst/>
          </a:prstGeom>
        </p:spPr>
      </p:pic>
    </p:spTree>
    <p:extLst>
      <p:ext uri="{BB962C8B-B14F-4D97-AF65-F5344CB8AC3E}">
        <p14:creationId xmlns:p14="http://schemas.microsoft.com/office/powerpoint/2010/main" val="1257258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866273"/>
          </a:xfrm>
        </p:spPr>
        <p:txBody>
          <a:bodyPr/>
          <a:lstStyle/>
          <a:p>
            <a:r>
              <a:rPr lang="en-US" dirty="0"/>
              <a:t>The Tables (Annex 2) (Original Spanish)</a:t>
            </a:r>
          </a:p>
        </p:txBody>
      </p:sp>
      <p:sp>
        <p:nvSpPr>
          <p:cNvPr id="4" name="Content Placeholder 3"/>
          <p:cNvSpPr>
            <a:spLocks noGrp="1"/>
          </p:cNvSpPr>
          <p:nvPr>
            <p:ph sz="half" idx="1"/>
          </p:nvPr>
        </p:nvSpPr>
        <p:spPr>
          <a:xfrm>
            <a:off x="0" y="1122946"/>
            <a:ext cx="6019800" cy="5735053"/>
          </a:xfrm>
        </p:spPr>
        <p:txBody>
          <a:bodyPr>
            <a:normAutofit fontScale="62500" lnSpcReduction="20000"/>
          </a:bodyPr>
          <a:lstStyle/>
          <a:p>
            <a:r>
              <a:rPr lang="en-US" dirty="0" err="1"/>
              <a:t>Tabla</a:t>
            </a:r>
            <a:r>
              <a:rPr lang="en-US" dirty="0"/>
              <a:t> 1.-Estado de </a:t>
            </a:r>
            <a:r>
              <a:rPr lang="en-US" dirty="0" err="1"/>
              <a:t>Rendimiento</a:t>
            </a:r>
            <a:r>
              <a:rPr lang="en-US" dirty="0"/>
              <a:t> </a:t>
            </a:r>
            <a:r>
              <a:rPr lang="en-US" dirty="0" err="1"/>
              <a:t>Financiero</a:t>
            </a:r>
            <a:endParaRPr lang="en-US" dirty="0"/>
          </a:p>
          <a:p>
            <a:r>
              <a:rPr lang="en-US" dirty="0" err="1"/>
              <a:t>Tabla</a:t>
            </a:r>
            <a:r>
              <a:rPr lang="en-US" dirty="0"/>
              <a:t> 2.-Flujo de </a:t>
            </a:r>
            <a:r>
              <a:rPr lang="en-US" dirty="0" err="1"/>
              <a:t>Caja</a:t>
            </a:r>
            <a:r>
              <a:rPr lang="en-US" dirty="0"/>
              <a:t> para la </a:t>
            </a:r>
            <a:r>
              <a:rPr lang="en-US" dirty="0" err="1"/>
              <a:t>Planificación</a:t>
            </a:r>
            <a:r>
              <a:rPr lang="en-US" dirty="0"/>
              <a:t> </a:t>
            </a:r>
            <a:r>
              <a:rPr lang="en-US" dirty="0" err="1"/>
              <a:t>Financiera</a:t>
            </a:r>
            <a:r>
              <a:rPr lang="en-US" dirty="0"/>
              <a:t> [cash flow for financial planning].</a:t>
            </a:r>
          </a:p>
          <a:p>
            <a:r>
              <a:rPr lang="en-US" dirty="0" err="1"/>
              <a:t>Tabla</a:t>
            </a:r>
            <a:r>
              <a:rPr lang="en-US" dirty="0"/>
              <a:t> 3 </a:t>
            </a:r>
            <a:r>
              <a:rPr lang="en-US" dirty="0" err="1"/>
              <a:t>Flujo</a:t>
            </a:r>
            <a:r>
              <a:rPr lang="en-US" dirty="0"/>
              <a:t> de </a:t>
            </a:r>
            <a:r>
              <a:rPr lang="en-US" dirty="0" err="1"/>
              <a:t>Caja</a:t>
            </a:r>
            <a:r>
              <a:rPr lang="en-US" dirty="0"/>
              <a:t> para el </a:t>
            </a:r>
            <a:r>
              <a:rPr lang="en-US" dirty="0" err="1"/>
              <a:t>Rendimiento</a:t>
            </a:r>
            <a:r>
              <a:rPr lang="en-US" dirty="0"/>
              <a:t> de la </a:t>
            </a:r>
            <a:r>
              <a:rPr lang="en-US" dirty="0" err="1"/>
              <a:t>Inversión</a:t>
            </a:r>
            <a:r>
              <a:rPr lang="en-US" dirty="0"/>
              <a:t> [cash flow for ROI].</a:t>
            </a:r>
          </a:p>
          <a:p>
            <a:r>
              <a:rPr lang="en-US" dirty="0" err="1"/>
              <a:t>Tabla</a:t>
            </a:r>
            <a:r>
              <a:rPr lang="en-US" dirty="0"/>
              <a:t> 4 Estado de </a:t>
            </a:r>
            <a:r>
              <a:rPr lang="en-US" dirty="0" err="1"/>
              <a:t>Situación</a:t>
            </a:r>
            <a:r>
              <a:rPr lang="en-US" dirty="0"/>
              <a:t> [context]</a:t>
            </a:r>
          </a:p>
          <a:p>
            <a:r>
              <a:rPr lang="en-US" dirty="0" err="1"/>
              <a:t>Tabla</a:t>
            </a:r>
            <a:r>
              <a:rPr lang="en-US" dirty="0"/>
              <a:t> 5. </a:t>
            </a:r>
            <a:r>
              <a:rPr lang="en-US" dirty="0" err="1"/>
              <a:t>Gastos</a:t>
            </a:r>
            <a:r>
              <a:rPr lang="en-US" dirty="0"/>
              <a:t> </a:t>
            </a:r>
            <a:r>
              <a:rPr lang="en-US" dirty="0" err="1"/>
              <a:t>totales</a:t>
            </a:r>
            <a:r>
              <a:rPr lang="en-US" dirty="0"/>
              <a:t> [total costs]</a:t>
            </a:r>
          </a:p>
          <a:p>
            <a:r>
              <a:rPr lang="es-ES" dirty="0"/>
              <a:t>Tabla 6. Capital de Trabajo [</a:t>
            </a:r>
            <a:r>
              <a:rPr lang="es-ES" dirty="0" err="1"/>
              <a:t>working</a:t>
            </a:r>
            <a:r>
              <a:rPr lang="es-ES" dirty="0"/>
              <a:t> capital].</a:t>
            </a:r>
            <a:endParaRPr lang="en-US" dirty="0"/>
          </a:p>
          <a:p>
            <a:r>
              <a:rPr lang="es-ES" dirty="0"/>
              <a:t>Tabla  7. Desglose  de  los  Consumos  Fundamentales [</a:t>
            </a:r>
            <a:r>
              <a:rPr lang="es-ES" dirty="0" err="1"/>
              <a:t>consumption</a:t>
            </a:r>
            <a:r>
              <a:rPr lang="es-ES" dirty="0"/>
              <a:t> </a:t>
            </a:r>
            <a:r>
              <a:rPr lang="es-ES" dirty="0" err="1"/>
              <a:t>breakdown</a:t>
            </a:r>
            <a:r>
              <a:rPr lang="es-ES" dirty="0"/>
              <a:t>].</a:t>
            </a:r>
            <a:endParaRPr lang="en-US" dirty="0"/>
          </a:p>
          <a:p>
            <a:r>
              <a:rPr lang="es-ES" dirty="0"/>
              <a:t>Tabla 8. Inversión Inicial [</a:t>
            </a:r>
            <a:r>
              <a:rPr lang="es-ES" dirty="0" err="1"/>
              <a:t>initial</a:t>
            </a:r>
            <a:r>
              <a:rPr lang="es-ES" dirty="0"/>
              <a:t> </a:t>
            </a:r>
            <a:r>
              <a:rPr lang="es-ES" dirty="0" err="1"/>
              <a:t>investment</a:t>
            </a:r>
            <a:r>
              <a:rPr lang="es-ES" dirty="0"/>
              <a:t>]</a:t>
            </a:r>
            <a:endParaRPr lang="en-US" dirty="0"/>
          </a:p>
          <a:p>
            <a:r>
              <a:rPr lang="es-ES" dirty="0"/>
              <a:t>Tabla 9. Presupuesto de Inversiones [</a:t>
            </a:r>
            <a:r>
              <a:rPr lang="es-ES" dirty="0" err="1"/>
              <a:t>investment</a:t>
            </a:r>
            <a:r>
              <a:rPr lang="es-ES" dirty="0"/>
              <a:t> </a:t>
            </a:r>
            <a:r>
              <a:rPr lang="es-ES" dirty="0" err="1"/>
              <a:t>budget</a:t>
            </a:r>
            <a:r>
              <a:rPr lang="es-ES" dirty="0"/>
              <a:t>].</a:t>
            </a:r>
            <a:endParaRPr lang="en-US" dirty="0"/>
          </a:p>
          <a:p>
            <a:r>
              <a:rPr lang="es-ES" dirty="0"/>
              <a:t>Tabla  10. Cronograma  de  Ejecución  de  la  Inversión [</a:t>
            </a:r>
            <a:r>
              <a:rPr lang="es-ES" dirty="0" err="1"/>
              <a:t>implementation</a:t>
            </a:r>
            <a:r>
              <a:rPr lang="es-ES" dirty="0"/>
              <a:t> </a:t>
            </a:r>
            <a:r>
              <a:rPr lang="es-ES" dirty="0" err="1"/>
              <a:t>schedule</a:t>
            </a:r>
            <a:r>
              <a:rPr lang="es-ES" dirty="0"/>
              <a:t>].</a:t>
            </a:r>
            <a:endParaRPr lang="en-US" dirty="0"/>
          </a:p>
          <a:p>
            <a:r>
              <a:rPr lang="es-ES" dirty="0"/>
              <a:t>Tabla 11.Financiamientos [</a:t>
            </a:r>
            <a:r>
              <a:rPr lang="es-ES" dirty="0" err="1"/>
              <a:t>financing</a:t>
            </a:r>
            <a:r>
              <a:rPr lang="es-ES" dirty="0"/>
              <a:t>].</a:t>
            </a:r>
            <a:endParaRPr lang="en-US" dirty="0"/>
          </a:p>
          <a:p>
            <a:r>
              <a:rPr lang="es-ES" dirty="0"/>
              <a:t>Tabla 12. Aportes o Aportaciones [Capital </a:t>
            </a:r>
            <a:r>
              <a:rPr lang="es-ES" dirty="0" err="1"/>
              <a:t>contributions</a:t>
            </a:r>
            <a:r>
              <a:rPr lang="es-ES" dirty="0"/>
              <a:t>]. </a:t>
            </a:r>
            <a:endParaRPr lang="en-US" dirty="0"/>
          </a:p>
          <a:p>
            <a:r>
              <a:rPr lang="es-ES" dirty="0"/>
              <a:t>Tabla 13. Fuerza de Trabajo [</a:t>
            </a:r>
            <a:r>
              <a:rPr lang="es-ES" dirty="0" err="1"/>
              <a:t>workforce</a:t>
            </a:r>
            <a:r>
              <a:rPr lang="es-ES" dirty="0"/>
              <a:t>].</a:t>
            </a:r>
          </a:p>
          <a:p>
            <a:r>
              <a:rPr lang="es-ES" dirty="0"/>
              <a:t>Tabla 14. Beneficios  para el país [</a:t>
            </a:r>
            <a:r>
              <a:rPr lang="es-ES" dirty="0" err="1"/>
              <a:t>benefit</a:t>
            </a:r>
            <a:r>
              <a:rPr lang="es-ES" dirty="0"/>
              <a:t> of </a:t>
            </a:r>
            <a:r>
              <a:rPr lang="es-ES" dirty="0" err="1"/>
              <a:t>the</a:t>
            </a:r>
            <a:r>
              <a:rPr lang="es-ES" dirty="0"/>
              <a:t> </a:t>
            </a:r>
            <a:r>
              <a:rPr lang="es-ES" dirty="0" err="1"/>
              <a:t>investment</a:t>
            </a:r>
            <a:r>
              <a:rPr lang="es-ES" dirty="0"/>
              <a:t> </a:t>
            </a:r>
            <a:r>
              <a:rPr lang="es-ES" dirty="0" err="1"/>
              <a:t>for</a:t>
            </a:r>
            <a:r>
              <a:rPr lang="es-ES" dirty="0"/>
              <a:t> </a:t>
            </a:r>
            <a:r>
              <a:rPr lang="es-ES" dirty="0" err="1"/>
              <a:t>the</a:t>
            </a:r>
            <a:r>
              <a:rPr lang="es-ES" dirty="0"/>
              <a:t> country]. </a:t>
            </a:r>
            <a:endParaRPr lang="en-US" dirty="0"/>
          </a:p>
          <a:p>
            <a:endParaRPr lang="en-US" dirty="0"/>
          </a:p>
        </p:txBody>
      </p:sp>
      <p:sp>
        <p:nvSpPr>
          <p:cNvPr id="5" name="Content Placeholder 4"/>
          <p:cNvSpPr>
            <a:spLocks noGrp="1"/>
          </p:cNvSpPr>
          <p:nvPr>
            <p:ph sz="half" idx="2"/>
          </p:nvPr>
        </p:nvSpPr>
        <p:spPr>
          <a:xfrm>
            <a:off x="6172200" y="1122946"/>
            <a:ext cx="6019800" cy="5735053"/>
          </a:xfrm>
        </p:spPr>
        <p:txBody>
          <a:bodyPr>
            <a:normAutofit fontScale="62500" lnSpcReduction="20000"/>
          </a:bodyPr>
          <a:lstStyle/>
          <a:p>
            <a:r>
              <a:rPr lang="es-ES" dirty="0"/>
              <a:t>Tabla 15. Efecto sobre las Divisas [</a:t>
            </a:r>
            <a:r>
              <a:rPr lang="es-ES" dirty="0" err="1"/>
              <a:t>effects</a:t>
            </a:r>
            <a:r>
              <a:rPr lang="es-ES" dirty="0"/>
              <a:t> </a:t>
            </a:r>
            <a:r>
              <a:rPr lang="es-ES" dirty="0" err="1"/>
              <a:t>on</a:t>
            </a:r>
            <a:r>
              <a:rPr lang="es-ES" dirty="0"/>
              <a:t> </a:t>
            </a:r>
            <a:r>
              <a:rPr lang="es-ES" dirty="0" err="1"/>
              <a:t>curreny</a:t>
            </a:r>
            <a:r>
              <a:rPr lang="es-ES" dirty="0"/>
              <a:t>].</a:t>
            </a:r>
            <a:endParaRPr lang="en-US" dirty="0"/>
          </a:p>
          <a:p>
            <a:r>
              <a:rPr lang="es-ES" dirty="0"/>
              <a:t>Tabla 16. Análisis de Sensibilidad [</a:t>
            </a:r>
            <a:r>
              <a:rPr lang="es-ES" dirty="0" err="1"/>
              <a:t>profitability</a:t>
            </a:r>
            <a:r>
              <a:rPr lang="es-ES" dirty="0"/>
              <a:t> </a:t>
            </a:r>
            <a:r>
              <a:rPr lang="es-ES" dirty="0" err="1"/>
              <a:t>risk</a:t>
            </a:r>
            <a:r>
              <a:rPr lang="es-ES" dirty="0"/>
              <a:t> </a:t>
            </a:r>
            <a:r>
              <a:rPr lang="es-ES" dirty="0" err="1"/>
              <a:t>analysis</a:t>
            </a:r>
            <a:r>
              <a:rPr lang="es-ES" dirty="0"/>
              <a:t>].</a:t>
            </a:r>
            <a:endParaRPr lang="en-US" dirty="0"/>
          </a:p>
          <a:p>
            <a:r>
              <a:rPr lang="es-ES" dirty="0"/>
              <a:t>Tabla 17. Movimiento de Capital Contable para prórroga.</a:t>
            </a:r>
            <a:endParaRPr lang="en-US" dirty="0"/>
          </a:p>
          <a:p>
            <a:r>
              <a:rPr lang="es-ES" dirty="0"/>
              <a:t>Tabla  18. Estado  de  Situación  pretérito  para prórroga.</a:t>
            </a:r>
            <a:endParaRPr lang="en-US" dirty="0"/>
          </a:p>
          <a:p>
            <a:r>
              <a:rPr lang="es-ES" dirty="0"/>
              <a:t>Tabla  19. Estado  de  Rendimiento  Financiero pretérito para prórroga.</a:t>
            </a:r>
            <a:endParaRPr lang="en-US" dirty="0"/>
          </a:p>
          <a:p>
            <a:r>
              <a:rPr lang="es-ES" dirty="0"/>
              <a:t>Tabla  20. Resumen  Económico  del  Contrato de  Asociación  Económica  Internacional  a  Riego para  la  exploración  y  producción  de  hidrocarburos [</a:t>
            </a:r>
            <a:r>
              <a:rPr lang="es-ES" dirty="0" err="1"/>
              <a:t>risk</a:t>
            </a:r>
            <a:r>
              <a:rPr lang="es-ES" dirty="0"/>
              <a:t> </a:t>
            </a:r>
            <a:r>
              <a:rPr lang="es-ES" dirty="0" err="1"/>
              <a:t>analysis</a:t>
            </a:r>
            <a:r>
              <a:rPr lang="es-ES" dirty="0"/>
              <a:t> </a:t>
            </a:r>
            <a:r>
              <a:rPr lang="es-ES" dirty="0" err="1"/>
              <a:t>hydrocarbon</a:t>
            </a:r>
            <a:r>
              <a:rPr lang="es-ES" dirty="0"/>
              <a:t> </a:t>
            </a:r>
            <a:r>
              <a:rPr lang="es-ES" dirty="0" err="1"/>
              <a:t>exploraitons</a:t>
            </a:r>
            <a:r>
              <a:rPr lang="es-ES" dirty="0"/>
              <a:t>].</a:t>
            </a:r>
            <a:endParaRPr lang="en-US" dirty="0"/>
          </a:p>
          <a:p>
            <a:r>
              <a:rPr lang="es-ES" dirty="0"/>
              <a:t>Tabla  21. Costos  y  Gastos  del  Contrato  de Asociación  Económica  Internacional  a  Riesgo  de Minería [</a:t>
            </a:r>
            <a:r>
              <a:rPr lang="es-ES" dirty="0" err="1"/>
              <a:t>costs</a:t>
            </a:r>
            <a:r>
              <a:rPr lang="es-ES" dirty="0"/>
              <a:t> and expenses re </a:t>
            </a:r>
            <a:r>
              <a:rPr lang="es-ES" dirty="0" err="1"/>
              <a:t>mining</a:t>
            </a:r>
            <a:r>
              <a:rPr lang="es-ES" dirty="0"/>
              <a:t> </a:t>
            </a:r>
            <a:r>
              <a:rPr lang="es-ES" dirty="0" err="1"/>
              <a:t>risk</a:t>
            </a:r>
            <a:r>
              <a:rPr lang="es-ES" dirty="0"/>
              <a:t>].</a:t>
            </a:r>
            <a:endParaRPr lang="en-US" dirty="0"/>
          </a:p>
          <a:p>
            <a:r>
              <a:rPr lang="es-ES" dirty="0"/>
              <a:t>Tabla 22. Resultados proyectados por el inversionista  cubano,  a  partir  de  las  operaciones  del Contrato  de  Asociación  Económica  Internacional para la Administración Productiva, de Servicios y Prestación de Servicios Profesionales [</a:t>
            </a:r>
            <a:r>
              <a:rPr lang="es-ES" dirty="0" err="1"/>
              <a:t>Results</a:t>
            </a:r>
            <a:r>
              <a:rPr lang="es-ES" dirty="0"/>
              <a:t> </a:t>
            </a:r>
            <a:r>
              <a:rPr lang="es-ES" dirty="0" err="1"/>
              <a:t>projected</a:t>
            </a:r>
            <a:r>
              <a:rPr lang="es-ES" dirty="0"/>
              <a:t> </a:t>
            </a:r>
            <a:r>
              <a:rPr lang="es-ES" dirty="0" err="1"/>
              <a:t>by</a:t>
            </a:r>
            <a:r>
              <a:rPr lang="es-ES" dirty="0"/>
              <a:t> </a:t>
            </a:r>
            <a:r>
              <a:rPr lang="es-ES" dirty="0" err="1"/>
              <a:t>the</a:t>
            </a:r>
            <a:r>
              <a:rPr lang="es-ES" dirty="0"/>
              <a:t> Cuban </a:t>
            </a:r>
            <a:r>
              <a:rPr lang="es-ES" dirty="0" err="1"/>
              <a:t>investor</a:t>
            </a:r>
            <a:r>
              <a:rPr lang="es-ES" dirty="0"/>
              <a:t>, </a:t>
            </a:r>
            <a:r>
              <a:rPr lang="es-ES" dirty="0" err="1"/>
              <a:t>based</a:t>
            </a:r>
            <a:r>
              <a:rPr lang="es-ES" dirty="0"/>
              <a:t> </a:t>
            </a:r>
            <a:r>
              <a:rPr lang="es-ES" dirty="0" err="1"/>
              <a:t>on</a:t>
            </a:r>
            <a:r>
              <a:rPr lang="es-ES" dirty="0"/>
              <a:t> </a:t>
            </a:r>
            <a:r>
              <a:rPr lang="es-ES" dirty="0" err="1"/>
              <a:t>the</a:t>
            </a:r>
            <a:r>
              <a:rPr lang="es-ES" dirty="0"/>
              <a:t> </a:t>
            </a:r>
            <a:r>
              <a:rPr lang="es-ES" dirty="0" err="1"/>
              <a:t>operations</a:t>
            </a:r>
            <a:r>
              <a:rPr lang="es-ES" dirty="0"/>
              <a:t> of </a:t>
            </a:r>
            <a:r>
              <a:rPr lang="es-ES" dirty="0" err="1"/>
              <a:t>the</a:t>
            </a:r>
            <a:r>
              <a:rPr lang="es-ES" dirty="0"/>
              <a:t> International </a:t>
            </a:r>
            <a:r>
              <a:rPr lang="es-ES" dirty="0" err="1"/>
              <a:t>Economic</a:t>
            </a:r>
            <a:r>
              <a:rPr lang="es-ES" dirty="0"/>
              <a:t> </a:t>
            </a:r>
            <a:r>
              <a:rPr lang="es-ES" dirty="0" err="1"/>
              <a:t>Partnership</a:t>
            </a:r>
            <a:r>
              <a:rPr lang="es-ES" dirty="0"/>
              <a:t> </a:t>
            </a:r>
            <a:r>
              <a:rPr lang="es-ES" dirty="0" err="1"/>
              <a:t>Contract</a:t>
            </a:r>
            <a:r>
              <a:rPr lang="es-ES" dirty="0"/>
              <a:t> </a:t>
            </a:r>
            <a:r>
              <a:rPr lang="es-ES" dirty="0" err="1"/>
              <a:t>for</a:t>
            </a:r>
            <a:r>
              <a:rPr lang="es-ES" dirty="0"/>
              <a:t> </a:t>
            </a:r>
            <a:r>
              <a:rPr lang="es-ES" dirty="0" err="1"/>
              <a:t>the</a:t>
            </a:r>
            <a:r>
              <a:rPr lang="es-ES" dirty="0"/>
              <a:t> </a:t>
            </a:r>
            <a:r>
              <a:rPr lang="es-ES" dirty="0" err="1"/>
              <a:t>Productive</a:t>
            </a:r>
            <a:r>
              <a:rPr lang="es-ES" dirty="0"/>
              <a:t> </a:t>
            </a:r>
            <a:r>
              <a:rPr lang="es-ES" dirty="0" err="1"/>
              <a:t>Administration</a:t>
            </a:r>
            <a:r>
              <a:rPr lang="es-ES" dirty="0"/>
              <a:t>, </a:t>
            </a:r>
            <a:r>
              <a:rPr lang="es-ES" dirty="0" err="1"/>
              <a:t>Services</a:t>
            </a:r>
            <a:r>
              <a:rPr lang="es-ES" dirty="0"/>
              <a:t> and </a:t>
            </a:r>
            <a:r>
              <a:rPr lang="es-ES" dirty="0" err="1"/>
              <a:t>Provision</a:t>
            </a:r>
            <a:r>
              <a:rPr lang="es-ES" dirty="0"/>
              <a:t> of Professional </a:t>
            </a:r>
            <a:r>
              <a:rPr lang="es-ES" dirty="0" err="1"/>
              <a:t>Services</a:t>
            </a:r>
            <a:r>
              <a:rPr lang="es-ES" dirty="0"/>
              <a:t>].</a:t>
            </a:r>
            <a:endParaRPr lang="en-US" dirty="0"/>
          </a:p>
        </p:txBody>
      </p:sp>
    </p:spTree>
    <p:extLst>
      <p:ext uri="{BB962C8B-B14F-4D97-AF65-F5344CB8AC3E}">
        <p14:creationId xmlns:p14="http://schemas.microsoft.com/office/powerpoint/2010/main" val="681701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Regulation to Negotiation</a:t>
            </a:r>
          </a:p>
        </p:txBody>
      </p:sp>
      <p:sp>
        <p:nvSpPr>
          <p:cNvPr id="3" name="Content Placeholder 2"/>
          <p:cNvSpPr>
            <a:spLocks noGrp="1"/>
          </p:cNvSpPr>
          <p:nvPr>
            <p:ph sz="half" idx="1"/>
          </p:nvPr>
        </p:nvSpPr>
        <p:spPr/>
        <p:txBody>
          <a:bodyPr>
            <a:normAutofit fontScale="92500" lnSpcReduction="10000"/>
          </a:bodyPr>
          <a:lstStyle/>
          <a:p>
            <a:r>
              <a:rPr lang="en-US" dirty="0"/>
              <a:t>The process of inbound investment can be understood as divided into roughly two stages.</a:t>
            </a:r>
          </a:p>
          <a:p>
            <a:r>
              <a:rPr lang="en-US" dirty="0"/>
              <a:t>First: the approval of the project</a:t>
            </a:r>
          </a:p>
          <a:p>
            <a:r>
              <a:rPr lang="en-US" dirty="0"/>
              <a:t>Second, the negotiation of the project investment details.</a:t>
            </a:r>
          </a:p>
          <a:p>
            <a:r>
              <a:rPr lang="en-US" dirty="0"/>
              <a:t>Both are filtered through the formal application and the discussions around them</a:t>
            </a:r>
          </a:p>
        </p:txBody>
      </p:sp>
      <p:sp>
        <p:nvSpPr>
          <p:cNvPr id="4" name="Content Placeholder 3"/>
          <p:cNvSpPr>
            <a:spLocks noGrp="1"/>
          </p:cNvSpPr>
          <p:nvPr>
            <p:ph sz="half" idx="2"/>
          </p:nvPr>
        </p:nvSpPr>
        <p:spPr/>
        <p:txBody>
          <a:bodyPr>
            <a:normAutofit fontScale="92500" lnSpcReduction="10000"/>
          </a:bodyPr>
          <a:lstStyle/>
          <a:p>
            <a:r>
              <a:rPr lang="en-US" dirty="0"/>
              <a:t>For U.S. Companies that requires looking forward (to compliance with Cuban rules and standards, and negotiating details), and backwards (to the effects of Cuban needs on the ability of the U.S: enterprise to meet the BIS and OFAC licensing standards). </a:t>
            </a:r>
          </a:p>
          <a:p>
            <a:r>
              <a:rPr lang="en-US" dirty="0"/>
              <a:t>There are times when the incompatibility of the political agendas at </a:t>
            </a:r>
            <a:r>
              <a:rPr lang="en-US"/>
              <a:t>the heart </a:t>
            </a:r>
            <a:r>
              <a:rPr lang="en-US" dirty="0"/>
              <a:t>of two sets of rule systems might make coherent compliance difficult.</a:t>
            </a:r>
          </a:p>
        </p:txBody>
      </p:sp>
    </p:spTree>
    <p:extLst>
      <p:ext uri="{BB962C8B-B14F-4D97-AF65-F5344CB8AC3E}">
        <p14:creationId xmlns:p14="http://schemas.microsoft.com/office/powerpoint/2010/main" val="787280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Issue of Discretion, Chilling Effects and Transactions Costs , and Corruption</a:t>
            </a:r>
          </a:p>
        </p:txBody>
      </p:sp>
      <p:sp>
        <p:nvSpPr>
          <p:cNvPr id="4" name="Content Placeholder 3"/>
          <p:cNvSpPr>
            <a:spLocks noGrp="1"/>
          </p:cNvSpPr>
          <p:nvPr>
            <p:ph sz="half" idx="1"/>
          </p:nvPr>
        </p:nvSpPr>
        <p:spPr>
          <a:xfrm>
            <a:off x="-1" y="1825624"/>
            <a:ext cx="7443537" cy="5032375"/>
          </a:xfrm>
        </p:spPr>
        <p:txBody>
          <a:bodyPr>
            <a:normAutofit fontScale="92500" lnSpcReduction="10000"/>
          </a:bodyPr>
          <a:lstStyle/>
          <a:p>
            <a:r>
              <a:rPr lang="en-US" dirty="0"/>
              <a:t>Discretion:</a:t>
            </a:r>
          </a:p>
          <a:p>
            <a:pPr lvl="1"/>
            <a:r>
              <a:rPr lang="en-US" dirty="0"/>
              <a:t>Both the U.S. and Cuban systems are structured as ”review and approval” systems in which the exercise of administrative discretion (within the broad frameworks of law and regulation) </a:t>
            </a:r>
          </a:p>
          <a:p>
            <a:r>
              <a:rPr lang="en-US" dirty="0"/>
              <a:t>Chilling Effects</a:t>
            </a:r>
          </a:p>
          <a:p>
            <a:pPr lvl="1"/>
            <a:r>
              <a:rPr lang="en-US" dirty="0"/>
              <a:t>Financing entities will err on the side of caution</a:t>
            </a:r>
          </a:p>
          <a:p>
            <a:pPr lvl="1"/>
            <a:r>
              <a:rPr lang="en-US" dirty="0"/>
              <a:t>Approval processes can add to the costs of investment (time and money)</a:t>
            </a:r>
          </a:p>
          <a:p>
            <a:pPr lvl="1"/>
            <a:r>
              <a:rPr lang="en-US" dirty="0"/>
              <a:t>In the U.S. OFAC is not bound by prior unpublished opinions or actions; great care should be taken when relying on published materials. (</a:t>
            </a:r>
            <a:r>
              <a:rPr lang="en-US" dirty="0">
                <a:hlinkClick r:id="rId2"/>
              </a:rPr>
              <a:t>Source</a:t>
            </a:r>
            <a:r>
              <a:rPr lang="en-US" dirty="0"/>
              <a:t>)</a:t>
            </a:r>
          </a:p>
          <a:p>
            <a:r>
              <a:rPr lang="en-US" dirty="0"/>
              <a:t>Corruption (e.g., </a:t>
            </a:r>
            <a:r>
              <a:rPr lang="en-US" dirty="0">
                <a:hlinkClick r:id="rId3"/>
              </a:rPr>
              <a:t>here</a:t>
            </a:r>
            <a:r>
              <a:rPr lang="en-US" dirty="0"/>
              <a:t>)</a:t>
            </a:r>
          </a:p>
          <a:p>
            <a:pPr lvl="1"/>
            <a:r>
              <a:rPr lang="en-US" dirty="0"/>
              <a:t>Systemic (politics corrupts economics).</a:t>
            </a:r>
          </a:p>
          <a:p>
            <a:pPr lvl="1"/>
            <a:r>
              <a:rPr lang="en-US" dirty="0"/>
              <a:t>Quid pro quo (economic interests corrupt politics)</a:t>
            </a:r>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904904" y="1754145"/>
            <a:ext cx="3966253" cy="4967497"/>
          </a:xfrm>
        </p:spPr>
      </p:pic>
    </p:spTree>
    <p:extLst>
      <p:ext uri="{BB962C8B-B14F-4D97-AF65-F5344CB8AC3E}">
        <p14:creationId xmlns:p14="http://schemas.microsoft.com/office/powerpoint/2010/main" val="1551201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629811" cy="1090862"/>
          </a:xfrm>
        </p:spPr>
        <p:txBody>
          <a:bodyPr>
            <a:normAutofit fontScale="90000"/>
          </a:bodyPr>
          <a:lstStyle/>
          <a:p>
            <a:r>
              <a:rPr lang="en-US" dirty="0"/>
              <a:t>Following a Transaction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31" y="1519569"/>
            <a:ext cx="3492480" cy="4656641"/>
          </a:xfrm>
        </p:spPr>
      </p:pic>
      <p:sp>
        <p:nvSpPr>
          <p:cNvPr id="3" name="TextBox 2"/>
          <p:cNvSpPr txBox="1"/>
          <p:nvPr/>
        </p:nvSpPr>
        <p:spPr>
          <a:xfrm>
            <a:off x="3799225" y="272716"/>
            <a:ext cx="8264438" cy="6740307"/>
          </a:xfrm>
          <a:prstGeom prst="rect">
            <a:avLst/>
          </a:prstGeom>
          <a:noFill/>
        </p:spPr>
        <p:txBody>
          <a:bodyPr wrap="square" rtlCol="0">
            <a:spAutoFit/>
          </a:bodyPr>
          <a:lstStyle/>
          <a:p>
            <a:pPr algn="just"/>
            <a:r>
              <a:rPr lang="en-US" dirty="0"/>
              <a:t>	“a) </a:t>
            </a:r>
            <a:r>
              <a:rPr lang="en-US" dirty="0" err="1"/>
              <a:t>Solicitud</a:t>
            </a:r>
            <a:r>
              <a:rPr lang="en-US" dirty="0"/>
              <a:t> de </a:t>
            </a:r>
            <a:r>
              <a:rPr lang="en-US" dirty="0" err="1"/>
              <a:t>aprobación</a:t>
            </a:r>
            <a:r>
              <a:rPr lang="en-US" dirty="0"/>
              <a:t> de la propuesta de </a:t>
            </a:r>
            <a:r>
              <a:rPr lang="en-US" dirty="0" err="1"/>
              <a:t>inversión</a:t>
            </a:r>
            <a:r>
              <a:rPr lang="en-US" dirty="0"/>
              <a:t> con el </a:t>
            </a:r>
            <a:r>
              <a:rPr lang="en-US" dirty="0" err="1"/>
              <a:t>aval</a:t>
            </a:r>
            <a:r>
              <a:rPr lang="en-US" dirty="0"/>
              <a:t> del jefe del </a:t>
            </a:r>
            <a:r>
              <a:rPr lang="en-US" dirty="0" err="1"/>
              <a:t>órgano</a:t>
            </a:r>
            <a:r>
              <a:rPr lang="en-US" dirty="0"/>
              <a:t>, </a:t>
            </a:r>
            <a:r>
              <a:rPr lang="en-US" dirty="0" err="1"/>
              <a:t>Organismo</a:t>
            </a:r>
            <a:r>
              <a:rPr lang="en-US" dirty="0"/>
              <a:t> de la </a:t>
            </a:r>
            <a:r>
              <a:rPr lang="en-US" dirty="0" err="1"/>
              <a:t>Administración</a:t>
            </a:r>
            <a:r>
              <a:rPr lang="en-US" dirty="0"/>
              <a:t> Central del Estado o </a:t>
            </a:r>
            <a:r>
              <a:rPr lang="en-US" dirty="0" err="1"/>
              <a:t>entidad</a:t>
            </a:r>
            <a:r>
              <a:rPr lang="en-US" dirty="0"/>
              <a:t> </a:t>
            </a:r>
            <a:r>
              <a:rPr lang="en-US" dirty="0" err="1"/>
              <a:t>nacional</a:t>
            </a:r>
            <a:r>
              <a:rPr lang="en-US" dirty="0"/>
              <a:t> </a:t>
            </a:r>
            <a:r>
              <a:rPr lang="en-US" dirty="0" err="1"/>
              <a:t>patrocinadores</a:t>
            </a:r>
            <a:r>
              <a:rPr lang="en-US" dirty="0"/>
              <a:t> de la </a:t>
            </a:r>
            <a:r>
              <a:rPr lang="en-US" dirty="0" err="1"/>
              <a:t>inversión</a:t>
            </a:r>
            <a:r>
              <a:rPr lang="en-US" dirty="0"/>
              <a:t> </a:t>
            </a:r>
            <a:r>
              <a:rPr lang="en-US" dirty="0" err="1"/>
              <a:t>correspondiente</a:t>
            </a:r>
            <a:r>
              <a:rPr lang="en-US" dirty="0"/>
              <a:t>, o </a:t>
            </a:r>
            <a:r>
              <a:rPr lang="en-US" dirty="0" err="1"/>
              <a:t>en</a:t>
            </a:r>
            <a:r>
              <a:rPr lang="en-US" dirty="0"/>
              <a:t> el </a:t>
            </a:r>
            <a:r>
              <a:rPr lang="en-US" dirty="0" err="1"/>
              <a:t>supuesto</a:t>
            </a:r>
            <a:r>
              <a:rPr lang="en-US" dirty="0"/>
              <a:t> de </a:t>
            </a:r>
            <a:r>
              <a:rPr lang="en-US" dirty="0" err="1"/>
              <a:t>una</a:t>
            </a:r>
            <a:r>
              <a:rPr lang="en-US" dirty="0"/>
              <a:t> </a:t>
            </a:r>
            <a:r>
              <a:rPr lang="en-US" dirty="0" err="1"/>
              <a:t>empresa</a:t>
            </a:r>
            <a:r>
              <a:rPr lang="en-US" dirty="0"/>
              <a:t> de capital </a:t>
            </a:r>
            <a:r>
              <a:rPr lang="en-US" dirty="0" err="1"/>
              <a:t>totalmente</a:t>
            </a:r>
            <a:r>
              <a:rPr lang="en-US" dirty="0"/>
              <a:t> </a:t>
            </a:r>
            <a:r>
              <a:rPr lang="en-US" dirty="0" err="1"/>
              <a:t>extranjero</a:t>
            </a:r>
            <a:r>
              <a:rPr lang="en-US" dirty="0"/>
              <a:t>, la </a:t>
            </a:r>
            <a:r>
              <a:rPr lang="en-US" dirty="0" err="1"/>
              <a:t>solicitud</a:t>
            </a:r>
            <a:r>
              <a:rPr lang="en-US" dirty="0"/>
              <a:t> </a:t>
            </a:r>
            <a:r>
              <a:rPr lang="en-US" dirty="0" err="1"/>
              <a:t>extendida</a:t>
            </a:r>
            <a:r>
              <a:rPr lang="en-US" dirty="0"/>
              <a:t> </a:t>
            </a:r>
            <a:r>
              <a:rPr lang="en-US" dirty="0" err="1"/>
              <a:t>por</a:t>
            </a:r>
            <a:r>
              <a:rPr lang="en-US" dirty="0"/>
              <a:t> la </a:t>
            </a:r>
            <a:r>
              <a:rPr lang="en-US" dirty="0" err="1"/>
              <a:t>máxima</a:t>
            </a:r>
            <a:r>
              <a:rPr lang="en-US" dirty="0"/>
              <a:t> </a:t>
            </a:r>
            <a:r>
              <a:rPr lang="en-US" dirty="0" err="1"/>
              <a:t>autoridad</a:t>
            </a:r>
            <a:r>
              <a:rPr lang="en-US" dirty="0"/>
              <a:t> de la </a:t>
            </a:r>
            <a:r>
              <a:rPr lang="en-US" dirty="0" err="1"/>
              <a:t>rama</a:t>
            </a:r>
            <a:r>
              <a:rPr lang="en-US" dirty="0"/>
              <a:t>, </a:t>
            </a:r>
            <a:r>
              <a:rPr lang="en-US" dirty="0" err="1"/>
              <a:t>subrama</a:t>
            </a:r>
            <a:r>
              <a:rPr lang="en-US" dirty="0"/>
              <a:t> o </a:t>
            </a:r>
            <a:r>
              <a:rPr lang="en-US" dirty="0" err="1"/>
              <a:t>actividad</a:t>
            </a:r>
            <a:r>
              <a:rPr lang="en-US" dirty="0"/>
              <a:t> </a:t>
            </a:r>
            <a:r>
              <a:rPr lang="en-US" dirty="0" err="1"/>
              <a:t>económica</a:t>
            </a:r>
            <a:r>
              <a:rPr lang="en-US" dirty="0"/>
              <a:t> </a:t>
            </a:r>
            <a:r>
              <a:rPr lang="en-US" dirty="0" err="1"/>
              <a:t>en</a:t>
            </a:r>
            <a:r>
              <a:rPr lang="en-US" dirty="0"/>
              <a:t> la </a:t>
            </a:r>
            <a:r>
              <a:rPr lang="en-US" dirty="0" err="1"/>
              <a:t>cual</a:t>
            </a:r>
            <a:r>
              <a:rPr lang="en-US" dirty="0"/>
              <a:t> se </a:t>
            </a:r>
            <a:r>
              <a:rPr lang="en-US" dirty="0" err="1"/>
              <a:t>pretende</a:t>
            </a:r>
            <a:r>
              <a:rPr lang="en-US" dirty="0"/>
              <a:t> </a:t>
            </a:r>
            <a:r>
              <a:rPr lang="en-US" dirty="0" err="1"/>
              <a:t>realizar</a:t>
            </a:r>
            <a:r>
              <a:rPr lang="en-US" dirty="0"/>
              <a:t> la </a:t>
            </a:r>
            <a:r>
              <a:rPr lang="en-US" dirty="0" err="1"/>
              <a:t>inversión</a:t>
            </a:r>
            <a:r>
              <a:rPr lang="en-US" dirty="0"/>
              <a:t>;</a:t>
            </a:r>
          </a:p>
          <a:p>
            <a:pPr algn="just"/>
            <a:r>
              <a:rPr lang="en-US" dirty="0"/>
              <a:t>	b) </a:t>
            </a:r>
            <a:r>
              <a:rPr lang="en-US" dirty="0" err="1"/>
              <a:t>certificación</a:t>
            </a:r>
            <a:r>
              <a:rPr lang="en-US" dirty="0"/>
              <a:t> </a:t>
            </a:r>
            <a:r>
              <a:rPr lang="en-US" dirty="0" err="1"/>
              <a:t>expedida</a:t>
            </a:r>
            <a:r>
              <a:rPr lang="en-US" dirty="0"/>
              <a:t> </a:t>
            </a:r>
            <a:r>
              <a:rPr lang="en-US" dirty="0" err="1"/>
              <a:t>por</a:t>
            </a:r>
            <a:r>
              <a:rPr lang="en-US" dirty="0"/>
              <a:t> la </a:t>
            </a:r>
            <a:r>
              <a:rPr lang="en-US" dirty="0" err="1"/>
              <a:t>autoridad</a:t>
            </a:r>
            <a:r>
              <a:rPr lang="en-US" dirty="0"/>
              <a:t> </a:t>
            </a:r>
            <a:r>
              <a:rPr lang="en-US" dirty="0" err="1"/>
              <a:t>competente</a:t>
            </a:r>
            <a:r>
              <a:rPr lang="en-US" dirty="0"/>
              <a:t> </a:t>
            </a:r>
            <a:r>
              <a:rPr lang="en-US" dirty="0" err="1"/>
              <a:t>sobre</a:t>
            </a:r>
            <a:r>
              <a:rPr lang="en-US" dirty="0"/>
              <a:t> la </a:t>
            </a:r>
            <a:r>
              <a:rPr lang="en-US" dirty="0" err="1"/>
              <a:t>compatibilización</a:t>
            </a:r>
            <a:r>
              <a:rPr lang="en-US" dirty="0"/>
              <a:t> con </a:t>
            </a:r>
            <a:r>
              <a:rPr lang="en-US" dirty="0" err="1"/>
              <a:t>los</a:t>
            </a:r>
            <a:r>
              <a:rPr lang="en-US" dirty="0"/>
              <a:t> </a:t>
            </a:r>
            <a:r>
              <a:rPr lang="en-US" dirty="0" err="1"/>
              <a:t>intereses</a:t>
            </a:r>
            <a:r>
              <a:rPr lang="en-US" dirty="0"/>
              <a:t> de la </a:t>
            </a:r>
            <a:r>
              <a:rPr lang="en-US" dirty="0" err="1"/>
              <a:t>Defensa</a:t>
            </a:r>
            <a:r>
              <a:rPr lang="en-US" dirty="0"/>
              <a:t>, </a:t>
            </a:r>
            <a:r>
              <a:rPr lang="en-US" dirty="0" err="1"/>
              <a:t>según</a:t>
            </a:r>
            <a:r>
              <a:rPr lang="en-US" dirty="0"/>
              <a:t> lo </a:t>
            </a:r>
            <a:r>
              <a:rPr lang="en-US" dirty="0" err="1"/>
              <a:t>establecido</a:t>
            </a:r>
            <a:r>
              <a:rPr lang="en-US" dirty="0"/>
              <a:t> </a:t>
            </a:r>
            <a:r>
              <a:rPr lang="en-US" dirty="0" err="1"/>
              <a:t>en</a:t>
            </a:r>
            <a:r>
              <a:rPr lang="en-US" dirty="0"/>
              <a:t> la </a:t>
            </a:r>
            <a:r>
              <a:rPr lang="en-US" dirty="0" err="1"/>
              <a:t>legislación</a:t>
            </a:r>
            <a:r>
              <a:rPr lang="en-US" dirty="0"/>
              <a:t> </a:t>
            </a:r>
            <a:r>
              <a:rPr lang="en-US" dirty="0" err="1"/>
              <a:t>vigente</a:t>
            </a:r>
            <a:r>
              <a:rPr lang="en-US" dirty="0"/>
              <a:t>;</a:t>
            </a:r>
          </a:p>
          <a:p>
            <a:pPr algn="just"/>
            <a:r>
              <a:rPr lang="en-US" dirty="0"/>
              <a:t>	c) </a:t>
            </a:r>
            <a:r>
              <a:rPr lang="en-US" dirty="0" err="1"/>
              <a:t>valoración</a:t>
            </a:r>
            <a:r>
              <a:rPr lang="en-US" dirty="0"/>
              <a:t> del </a:t>
            </a:r>
            <a:r>
              <a:rPr lang="en-US" dirty="0" err="1"/>
              <a:t>Ministerio</a:t>
            </a:r>
            <a:r>
              <a:rPr lang="en-US" dirty="0"/>
              <a:t> de </a:t>
            </a:r>
            <a:r>
              <a:rPr lang="en-US" dirty="0" err="1"/>
              <a:t>Ciencia</a:t>
            </a:r>
            <a:r>
              <a:rPr lang="en-US" dirty="0"/>
              <a:t>, </a:t>
            </a:r>
            <a:r>
              <a:rPr lang="en-US" dirty="0" err="1"/>
              <a:t>Tecnología</a:t>
            </a:r>
            <a:r>
              <a:rPr lang="en-US" dirty="0"/>
              <a:t> y Medio </a:t>
            </a:r>
            <a:r>
              <a:rPr lang="en-US" dirty="0" err="1"/>
              <a:t>Ambiente</a:t>
            </a:r>
            <a:r>
              <a:rPr lang="en-US" dirty="0"/>
              <a:t> de </a:t>
            </a:r>
            <a:r>
              <a:rPr lang="en-US" dirty="0" err="1"/>
              <a:t>los</a:t>
            </a:r>
            <a:r>
              <a:rPr lang="en-US" dirty="0"/>
              <a:t> </a:t>
            </a:r>
            <a:r>
              <a:rPr lang="en-US" dirty="0" err="1"/>
              <a:t>aspectos</a:t>
            </a:r>
            <a:r>
              <a:rPr lang="en-US" dirty="0"/>
              <a:t> </a:t>
            </a:r>
            <a:r>
              <a:rPr lang="en-US" dirty="0" err="1"/>
              <a:t>relativos</a:t>
            </a:r>
            <a:r>
              <a:rPr lang="en-US" dirty="0"/>
              <a:t> al </a:t>
            </a:r>
            <a:r>
              <a:rPr lang="en-US" dirty="0" err="1"/>
              <a:t>medio</a:t>
            </a:r>
            <a:r>
              <a:rPr lang="en-US" dirty="0"/>
              <a:t> </a:t>
            </a:r>
            <a:r>
              <a:rPr lang="en-US" dirty="0" err="1"/>
              <a:t>ambiente</a:t>
            </a:r>
            <a:r>
              <a:rPr lang="en-US" dirty="0"/>
              <a:t>, la </a:t>
            </a:r>
            <a:r>
              <a:rPr lang="en-US" dirty="0" err="1"/>
              <a:t>tecnología</a:t>
            </a:r>
            <a:r>
              <a:rPr lang="en-US" dirty="0"/>
              <a:t>, la </a:t>
            </a:r>
            <a:r>
              <a:rPr lang="en-US" dirty="0" err="1"/>
              <a:t>propiedad</a:t>
            </a:r>
            <a:r>
              <a:rPr lang="en-US" dirty="0"/>
              <a:t> industrial, la </a:t>
            </a:r>
            <a:r>
              <a:rPr lang="en-US" dirty="0" err="1"/>
              <a:t>normalización</a:t>
            </a:r>
            <a:r>
              <a:rPr lang="en-US" dirty="0"/>
              <a:t>, la </a:t>
            </a:r>
            <a:r>
              <a:rPr lang="en-US" dirty="0" err="1"/>
              <a:t>metrología</a:t>
            </a:r>
            <a:r>
              <a:rPr lang="en-US" dirty="0"/>
              <a:t> y la </a:t>
            </a:r>
            <a:r>
              <a:rPr lang="en-US" dirty="0" err="1"/>
              <a:t>calidad</a:t>
            </a:r>
            <a:r>
              <a:rPr lang="en-US" dirty="0"/>
              <a:t>;</a:t>
            </a:r>
          </a:p>
          <a:p>
            <a:pPr algn="just"/>
            <a:r>
              <a:rPr lang="en-US" dirty="0"/>
              <a:t>	d) propuesta de </a:t>
            </a:r>
            <a:r>
              <a:rPr lang="en-US" dirty="0" err="1"/>
              <a:t>directivos</a:t>
            </a:r>
            <a:r>
              <a:rPr lang="en-US" dirty="0"/>
              <a:t> </a:t>
            </a:r>
            <a:r>
              <a:rPr lang="en-US" dirty="0" err="1"/>
              <a:t>cubanos</a:t>
            </a:r>
            <a:r>
              <a:rPr lang="en-US" dirty="0"/>
              <a:t> que </a:t>
            </a:r>
            <a:r>
              <a:rPr lang="en-US" dirty="0" err="1"/>
              <a:t>asumirán</a:t>
            </a:r>
            <a:r>
              <a:rPr lang="en-US" dirty="0"/>
              <a:t> cargos </a:t>
            </a:r>
            <a:r>
              <a:rPr lang="en-US" dirty="0" err="1"/>
              <a:t>en</a:t>
            </a:r>
            <a:r>
              <a:rPr lang="en-US" dirty="0"/>
              <a:t> </a:t>
            </a:r>
            <a:r>
              <a:rPr lang="en-US" dirty="0" err="1"/>
              <a:t>los</a:t>
            </a:r>
            <a:r>
              <a:rPr lang="en-US" dirty="0"/>
              <a:t> </a:t>
            </a:r>
            <a:r>
              <a:rPr lang="en-US" dirty="0" err="1"/>
              <a:t>diferentes</a:t>
            </a:r>
            <a:r>
              <a:rPr lang="en-US" dirty="0"/>
              <a:t> </a:t>
            </a:r>
            <a:r>
              <a:rPr lang="en-US" dirty="0" err="1"/>
              <a:t>órganos</a:t>
            </a:r>
            <a:r>
              <a:rPr lang="en-US" dirty="0"/>
              <a:t> de </a:t>
            </a:r>
            <a:r>
              <a:rPr lang="en-US" dirty="0" err="1"/>
              <a:t>dirección</a:t>
            </a:r>
            <a:r>
              <a:rPr lang="en-US" dirty="0"/>
              <a:t>;</a:t>
            </a:r>
          </a:p>
          <a:p>
            <a:pPr algn="just"/>
            <a:r>
              <a:rPr lang="en-US" dirty="0"/>
              <a:t>	e) propuesta del </a:t>
            </a:r>
            <a:r>
              <a:rPr lang="en-US" dirty="0" err="1"/>
              <a:t>proyecto</a:t>
            </a:r>
            <a:r>
              <a:rPr lang="en-US" dirty="0"/>
              <a:t> de </a:t>
            </a:r>
            <a:r>
              <a:rPr lang="en-US" dirty="0" err="1"/>
              <a:t>nomenclador</a:t>
            </a:r>
            <a:r>
              <a:rPr lang="en-US" dirty="0"/>
              <a:t> de </a:t>
            </a:r>
            <a:r>
              <a:rPr lang="en-US" dirty="0" err="1"/>
              <a:t>productos</a:t>
            </a:r>
            <a:r>
              <a:rPr lang="en-US" dirty="0"/>
              <a:t> de </a:t>
            </a:r>
            <a:r>
              <a:rPr lang="en-US" dirty="0" err="1"/>
              <a:t>importación</a:t>
            </a:r>
            <a:r>
              <a:rPr lang="en-US" dirty="0"/>
              <a:t> y </a:t>
            </a:r>
            <a:r>
              <a:rPr lang="en-US" dirty="0" err="1"/>
              <a:t>exportación</a:t>
            </a:r>
            <a:r>
              <a:rPr lang="en-US" dirty="0"/>
              <a:t>;</a:t>
            </a:r>
          </a:p>
          <a:p>
            <a:pPr algn="just"/>
            <a:r>
              <a:rPr lang="en-US" dirty="0"/>
              <a:t>	f) propuesta de </a:t>
            </a:r>
            <a:r>
              <a:rPr lang="en-US" dirty="0" err="1"/>
              <a:t>entidad</a:t>
            </a:r>
            <a:r>
              <a:rPr lang="en-US" dirty="0"/>
              <a:t> </a:t>
            </a:r>
            <a:r>
              <a:rPr lang="en-US" dirty="0" err="1"/>
              <a:t>empleadora</a:t>
            </a:r>
            <a:r>
              <a:rPr lang="en-US" dirty="0"/>
              <a:t> que </a:t>
            </a:r>
            <a:r>
              <a:rPr lang="en-US" dirty="0" err="1"/>
              <a:t>suministrará</a:t>
            </a:r>
            <a:r>
              <a:rPr lang="en-US" dirty="0"/>
              <a:t> la </a:t>
            </a:r>
            <a:r>
              <a:rPr lang="en-US" dirty="0" err="1"/>
              <a:t>fuerza</a:t>
            </a:r>
            <a:r>
              <a:rPr lang="en-US" dirty="0"/>
              <a:t> de </a:t>
            </a:r>
            <a:r>
              <a:rPr lang="en-US" dirty="0" err="1"/>
              <a:t>trabajo</a:t>
            </a:r>
            <a:r>
              <a:rPr lang="en-US" dirty="0"/>
              <a:t>;</a:t>
            </a:r>
          </a:p>
          <a:p>
            <a:pPr algn="just"/>
            <a:r>
              <a:rPr lang="en-US" dirty="0"/>
              <a:t>	g) </a:t>
            </a:r>
            <a:r>
              <a:rPr lang="en-US" dirty="0" err="1"/>
              <a:t>pronunciamiento</a:t>
            </a:r>
            <a:r>
              <a:rPr lang="en-US" dirty="0"/>
              <a:t> </a:t>
            </a:r>
            <a:r>
              <a:rPr lang="en-US" dirty="0" err="1"/>
              <a:t>escrito</a:t>
            </a:r>
            <a:r>
              <a:rPr lang="en-US" dirty="0"/>
              <a:t> de la </a:t>
            </a:r>
            <a:r>
              <a:rPr lang="en-US" dirty="0" err="1"/>
              <a:t>autoridad</a:t>
            </a:r>
            <a:r>
              <a:rPr lang="en-US" dirty="0"/>
              <a:t> </a:t>
            </a:r>
            <a:r>
              <a:rPr lang="en-US" dirty="0" err="1"/>
              <a:t>competente</a:t>
            </a:r>
            <a:r>
              <a:rPr lang="en-US" dirty="0"/>
              <a:t> del </a:t>
            </a:r>
            <a:r>
              <a:rPr lang="en-US" dirty="0" err="1"/>
              <a:t>órgano</a:t>
            </a:r>
            <a:r>
              <a:rPr lang="en-US" dirty="0"/>
              <a:t>, </a:t>
            </a:r>
            <a:r>
              <a:rPr lang="en-US" dirty="0" err="1"/>
              <a:t>organismo</a:t>
            </a:r>
            <a:r>
              <a:rPr lang="en-US" dirty="0"/>
              <a:t> de la </a:t>
            </a:r>
            <a:r>
              <a:rPr lang="en-US" dirty="0" err="1"/>
              <a:t>Administración</a:t>
            </a:r>
            <a:r>
              <a:rPr lang="en-US" dirty="0"/>
              <a:t> Central del Estado o </a:t>
            </a:r>
            <a:r>
              <a:rPr lang="en-US" dirty="0" err="1"/>
              <a:t>entidad</a:t>
            </a:r>
            <a:r>
              <a:rPr lang="en-US" dirty="0"/>
              <a:t> </a:t>
            </a:r>
            <a:r>
              <a:rPr lang="en-US" dirty="0" err="1"/>
              <a:t>nacional</a:t>
            </a:r>
            <a:r>
              <a:rPr lang="en-US" dirty="0"/>
              <a:t> </a:t>
            </a:r>
            <a:r>
              <a:rPr lang="en-US" dirty="0" err="1"/>
              <a:t>patrocinadores</a:t>
            </a:r>
            <a:r>
              <a:rPr lang="en-US" dirty="0"/>
              <a:t>, </a:t>
            </a:r>
            <a:r>
              <a:rPr lang="en-US" dirty="0" err="1"/>
              <a:t>avalando</a:t>
            </a:r>
            <a:r>
              <a:rPr lang="en-US" dirty="0"/>
              <a:t> el </a:t>
            </a:r>
            <a:r>
              <a:rPr lang="en-US" dirty="0" err="1"/>
              <a:t>estudio</a:t>
            </a:r>
            <a:r>
              <a:rPr lang="en-US" dirty="0"/>
              <a:t> de </a:t>
            </a:r>
            <a:r>
              <a:rPr lang="en-US" dirty="0" err="1"/>
              <a:t>factibilidad</a:t>
            </a:r>
            <a:r>
              <a:rPr lang="en-US" dirty="0"/>
              <a:t> </a:t>
            </a:r>
            <a:r>
              <a:rPr lang="en-US" dirty="0" err="1"/>
              <a:t>técnico-económica</a:t>
            </a:r>
            <a:r>
              <a:rPr lang="en-US" dirty="0"/>
              <a:t>, </a:t>
            </a:r>
            <a:r>
              <a:rPr lang="en-US" dirty="0" err="1"/>
              <a:t>así</a:t>
            </a:r>
            <a:r>
              <a:rPr lang="en-US" dirty="0"/>
              <a:t> </a:t>
            </a:r>
            <a:r>
              <a:rPr lang="en-US" dirty="0" err="1"/>
              <a:t>como</a:t>
            </a:r>
            <a:r>
              <a:rPr lang="en-US" dirty="0"/>
              <a:t> el </a:t>
            </a:r>
            <a:r>
              <a:rPr lang="en-US" dirty="0" err="1"/>
              <a:t>nivel</a:t>
            </a:r>
            <a:r>
              <a:rPr lang="en-US" dirty="0"/>
              <a:t> de </a:t>
            </a:r>
            <a:r>
              <a:rPr lang="en-US" dirty="0" err="1"/>
              <a:t>certidumbre</a:t>
            </a:r>
            <a:r>
              <a:rPr lang="en-US" dirty="0"/>
              <a:t> de </a:t>
            </a:r>
            <a:r>
              <a:rPr lang="en-US" dirty="0" err="1"/>
              <a:t>sus</a:t>
            </a:r>
            <a:r>
              <a:rPr lang="en-US" dirty="0"/>
              <a:t> </a:t>
            </a:r>
            <a:r>
              <a:rPr lang="en-US" dirty="0" err="1"/>
              <a:t>proyecciones</a:t>
            </a:r>
            <a:r>
              <a:rPr lang="en-US" dirty="0"/>
              <a:t>; y</a:t>
            </a:r>
          </a:p>
          <a:p>
            <a:pPr algn="just"/>
            <a:r>
              <a:rPr lang="en-US" dirty="0"/>
              <a:t>	h) </a:t>
            </a:r>
            <a:r>
              <a:rPr lang="en-US" dirty="0" err="1"/>
              <a:t>cualquier</a:t>
            </a:r>
            <a:r>
              <a:rPr lang="en-US" dirty="0"/>
              <a:t> </a:t>
            </a:r>
            <a:r>
              <a:rPr lang="en-US" dirty="0" err="1"/>
              <a:t>otro</a:t>
            </a:r>
            <a:r>
              <a:rPr lang="en-US" dirty="0"/>
              <a:t> </a:t>
            </a:r>
            <a:r>
              <a:rPr lang="en-US" dirty="0" err="1"/>
              <a:t>documento</a:t>
            </a:r>
            <a:r>
              <a:rPr lang="en-US" dirty="0"/>
              <a:t> que se </a:t>
            </a:r>
            <a:r>
              <a:rPr lang="en-US" dirty="0" err="1"/>
              <a:t>establezca</a:t>
            </a:r>
            <a:r>
              <a:rPr lang="en-US" dirty="0"/>
              <a:t> para regular </a:t>
            </a:r>
            <a:r>
              <a:rPr lang="en-US" dirty="0" err="1"/>
              <a:t>los</a:t>
            </a:r>
            <a:r>
              <a:rPr lang="en-US" dirty="0"/>
              <a:t> </a:t>
            </a:r>
            <a:r>
              <a:rPr lang="en-US" dirty="0" err="1"/>
              <a:t>procesos</a:t>
            </a:r>
            <a:r>
              <a:rPr lang="en-US" dirty="0"/>
              <a:t> </a:t>
            </a:r>
            <a:r>
              <a:rPr lang="en-US" dirty="0" err="1"/>
              <a:t>inversionistas</a:t>
            </a:r>
            <a:r>
              <a:rPr lang="en-US" dirty="0"/>
              <a:t>.”</a:t>
            </a:r>
          </a:p>
          <a:p>
            <a:pPr algn="just"/>
            <a:r>
              <a:rPr lang="en-US" dirty="0">
                <a:hlinkClick r:id="rId3" invalidUrl="http://www.granma.cu/file/sp/cartera-de-oportunidades-de-inversion-extranjera-23/datos/documentos/marco_regulatorio/Ley No. 118_ESP.pdf"/>
              </a:rPr>
              <a:t>Reglamento De La Ley De La Inversión Extranjera</a:t>
            </a:r>
            <a:r>
              <a:rPr lang="en-US" dirty="0"/>
              <a:t> (Decree 325 Council of Ministers) Art. 11.1, pp. 189 (On investment applications materials necessary for evaluation)</a:t>
            </a:r>
          </a:p>
        </p:txBody>
      </p:sp>
    </p:spTree>
    <p:extLst>
      <p:ext uri="{BB962C8B-B14F-4D97-AF65-F5344CB8AC3E}">
        <p14:creationId xmlns:p14="http://schemas.microsoft.com/office/powerpoint/2010/main" val="86509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80901"/>
          </a:xfrm>
        </p:spPr>
        <p:txBody>
          <a:bodyPr/>
          <a:lstStyle/>
          <a:p>
            <a:r>
              <a:rPr lang="en-US" dirty="0"/>
              <a:t>Cuban Process (Step 1: Plan)</a:t>
            </a:r>
          </a:p>
        </p:txBody>
      </p:sp>
      <p:graphicFrame>
        <p:nvGraphicFramePr>
          <p:cNvPr id="5" name="Content Placeholder 4">
            <a:extLst>
              <a:ext uri="{FF2B5EF4-FFF2-40B4-BE49-F238E27FC236}">
                <a16:creationId xmlns:a16="http://schemas.microsoft.com/office/drawing/2014/main" id="{655BBC8B-0F39-451E-B108-F195AC1DCFFF}"/>
              </a:ext>
            </a:extLst>
          </p:cNvPr>
          <p:cNvGraphicFramePr>
            <a:graphicFrameLocks noGrp="1"/>
          </p:cNvGraphicFramePr>
          <p:nvPr>
            <p:ph idx="1"/>
            <p:extLst>
              <p:ext uri="{D42A27DB-BD31-4B8C-83A1-F6EECF244321}">
                <p14:modId xmlns:p14="http://schemas.microsoft.com/office/powerpoint/2010/main" val="4061404924"/>
              </p:ext>
            </p:extLst>
          </p:nvPr>
        </p:nvGraphicFramePr>
        <p:xfrm>
          <a:off x="0" y="980903"/>
          <a:ext cx="12192000" cy="5877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7170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4ECB-E9D5-49FA-A4BE-2595FD82D741}"/>
              </a:ext>
            </a:extLst>
          </p:cNvPr>
          <p:cNvSpPr>
            <a:spLocks noGrp="1"/>
          </p:cNvSpPr>
          <p:nvPr>
            <p:ph type="title"/>
          </p:nvPr>
        </p:nvSpPr>
        <p:spPr/>
        <p:txBody>
          <a:bodyPr/>
          <a:lstStyle/>
          <a:p>
            <a:r>
              <a:rPr lang="en-US" dirty="0"/>
              <a:t>Cuban Process (Step 2: Execute)</a:t>
            </a:r>
          </a:p>
        </p:txBody>
      </p:sp>
      <p:graphicFrame>
        <p:nvGraphicFramePr>
          <p:cNvPr id="8" name="Content Placeholder 7">
            <a:extLst>
              <a:ext uri="{FF2B5EF4-FFF2-40B4-BE49-F238E27FC236}">
                <a16:creationId xmlns:a16="http://schemas.microsoft.com/office/drawing/2014/main" id="{0549785F-EDE0-4AA4-9025-BBD224407AE8}"/>
              </a:ext>
            </a:extLst>
          </p:cNvPr>
          <p:cNvGraphicFramePr>
            <a:graphicFrameLocks noGrp="1"/>
          </p:cNvGraphicFramePr>
          <p:nvPr>
            <p:ph idx="1"/>
            <p:extLst>
              <p:ext uri="{D42A27DB-BD31-4B8C-83A1-F6EECF244321}">
                <p14:modId xmlns:p14="http://schemas.microsoft.com/office/powerpoint/2010/main" val="1452003718"/>
              </p:ext>
            </p:extLst>
          </p:nvPr>
        </p:nvGraphicFramePr>
        <p:xfrm>
          <a:off x="838200" y="1735138"/>
          <a:ext cx="105156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tar: 5 Points 8">
            <a:extLst>
              <a:ext uri="{FF2B5EF4-FFF2-40B4-BE49-F238E27FC236}">
                <a16:creationId xmlns:a16="http://schemas.microsoft.com/office/drawing/2014/main" id="{ECEFEBEA-A011-4B56-82B2-784096EE19BE}"/>
              </a:ext>
            </a:extLst>
          </p:cNvPr>
          <p:cNvSpPr/>
          <p:nvPr/>
        </p:nvSpPr>
        <p:spPr>
          <a:xfrm>
            <a:off x="9315451" y="2047875"/>
            <a:ext cx="2781300" cy="2524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Approval</a:t>
            </a:r>
          </a:p>
        </p:txBody>
      </p:sp>
    </p:spTree>
    <p:extLst>
      <p:ext uri="{BB962C8B-B14F-4D97-AF65-F5344CB8AC3E}">
        <p14:creationId xmlns:p14="http://schemas.microsoft.com/office/powerpoint/2010/main" val="812475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860D-790B-4C19-B0CE-EA67725FD626}"/>
              </a:ext>
            </a:extLst>
          </p:cNvPr>
          <p:cNvSpPr>
            <a:spLocks noGrp="1"/>
          </p:cNvSpPr>
          <p:nvPr>
            <p:ph type="title"/>
          </p:nvPr>
        </p:nvSpPr>
        <p:spPr>
          <a:xfrm>
            <a:off x="837852" y="160578"/>
            <a:ext cx="10515600" cy="1325563"/>
          </a:xfrm>
        </p:spPr>
        <p:txBody>
          <a:bodyPr/>
          <a:lstStyle/>
          <a:p>
            <a:r>
              <a:rPr lang="en-US" dirty="0"/>
              <a:t>Cuban Process (Step 3: Obtain Approval)</a:t>
            </a:r>
          </a:p>
        </p:txBody>
      </p:sp>
      <p:sp>
        <p:nvSpPr>
          <p:cNvPr id="6" name="Oval 5">
            <a:extLst>
              <a:ext uri="{FF2B5EF4-FFF2-40B4-BE49-F238E27FC236}">
                <a16:creationId xmlns:a16="http://schemas.microsoft.com/office/drawing/2014/main" id="{3154261C-A396-4D7E-AF79-DB7EBE4EBA1E}"/>
              </a:ext>
            </a:extLst>
          </p:cNvPr>
          <p:cNvSpPr/>
          <p:nvPr/>
        </p:nvSpPr>
        <p:spPr>
          <a:xfrm>
            <a:off x="6426520" y="1304921"/>
            <a:ext cx="1843090"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State Central Administration</a:t>
            </a:r>
          </a:p>
        </p:txBody>
      </p:sp>
      <p:sp>
        <p:nvSpPr>
          <p:cNvPr id="7" name="Oval 6">
            <a:extLst>
              <a:ext uri="{FF2B5EF4-FFF2-40B4-BE49-F238E27FC236}">
                <a16:creationId xmlns:a16="http://schemas.microsoft.com/office/drawing/2014/main" id="{61C8EA67-3193-49E2-B5B4-0B64654FA2D7}"/>
              </a:ext>
            </a:extLst>
          </p:cNvPr>
          <p:cNvSpPr/>
          <p:nvPr/>
        </p:nvSpPr>
        <p:spPr>
          <a:xfrm>
            <a:off x="9866143" y="1304925"/>
            <a:ext cx="1843090"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Minister of Foreign Trade</a:t>
            </a:r>
          </a:p>
        </p:txBody>
      </p:sp>
      <p:sp>
        <p:nvSpPr>
          <p:cNvPr id="8" name="Oval 7">
            <a:extLst>
              <a:ext uri="{FF2B5EF4-FFF2-40B4-BE49-F238E27FC236}">
                <a16:creationId xmlns:a16="http://schemas.microsoft.com/office/drawing/2014/main" id="{877D0462-0986-4A18-B354-C89D661537D9}"/>
              </a:ext>
            </a:extLst>
          </p:cNvPr>
          <p:cNvSpPr/>
          <p:nvPr/>
        </p:nvSpPr>
        <p:spPr>
          <a:xfrm>
            <a:off x="3213260" y="1304925"/>
            <a:ext cx="1843090"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Council of Ministers</a:t>
            </a:r>
          </a:p>
        </p:txBody>
      </p:sp>
      <p:sp>
        <p:nvSpPr>
          <p:cNvPr id="9" name="Oval 8">
            <a:extLst>
              <a:ext uri="{FF2B5EF4-FFF2-40B4-BE49-F238E27FC236}">
                <a16:creationId xmlns:a16="http://schemas.microsoft.com/office/drawing/2014/main" id="{2256BB09-9357-4D49-B591-B54789004057}"/>
              </a:ext>
            </a:extLst>
          </p:cNvPr>
          <p:cNvSpPr/>
          <p:nvPr/>
        </p:nvSpPr>
        <p:spPr>
          <a:xfrm>
            <a:off x="0" y="1304922"/>
            <a:ext cx="1843090"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Council of State</a:t>
            </a:r>
          </a:p>
        </p:txBody>
      </p:sp>
      <p:sp>
        <p:nvSpPr>
          <p:cNvPr id="11" name="Text Box 2">
            <a:extLst>
              <a:ext uri="{FF2B5EF4-FFF2-40B4-BE49-F238E27FC236}">
                <a16:creationId xmlns:a16="http://schemas.microsoft.com/office/drawing/2014/main" id="{55762952-2216-45A7-9394-D5F0A635448D}"/>
              </a:ext>
            </a:extLst>
          </p:cNvPr>
          <p:cNvSpPr txBox="1">
            <a:spLocks noChangeArrowheads="1"/>
          </p:cNvSpPr>
          <p:nvPr/>
        </p:nvSpPr>
        <p:spPr bwMode="auto">
          <a:xfrm>
            <a:off x="278607" y="3206415"/>
            <a:ext cx="1285875" cy="3429000"/>
          </a:xfrm>
          <a:prstGeom prst="rect">
            <a:avLst/>
          </a:prstGeom>
          <a:solidFill>
            <a:srgbClr val="92D050"/>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Prospection and exploitation of non-renewable natural resources</a:t>
            </a:r>
          </a:p>
          <a:p>
            <a:pPr marL="0" marR="0" algn="ctr">
              <a:lnSpc>
                <a:spcPct val="107000"/>
              </a:lnSpc>
              <a:spcBef>
                <a:spcPts val="0"/>
              </a:spcBef>
              <a:spcAft>
                <a:spcPts val="0"/>
              </a:spcAft>
            </a:pPr>
            <a:r>
              <a:rPr lang="en-US" sz="11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Management of public services such as transportation, communications, water supply, electricity; the construction of a public work or the exploitation of a public good</a:t>
            </a:r>
          </a:p>
          <a:p>
            <a:pPr marL="0" marR="0" algn="ctr">
              <a:lnSpc>
                <a:spcPct val="107000"/>
              </a:lnSpc>
              <a:spcBef>
                <a:spcPts val="0"/>
              </a:spcBef>
              <a:spcAft>
                <a:spcPts val="0"/>
              </a:spcAft>
            </a:pPr>
            <a:r>
              <a:rPr lang="en-US" sz="11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D820FA7A-B4A9-49E7-ADBA-4D5792C30A4E}"/>
              </a:ext>
            </a:extLst>
          </p:cNvPr>
          <p:cNvCxnSpPr>
            <a:cxnSpLocks/>
          </p:cNvCxnSpPr>
          <p:nvPr/>
        </p:nvCxnSpPr>
        <p:spPr>
          <a:xfrm flipV="1">
            <a:off x="1118937" y="2166687"/>
            <a:ext cx="0" cy="949492"/>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CFCB0D3-8DA4-4792-9B30-30517F305B96}"/>
              </a:ext>
            </a:extLst>
          </p:cNvPr>
          <p:cNvCxnSpPr>
            <a:cxnSpLocks/>
          </p:cNvCxnSpPr>
          <p:nvPr/>
        </p:nvCxnSpPr>
        <p:spPr>
          <a:xfrm flipV="1">
            <a:off x="1557214" y="1961147"/>
            <a:ext cx="1656046" cy="1155032"/>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21" name="Text Box 2">
            <a:extLst>
              <a:ext uri="{FF2B5EF4-FFF2-40B4-BE49-F238E27FC236}">
                <a16:creationId xmlns:a16="http://schemas.microsoft.com/office/drawing/2014/main" id="{20E5136C-B151-45B6-8A9F-4BD7BEC42ED7}"/>
              </a:ext>
            </a:extLst>
          </p:cNvPr>
          <p:cNvSpPr txBox="1">
            <a:spLocks noChangeArrowheads="1"/>
          </p:cNvSpPr>
          <p:nvPr/>
        </p:nvSpPr>
        <p:spPr bwMode="auto">
          <a:xfrm>
            <a:off x="2777039" y="3206415"/>
            <a:ext cx="2138238" cy="2751471"/>
          </a:xfrm>
          <a:prstGeom prst="rect">
            <a:avLst/>
          </a:prstGeom>
          <a:solidFill>
            <a:srgbClr val="00B0F0"/>
          </a:solidFill>
          <a:ln w="9525">
            <a:solidFill>
              <a:srgbClr val="000000"/>
            </a:solid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Real estate developments</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Totally foreign capital companies</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Transfer of State ownership or other property rights over State goods</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International economic associations for exploitation of natural resources</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A foreign company working with public capital</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Renewable energy</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Business system of health and education sectors</a:t>
            </a:r>
          </a:p>
          <a:p>
            <a:pPr marL="45720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22" name="Straight Arrow Connector 21">
            <a:extLst>
              <a:ext uri="{FF2B5EF4-FFF2-40B4-BE49-F238E27FC236}">
                <a16:creationId xmlns:a16="http://schemas.microsoft.com/office/drawing/2014/main" id="{2E70B29D-4421-43BD-B191-C9EED3C41F67}"/>
              </a:ext>
            </a:extLst>
          </p:cNvPr>
          <p:cNvCxnSpPr>
            <a:cxnSpLocks/>
          </p:cNvCxnSpPr>
          <p:nvPr/>
        </p:nvCxnSpPr>
        <p:spPr>
          <a:xfrm flipV="1">
            <a:off x="3854179" y="2150645"/>
            <a:ext cx="0" cy="94949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1EA1F63-3DD1-4302-988D-7CB61C6F8BB1}"/>
              </a:ext>
            </a:extLst>
          </p:cNvPr>
          <p:cNvCxnSpPr>
            <a:cxnSpLocks/>
          </p:cNvCxnSpPr>
          <p:nvPr/>
        </p:nvCxnSpPr>
        <p:spPr>
          <a:xfrm flipV="1">
            <a:off x="4700337" y="1961147"/>
            <a:ext cx="1820779" cy="1169570"/>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5" name="Text Box 2">
            <a:extLst>
              <a:ext uri="{FF2B5EF4-FFF2-40B4-BE49-F238E27FC236}">
                <a16:creationId xmlns:a16="http://schemas.microsoft.com/office/drawing/2014/main" id="{055E3346-EB2A-445A-AE55-C2BAF09DE24D}"/>
              </a:ext>
            </a:extLst>
          </p:cNvPr>
          <p:cNvSpPr txBox="1">
            <a:spLocks noChangeArrowheads="1"/>
          </p:cNvSpPr>
          <p:nvPr/>
        </p:nvSpPr>
        <p:spPr bwMode="auto">
          <a:xfrm>
            <a:off x="6127834" y="3206415"/>
            <a:ext cx="1981200" cy="695325"/>
          </a:xfrm>
          <a:prstGeom prst="rect">
            <a:avLst/>
          </a:prstGeom>
          <a:solidFill>
            <a:schemeClr val="accent4">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Management of public service, construction of public work, exploitation of public good</a:t>
            </a:r>
          </a:p>
        </p:txBody>
      </p:sp>
      <p:cxnSp>
        <p:nvCxnSpPr>
          <p:cNvPr id="26" name="Straight Arrow Connector 25">
            <a:extLst>
              <a:ext uri="{FF2B5EF4-FFF2-40B4-BE49-F238E27FC236}">
                <a16:creationId xmlns:a16="http://schemas.microsoft.com/office/drawing/2014/main" id="{8457DE18-9519-4B27-965F-C75D55AD55B5}"/>
              </a:ext>
            </a:extLst>
          </p:cNvPr>
          <p:cNvCxnSpPr>
            <a:cxnSpLocks/>
          </p:cNvCxnSpPr>
          <p:nvPr/>
        </p:nvCxnSpPr>
        <p:spPr>
          <a:xfrm flipH="1" flipV="1">
            <a:off x="1684421" y="2150645"/>
            <a:ext cx="4824727" cy="980072"/>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E53760E-480F-4A5B-866F-3427AAF307A1}"/>
              </a:ext>
            </a:extLst>
          </p:cNvPr>
          <p:cNvCxnSpPr>
            <a:cxnSpLocks/>
          </p:cNvCxnSpPr>
          <p:nvPr/>
        </p:nvCxnSpPr>
        <p:spPr>
          <a:xfrm flipH="1" flipV="1">
            <a:off x="4700337" y="2150645"/>
            <a:ext cx="2085537" cy="96553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Text Box 2">
            <a:extLst>
              <a:ext uri="{FF2B5EF4-FFF2-40B4-BE49-F238E27FC236}">
                <a16:creationId xmlns:a16="http://schemas.microsoft.com/office/drawing/2014/main" id="{A6D91AFA-2325-454B-BE01-EDE1B976CB42}"/>
              </a:ext>
            </a:extLst>
          </p:cNvPr>
          <p:cNvSpPr txBox="1">
            <a:spLocks noChangeArrowheads="1"/>
          </p:cNvSpPr>
          <p:nvPr/>
        </p:nvSpPr>
        <p:spPr bwMode="auto">
          <a:xfrm>
            <a:off x="8925928" y="3128962"/>
            <a:ext cx="2305050" cy="600075"/>
          </a:xfrm>
          <a:prstGeom prst="rect">
            <a:avLst/>
          </a:prstGeom>
          <a:solidFill>
            <a:srgbClr val="FFC000"/>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Joint ventures, totally foreign capital company, or international economic association</a:t>
            </a:r>
          </a:p>
        </p:txBody>
      </p:sp>
      <p:cxnSp>
        <p:nvCxnSpPr>
          <p:cNvPr id="31" name="Straight Arrow Connector 30">
            <a:extLst>
              <a:ext uri="{FF2B5EF4-FFF2-40B4-BE49-F238E27FC236}">
                <a16:creationId xmlns:a16="http://schemas.microsoft.com/office/drawing/2014/main" id="{F0AD65C4-A933-45FF-93DB-33185BFC70DA}"/>
              </a:ext>
            </a:extLst>
          </p:cNvPr>
          <p:cNvCxnSpPr>
            <a:cxnSpLocks/>
          </p:cNvCxnSpPr>
          <p:nvPr/>
        </p:nvCxnSpPr>
        <p:spPr>
          <a:xfrm flipV="1">
            <a:off x="9968697" y="2166687"/>
            <a:ext cx="534871" cy="918782"/>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2043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Economic Zones (</a:t>
            </a:r>
            <a:r>
              <a:rPr lang="en-US" dirty="0">
                <a:hlinkClick r:id="rId2"/>
              </a:rPr>
              <a:t>Source</a:t>
            </a:r>
            <a:r>
              <a:rPr lang="en-US" dirty="0"/>
              <a:t>)</a:t>
            </a:r>
          </a:p>
        </p:txBody>
      </p:sp>
      <p:sp>
        <p:nvSpPr>
          <p:cNvPr id="3" name="Content Placeholder 2"/>
          <p:cNvSpPr>
            <a:spLocks noGrp="1"/>
          </p:cNvSpPr>
          <p:nvPr>
            <p:ph idx="1"/>
          </p:nvPr>
        </p:nvSpPr>
        <p:spPr>
          <a:xfrm>
            <a:off x="838200" y="1825624"/>
            <a:ext cx="10515600" cy="5032375"/>
          </a:xfrm>
        </p:spPr>
        <p:txBody>
          <a:bodyPr>
            <a:normAutofit fontScale="70000" lnSpcReduction="20000"/>
          </a:bodyPr>
          <a:lstStyle/>
          <a:p>
            <a:r>
              <a:rPr lang="en-US" dirty="0"/>
              <a:t>REULATORY FRAMEWOK</a:t>
            </a:r>
          </a:p>
          <a:p>
            <a:pPr lvl="1"/>
            <a:r>
              <a:rPr lang="en-US" dirty="0"/>
              <a:t>ZED Mariel has its own regulatory framework, covered in Decree-Law 313/2013 and its complementary regulations. Decree-Law 313 grants it a group of special regimes which make up a scenario that is very attractive for investments by Cuban and for-</a:t>
            </a:r>
            <a:r>
              <a:rPr lang="en-US" dirty="0" err="1"/>
              <a:t>eign</a:t>
            </a:r>
            <a:r>
              <a:rPr lang="en-US" dirty="0"/>
              <a:t> companies. ZED Mariel tax incentives provide equal benefits for all the companies being established in the Zone.</a:t>
            </a:r>
          </a:p>
          <a:p>
            <a:r>
              <a:rPr lang="en-US" dirty="0"/>
              <a:t>APPROVAL PROCESS</a:t>
            </a:r>
          </a:p>
          <a:p>
            <a:pPr lvl="1"/>
            <a:r>
              <a:rPr lang="en-US" dirty="0"/>
              <a:t>There are only 2 levels: the Director-General of the ZED Mariel Office and the Council of Ministers, for a maximum duration of 65 days from the presentation of the file.</a:t>
            </a:r>
          </a:p>
          <a:p>
            <a:r>
              <a:rPr lang="en-US" dirty="0"/>
              <a:t>ONE-STOP SHOP</a:t>
            </a:r>
          </a:p>
          <a:p>
            <a:pPr lvl="1"/>
            <a:r>
              <a:rPr lang="en-US" dirty="0"/>
              <a:t>An efficient “One-Stop Shop” system is at work at ZED Mariel. It frees investors from bureaucratic charges and it processes all needed documents, permits, licenses and authorizations on their behalf. </a:t>
            </a:r>
          </a:p>
          <a:p>
            <a:r>
              <a:rPr lang="en-US" dirty="0"/>
              <a:t>DEVELOPMENT AND INFRASTRUCTURES</a:t>
            </a:r>
          </a:p>
          <a:p>
            <a:pPr lvl="1"/>
            <a:r>
              <a:rPr lang="en-US" dirty="0"/>
              <a:t>Development of ZED Mariel began with Sector A, with an </a:t>
            </a:r>
            <a:r>
              <a:rPr lang="en-US" dirty="0" err="1"/>
              <a:t>areaof</a:t>
            </a:r>
            <a:r>
              <a:rPr lang="en-US" dirty="0"/>
              <a:t> 43.7 km², located on the western edge of the Port of Mariel. The French company Bouygues </a:t>
            </a:r>
            <a:r>
              <a:rPr lang="en-US" dirty="0" err="1"/>
              <a:t>Bâtiment</a:t>
            </a:r>
            <a:r>
              <a:rPr lang="en-US" dirty="0"/>
              <a:t> International was in charge of the Master Plan for the urbanization of this area, applying the best environmental quality standards and concepts. </a:t>
            </a:r>
          </a:p>
          <a:p>
            <a:pPr lvl="1"/>
            <a:r>
              <a:rPr lang="en-US" dirty="0"/>
              <a:t>The Cuban government has invested over a billion USD on the development of basic and auxiliary infrastructures to ensure multi-mode connections by air, sea and land, the power supply, water supplies, sewage systems, waste treatment and info-communications, etc. which are now at the disposal of the investors.</a:t>
            </a:r>
          </a:p>
          <a:p>
            <a:endParaRPr lang="en-US" dirty="0"/>
          </a:p>
        </p:txBody>
      </p:sp>
    </p:spTree>
    <p:extLst>
      <p:ext uri="{BB962C8B-B14F-4D97-AF65-F5344CB8AC3E}">
        <p14:creationId xmlns:p14="http://schemas.microsoft.com/office/powerpoint/2010/main" val="1576033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79170"/>
          </a:xfrm>
        </p:spPr>
        <p:txBody>
          <a:bodyPr>
            <a:noAutofit/>
          </a:bodyPr>
          <a:lstStyle/>
          <a:p>
            <a:r>
              <a:rPr lang="en-US" sz="2800" dirty="0"/>
              <a:t>The Small Transaction: From Adam J. </a:t>
            </a:r>
            <a:r>
              <a:rPr lang="en-US" sz="2800" dirty="0" err="1"/>
              <a:t>Sulkowski</a:t>
            </a:r>
            <a:r>
              <a:rPr lang="en-US" sz="2800" dirty="0"/>
              <a:t>, “Rodolfo’s Casa Caribe in Cuba: Business, Law, and Ethics of Investing in a Start-up in Havana,” </a:t>
            </a:r>
            <a:r>
              <a:rPr lang="en-US" sz="2800" i="1" dirty="0"/>
              <a:t>Journal of Legal Studies Education </a:t>
            </a:r>
            <a:r>
              <a:rPr lang="en-US" sz="2800" dirty="0"/>
              <a:t>34(1):127-162 (2017).</a:t>
            </a:r>
            <a:endParaRPr lang="en-US" sz="3600" dirty="0"/>
          </a:p>
        </p:txBody>
      </p:sp>
      <p:graphicFrame>
        <p:nvGraphicFramePr>
          <p:cNvPr id="10" name="Content Placeholder 9">
            <a:extLst>
              <a:ext uri="{FF2B5EF4-FFF2-40B4-BE49-F238E27FC236}">
                <a16:creationId xmlns:a16="http://schemas.microsoft.com/office/drawing/2014/main" id="{C7A1FBE6-5C0B-BA42-B39E-DB977ABFE81E}"/>
              </a:ext>
            </a:extLst>
          </p:cNvPr>
          <p:cNvGraphicFramePr>
            <a:graphicFrameLocks noGrp="1"/>
          </p:cNvGraphicFramePr>
          <p:nvPr>
            <p:ph idx="1"/>
            <p:extLst>
              <p:ext uri="{D42A27DB-BD31-4B8C-83A1-F6EECF244321}">
                <p14:modId xmlns:p14="http://schemas.microsoft.com/office/powerpoint/2010/main" val="4240133633"/>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5397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 of Foreign Investment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0779" y="1690688"/>
            <a:ext cx="8550441" cy="4970560"/>
          </a:xfrm>
          <a:prstGeom prst="rect">
            <a:avLst/>
          </a:prstGeom>
        </p:spPr>
      </p:pic>
    </p:spTree>
    <p:extLst>
      <p:ext uri="{BB962C8B-B14F-4D97-AF65-F5344CB8AC3E}">
        <p14:creationId xmlns:p14="http://schemas.microsoft.com/office/powerpoint/2010/main" val="50950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6256421" cy="1325563"/>
          </a:xfrm>
        </p:spPr>
        <p:txBody>
          <a:bodyPr/>
          <a:lstStyle/>
          <a:p>
            <a:r>
              <a:rPr lang="en-US" dirty="0"/>
              <a:t>What we Will Cover Today</a:t>
            </a:r>
          </a:p>
        </p:txBody>
      </p:sp>
      <p:graphicFrame>
        <p:nvGraphicFramePr>
          <p:cNvPr id="5" name="Content Placeholder 4">
            <a:extLst>
              <a:ext uri="{FF2B5EF4-FFF2-40B4-BE49-F238E27FC236}">
                <a16:creationId xmlns:a16="http://schemas.microsoft.com/office/drawing/2014/main" id="{61238614-D7C0-014C-89EE-E9FF8B373122}"/>
              </a:ext>
            </a:extLst>
          </p:cNvPr>
          <p:cNvGraphicFramePr>
            <a:graphicFrameLocks noGrp="1"/>
          </p:cNvGraphicFramePr>
          <p:nvPr>
            <p:ph sz="half" idx="1"/>
            <p:extLst>
              <p:ext uri="{D42A27DB-BD31-4B8C-83A1-F6EECF244321}">
                <p14:modId xmlns:p14="http://schemas.microsoft.com/office/powerpoint/2010/main" val="2455958268"/>
              </p:ext>
            </p:extLst>
          </p:nvPr>
        </p:nvGraphicFramePr>
        <p:xfrm>
          <a:off x="0" y="1825624"/>
          <a:ext cx="60198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874516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62525"/>
          </a:xfrm>
        </p:spPr>
        <p:txBody>
          <a:bodyPr/>
          <a:lstStyle/>
          <a:p>
            <a:r>
              <a:rPr lang="en-US" dirty="0"/>
              <a:t>Summary Points</a:t>
            </a:r>
          </a:p>
        </p:txBody>
      </p:sp>
      <p:sp>
        <p:nvSpPr>
          <p:cNvPr id="3" name="Content Placeholder 2"/>
          <p:cNvSpPr>
            <a:spLocks noGrp="1"/>
          </p:cNvSpPr>
          <p:nvPr>
            <p:ph idx="1"/>
          </p:nvPr>
        </p:nvSpPr>
        <p:spPr>
          <a:xfrm>
            <a:off x="0" y="962526"/>
            <a:ext cx="12192000" cy="5775157"/>
          </a:xfrm>
        </p:spPr>
        <p:txBody>
          <a:bodyPr>
            <a:normAutofit fontScale="77500" lnSpcReduction="20000"/>
          </a:bodyPr>
          <a:lstStyle/>
          <a:p>
            <a:r>
              <a:rPr lang="en-US" dirty="0"/>
              <a:t>“Bureaucratically, fifty-seven years after the revolution the Cuban state has become so multi-layered, so burdened with thick red tape, and so risk-averse that the decision making procedures are broken.”</a:t>
            </a:r>
          </a:p>
          <a:p>
            <a:pPr lvl="1"/>
            <a:r>
              <a:rPr lang="en-US" dirty="0"/>
              <a:t>Feinberg, Analysis: </a:t>
            </a:r>
            <a:r>
              <a:rPr lang="en-US" dirty="0">
                <a:hlinkClick r:id="rId2"/>
              </a:rPr>
              <a:t>Cuba’s Call to Foreign Investors</a:t>
            </a:r>
            <a:r>
              <a:rPr lang="en-US" dirty="0"/>
              <a:t> (2017) noting very low rates of approval (around $200 million a year).</a:t>
            </a:r>
          </a:p>
          <a:p>
            <a:r>
              <a:rPr lang="en-US" dirty="0"/>
              <a:t>There are parallels in the construction of the U.S. side of investing through its licensing system tied to political efforts at regime change.</a:t>
            </a:r>
          </a:p>
          <a:p>
            <a:pPr lvl="1"/>
            <a:r>
              <a:rPr lang="en-US" dirty="0"/>
              <a:t>Transaction costs of approval asserts downward push on profitability and feasibility</a:t>
            </a:r>
          </a:p>
          <a:p>
            <a:pPr lvl="1"/>
            <a:r>
              <a:rPr lang="en-US" dirty="0"/>
              <a:t>Both systems consider the value of the investment to their respective states and have developed elaborate systems of governmental control of investment out of the U.S. and into Cuba.</a:t>
            </a:r>
          </a:p>
          <a:p>
            <a:r>
              <a:rPr lang="en-US" dirty="0"/>
              <a:t>Both the largest projects and the smallest have the greatest likelihood of moving forward</a:t>
            </a:r>
          </a:p>
          <a:p>
            <a:pPr lvl="1"/>
            <a:r>
              <a:rPr lang="en-US" dirty="0"/>
              <a:t>The largest ones because they are on the radar of both the U.S: and Ciba</a:t>
            </a:r>
          </a:p>
          <a:p>
            <a:pPr lvl="1"/>
            <a:r>
              <a:rPr lang="en-US" dirty="0"/>
              <a:t>The smallest ones because they can fly under the radar</a:t>
            </a:r>
          </a:p>
          <a:p>
            <a:r>
              <a:rPr lang="en-US" dirty="0"/>
              <a:t>Lots of traps for the unwary</a:t>
            </a:r>
          </a:p>
          <a:p>
            <a:pPr lvl="1"/>
            <a:r>
              <a:rPr lang="en-US" dirty="0"/>
              <a:t>In the U.S. the interplay of control over exports, travel and finance in a fractured bureaucratic environment provides challenges</a:t>
            </a:r>
          </a:p>
          <a:p>
            <a:pPr lvl="1"/>
            <a:r>
              <a:rPr lang="en-US" dirty="0"/>
              <a:t>In Cubs the complex systems of review, negotiation and approvals provide challenges.  </a:t>
            </a:r>
          </a:p>
          <a:p>
            <a:r>
              <a:rPr lang="en-US" dirty="0"/>
              <a:t>The political overlay and bureaucracies with discretionary authority add to the transaction costs of economic activity.</a:t>
            </a:r>
          </a:p>
          <a:p>
            <a:pPr lvl="1"/>
            <a:r>
              <a:rPr lang="en-US" dirty="0"/>
              <a:t>That may make the more risky or lower value added investments less attractive</a:t>
            </a:r>
          </a:p>
          <a:p>
            <a:r>
              <a:rPr lang="en-US" dirty="0"/>
              <a:t> Both Cuba and the United States appear still to favor commerce (trade in goods) over investment</a:t>
            </a:r>
          </a:p>
          <a:p>
            <a:endParaRPr lang="en-US" dirty="0"/>
          </a:p>
        </p:txBody>
      </p:sp>
    </p:spTree>
    <p:extLst>
      <p:ext uri="{BB962C8B-B14F-4D97-AF65-F5344CB8AC3E}">
        <p14:creationId xmlns:p14="http://schemas.microsoft.com/office/powerpoint/2010/main" val="548519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4"/>
            <a:ext cx="2679032" cy="3276433"/>
          </a:xfrm>
        </p:spPr>
        <p:txBody>
          <a:bodyPr>
            <a:normAutofit/>
          </a:bodyPr>
          <a:lstStyle/>
          <a:p>
            <a:r>
              <a:rPr lang="en-US" dirty="0"/>
              <a:t>Contacts of Interest: CUBA</a:t>
            </a:r>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3832" y="0"/>
            <a:ext cx="9208169" cy="6829940"/>
          </a:xfrm>
        </p:spPr>
      </p:pic>
    </p:spTree>
    <p:extLst>
      <p:ext uri="{BB962C8B-B14F-4D97-AF65-F5344CB8AC3E}">
        <p14:creationId xmlns:p14="http://schemas.microsoft.com/office/powerpoint/2010/main" val="987407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Contacts of Interest: U.S.</a:t>
            </a:r>
          </a:p>
        </p:txBody>
      </p:sp>
      <p:sp>
        <p:nvSpPr>
          <p:cNvPr id="4" name="Content Placeholder 3"/>
          <p:cNvSpPr>
            <a:spLocks noGrp="1"/>
          </p:cNvSpPr>
          <p:nvPr>
            <p:ph sz="half" idx="1"/>
          </p:nvPr>
        </p:nvSpPr>
        <p:spPr>
          <a:xfrm>
            <a:off x="0" y="1825624"/>
            <a:ext cx="6019800" cy="5032375"/>
          </a:xfrm>
        </p:spPr>
        <p:txBody>
          <a:bodyPr>
            <a:normAutofit/>
          </a:bodyPr>
          <a:lstStyle/>
          <a:p>
            <a:r>
              <a:rPr lang="en-US" b="1" dirty="0">
                <a:solidFill>
                  <a:srgbClr val="FF0000"/>
                </a:solidFill>
              </a:rPr>
              <a:t>BIS</a:t>
            </a:r>
          </a:p>
          <a:p>
            <a:r>
              <a:rPr lang="en-US" dirty="0"/>
              <a:t>For additional information regarding BIS’s Cuba sanctions, please visit </a:t>
            </a:r>
            <a:r>
              <a:rPr lang="en-US" dirty="0">
                <a:hlinkClick r:id="rId2"/>
              </a:rPr>
              <a:t>http://www.bis.doc.gov/cuba.</a:t>
            </a:r>
            <a:r>
              <a:rPr lang="en-US" dirty="0"/>
              <a:t>  </a:t>
            </a:r>
          </a:p>
          <a:p>
            <a:r>
              <a:rPr lang="en-US" dirty="0"/>
              <a:t>You may also call BIS’s Foreign Policy Division (202-482-4252). </a:t>
            </a:r>
          </a:p>
          <a:p>
            <a:pPr lvl="1"/>
            <a:endParaRPr lang="en-US" dirty="0"/>
          </a:p>
        </p:txBody>
      </p:sp>
      <p:sp>
        <p:nvSpPr>
          <p:cNvPr id="5" name="Content Placeholder 4"/>
          <p:cNvSpPr>
            <a:spLocks noGrp="1"/>
          </p:cNvSpPr>
          <p:nvPr>
            <p:ph sz="half" idx="2"/>
          </p:nvPr>
        </p:nvSpPr>
        <p:spPr>
          <a:xfrm>
            <a:off x="6172200" y="1825625"/>
            <a:ext cx="6019800" cy="5032374"/>
          </a:xfrm>
        </p:spPr>
        <p:txBody>
          <a:bodyPr>
            <a:normAutofit/>
          </a:bodyPr>
          <a:lstStyle/>
          <a:p>
            <a:r>
              <a:rPr lang="en-US" b="1" dirty="0">
                <a:solidFill>
                  <a:srgbClr val="FF0000"/>
                </a:solidFill>
              </a:rPr>
              <a:t>OFAC</a:t>
            </a:r>
          </a:p>
          <a:p>
            <a:r>
              <a:rPr lang="en-US" dirty="0"/>
              <a:t>For additional information regarding OFAC’s Cuba sanctions, please visit </a:t>
            </a:r>
            <a:r>
              <a:rPr lang="en-US" dirty="0">
                <a:hlinkClick r:id="rId3"/>
              </a:rPr>
              <a:t>http://www.treasury.gov/cuba.</a:t>
            </a:r>
            <a:r>
              <a:rPr lang="en-US" dirty="0"/>
              <a:t> </a:t>
            </a:r>
          </a:p>
          <a:p>
            <a:r>
              <a:rPr lang="en-US" dirty="0"/>
              <a:t>You may also call OFAC’s toll free hotline (800-540-6322), its local hotline (202-622-2490), or the Licensing Division (202-622-2480)</a:t>
            </a:r>
          </a:p>
          <a:p>
            <a:r>
              <a:rPr lang="en-US" dirty="0"/>
              <a:t>Or send a message to OFAC’s email hotline account (</a:t>
            </a:r>
            <a:r>
              <a:rPr lang="en-US" dirty="0">
                <a:hlinkClick r:id="rId4"/>
              </a:rPr>
              <a:t>ofac_feedback@treasury.gov</a:t>
            </a:r>
            <a:r>
              <a:rPr lang="en-US" dirty="0"/>
              <a:t>).</a:t>
            </a:r>
          </a:p>
        </p:txBody>
      </p:sp>
    </p:spTree>
    <p:extLst>
      <p:ext uri="{BB962C8B-B14F-4D97-AF65-F5344CB8AC3E}">
        <p14:creationId xmlns:p14="http://schemas.microsoft.com/office/powerpoint/2010/main" val="1464781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Contacts of Interest: U.S.</a:t>
            </a:r>
          </a:p>
        </p:txBody>
      </p:sp>
      <p:sp>
        <p:nvSpPr>
          <p:cNvPr id="4" name="Content Placeholder 3"/>
          <p:cNvSpPr>
            <a:spLocks noGrp="1"/>
          </p:cNvSpPr>
          <p:nvPr>
            <p:ph sz="half" idx="1"/>
          </p:nvPr>
        </p:nvSpPr>
        <p:spPr>
          <a:xfrm>
            <a:off x="0" y="1825624"/>
            <a:ext cx="6019800" cy="5032375"/>
          </a:xfrm>
        </p:spPr>
        <p:txBody>
          <a:bodyPr>
            <a:normAutofit fontScale="92500" lnSpcReduction="20000"/>
          </a:bodyPr>
          <a:lstStyle/>
          <a:p>
            <a:r>
              <a:rPr lang="en-US" b="1" dirty="0">
                <a:solidFill>
                  <a:srgbClr val="FF0000"/>
                </a:solidFill>
              </a:rPr>
              <a:t>OFAC</a:t>
            </a:r>
          </a:p>
          <a:p>
            <a:pPr lvl="1"/>
            <a:r>
              <a:rPr lang="en-US" dirty="0"/>
              <a:t>Toll Free Hotline 1-800-540-6322</a:t>
            </a:r>
          </a:p>
          <a:p>
            <a:pPr lvl="1"/>
            <a:r>
              <a:rPr lang="en-US" dirty="0"/>
              <a:t>​Local Hotline ​1-202-622-2490</a:t>
            </a:r>
          </a:p>
          <a:p>
            <a:pPr lvl="1"/>
            <a:r>
              <a:rPr lang="en-US" dirty="0"/>
              <a:t>OFAC Licensing Division (Direct) ​1-202-622-2480</a:t>
            </a:r>
          </a:p>
          <a:p>
            <a:r>
              <a:rPr lang="en-US" dirty="0"/>
              <a:t>Post Address: Office of Foreign Assets Control, U.S. Department of the Treasury, Treasury Annex, 1500 Pennsylvania Avenue, NW, Washington, DC 20220</a:t>
            </a:r>
            <a:r>
              <a:rPr lang="en-US" b="1" dirty="0"/>
              <a:t> </a:t>
            </a:r>
          </a:p>
          <a:p>
            <a:r>
              <a:rPr lang="en-US" b="1" dirty="0"/>
              <a:t>Contact Electronically</a:t>
            </a:r>
          </a:p>
          <a:p>
            <a:pPr lvl="1"/>
            <a:r>
              <a:rPr lang="en-US" dirty="0">
                <a:hlinkClick r:id="rId2"/>
              </a:rPr>
              <a:t>E-mail OFAC</a:t>
            </a:r>
            <a:r>
              <a:rPr lang="en-US" dirty="0"/>
              <a:t> </a:t>
            </a:r>
          </a:p>
          <a:p>
            <a:pPr lvl="1"/>
            <a:r>
              <a:rPr lang="en-US" dirty="0">
                <a:hlinkClick r:id="rId3"/>
              </a:rPr>
              <a:t>Submit in "in-process" wire transfers to the hotline</a:t>
            </a:r>
            <a:endParaRPr lang="en-US" dirty="0"/>
          </a:p>
          <a:p>
            <a:pPr lvl="1"/>
            <a:r>
              <a:rPr lang="en-US" dirty="0">
                <a:hlinkClick r:id="rId4"/>
              </a:rPr>
              <a:t>Click here to appeal an OFAC designation or other listing</a:t>
            </a:r>
            <a:endParaRPr lang="en-US" dirty="0"/>
          </a:p>
          <a:p>
            <a:pPr lvl="1"/>
            <a:endParaRPr lang="en-US" dirty="0"/>
          </a:p>
        </p:txBody>
      </p:sp>
      <p:sp>
        <p:nvSpPr>
          <p:cNvPr id="5" name="Content Placeholder 4"/>
          <p:cNvSpPr>
            <a:spLocks noGrp="1"/>
          </p:cNvSpPr>
          <p:nvPr>
            <p:ph sz="half" idx="2"/>
          </p:nvPr>
        </p:nvSpPr>
        <p:spPr>
          <a:xfrm>
            <a:off x="6172200" y="1825625"/>
            <a:ext cx="6019800" cy="5032374"/>
          </a:xfrm>
        </p:spPr>
        <p:txBody>
          <a:bodyPr>
            <a:normAutofit fontScale="92500" lnSpcReduction="20000"/>
          </a:bodyPr>
          <a:lstStyle/>
          <a:p>
            <a:r>
              <a:rPr lang="en-US" dirty="0"/>
              <a:t>BIS</a:t>
            </a:r>
          </a:p>
          <a:p>
            <a:pPr lvl="1"/>
            <a:r>
              <a:rPr lang="en-US" b="1" dirty="0"/>
              <a:t>Ask an Export Counselor </a:t>
            </a:r>
            <a:r>
              <a:rPr lang="en-US" b="1" dirty="0">
                <a:hlinkClick r:id="rId5"/>
              </a:rPr>
              <a:t>Eastern Region</a:t>
            </a:r>
            <a:r>
              <a:rPr lang="en-US" b="1" dirty="0"/>
              <a:t> | </a:t>
            </a:r>
            <a:r>
              <a:rPr lang="en-US" b="1" dirty="0">
                <a:hlinkClick r:id="rId6"/>
              </a:rPr>
              <a:t>Western Region</a:t>
            </a:r>
            <a:endParaRPr lang="en-US" dirty="0"/>
          </a:p>
          <a:p>
            <a:pPr lvl="1"/>
            <a:r>
              <a:rPr lang="en-US" dirty="0"/>
              <a:t>To speak with an export counselor, you may call one of the following numbers:</a:t>
            </a:r>
          </a:p>
          <a:p>
            <a:pPr lvl="1"/>
            <a:r>
              <a:rPr lang="en-US" dirty="0"/>
              <a:t>(202) 482-4811 - Outreach and Educational Services Division (located in Washington, DC)</a:t>
            </a:r>
          </a:p>
          <a:p>
            <a:pPr lvl="1"/>
            <a:r>
              <a:rPr lang="en-US" dirty="0"/>
              <a:t>(949) 660–0144 - Western Regional Office (located in Newport Beach, CA)</a:t>
            </a:r>
            <a:br>
              <a:rPr lang="en-US" dirty="0"/>
            </a:br>
            <a:r>
              <a:rPr lang="en-US" dirty="0"/>
              <a:t>(408) 998-8806 - Northern California branch (located in San Jose, CA)</a:t>
            </a:r>
          </a:p>
          <a:p>
            <a:r>
              <a:rPr lang="en-US" dirty="0"/>
              <a:t>E-mail inquiry to the Export Counseling Division of the Office of Exporter Services at: </a:t>
            </a:r>
            <a:r>
              <a:rPr lang="en-US" u="sng" dirty="0">
                <a:hlinkClick r:id="rId7"/>
              </a:rPr>
              <a:t>ECDOEXS@bis.doc.gov</a:t>
            </a:r>
            <a:endParaRPr lang="en-US" u="sng" dirty="0"/>
          </a:p>
          <a:p>
            <a:endParaRPr lang="en-US" dirty="0"/>
          </a:p>
        </p:txBody>
      </p:sp>
    </p:spTree>
    <p:extLst>
      <p:ext uri="{BB962C8B-B14F-4D97-AF65-F5344CB8AC3E}">
        <p14:creationId xmlns:p14="http://schemas.microsoft.com/office/powerpoint/2010/main" val="821995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Useful Additional References</a:t>
            </a:r>
          </a:p>
        </p:txBody>
      </p:sp>
      <p:sp>
        <p:nvSpPr>
          <p:cNvPr id="3" name="Content Placeholder 2"/>
          <p:cNvSpPr>
            <a:spLocks noGrp="1"/>
          </p:cNvSpPr>
          <p:nvPr>
            <p:ph sz="half" idx="1"/>
          </p:nvPr>
        </p:nvSpPr>
        <p:spPr/>
        <p:txBody>
          <a:bodyPr>
            <a:normAutofit/>
          </a:bodyPr>
          <a:lstStyle/>
          <a:p>
            <a:r>
              <a:rPr lang="en-US" dirty="0"/>
              <a:t>Cuba</a:t>
            </a:r>
          </a:p>
          <a:p>
            <a:pPr lvl="1"/>
            <a:r>
              <a:rPr lang="en-US" dirty="0"/>
              <a:t>Ministry of Foreign Commerce and Investment, </a:t>
            </a:r>
            <a:r>
              <a:rPr lang="en-US" i="1" dirty="0">
                <a:hlinkClick r:id="rId2"/>
              </a:rPr>
              <a:t>Portfolio Of Opportunities For Foreign Investment</a:t>
            </a:r>
            <a:r>
              <a:rPr lang="en-US" dirty="0"/>
              <a:t> 2016 </a:t>
            </a:r>
            <a:r>
              <a:rPr lang="mr-IN" dirty="0"/>
              <a:t>–</a:t>
            </a:r>
            <a:r>
              <a:rPr lang="en-US" dirty="0"/>
              <a:t> 2017 (2017).</a:t>
            </a:r>
          </a:p>
          <a:p>
            <a:pPr lvl="1"/>
            <a:r>
              <a:rPr lang="en-US" dirty="0"/>
              <a:t>Law 118 Foreign Investment Law (</a:t>
            </a:r>
            <a:r>
              <a:rPr lang="en-US" dirty="0">
                <a:hlinkClick r:id="rId3" invalidUrl="http://www.granma.cu/file/sp/cartera-de-oportunidades-de-inversion-extranjera-23/datos/documentos/marco_regulatorio/Ley No. 118_ENG.pdf"/>
              </a:rPr>
              <a:t>English</a:t>
            </a:r>
            <a:r>
              <a:rPr lang="en-US" dirty="0"/>
              <a:t>) (</a:t>
            </a:r>
            <a:r>
              <a:rPr lang="en-US" dirty="0">
                <a:hlinkClick r:id="rId4" invalidUrl="http://www.granma.cu/file/sp/cartera-de-oportunidades-de-inversion-extranjera-23/datos/documentos/marco_regulatorio/Ley No. 118_ESP.pdf"/>
              </a:rPr>
              <a:t>Original Spanish</a:t>
            </a:r>
            <a:r>
              <a:rPr lang="en-US" dirty="0"/>
              <a:t>)</a:t>
            </a:r>
          </a:p>
          <a:p>
            <a:pPr lvl="1"/>
            <a:r>
              <a:rPr lang="en-US" dirty="0">
                <a:hlinkClick r:id="rId4" invalidUrl="http://www.granma.cu/file/sp/cartera-de-oportunidades-de-inversion-extranjera-23/datos/documentos/marco_regulatorio/Ley No. 118_ESP.pdf"/>
              </a:rPr>
              <a:t>Reglamento De La Ley De La Inversión Extranjera </a:t>
            </a:r>
            <a:r>
              <a:rPr lang="en-US" dirty="0"/>
              <a:t>(Spanish; with annexes and resolutions)</a:t>
            </a:r>
          </a:p>
          <a:p>
            <a:pPr lvl="1"/>
            <a:r>
              <a:rPr lang="en-US" dirty="0"/>
              <a:t>“</a:t>
            </a:r>
            <a:r>
              <a:rPr lang="en-US" dirty="0">
                <a:hlinkClick r:id="rId2"/>
              </a:rPr>
              <a:t>Portfolio of Opportunities for Foreign Investment</a:t>
            </a:r>
            <a:r>
              <a:rPr lang="en-US" dirty="0"/>
              <a:t> for 2016-2017</a:t>
            </a:r>
          </a:p>
          <a:p>
            <a:pPr lvl="1"/>
            <a:endParaRPr lang="en-US" dirty="0"/>
          </a:p>
          <a:p>
            <a:pPr lvl="1"/>
            <a:endParaRPr lang="en-US" dirty="0"/>
          </a:p>
          <a:p>
            <a:pPr lvl="1"/>
            <a:endParaRPr lang="en-US" dirty="0"/>
          </a:p>
          <a:p>
            <a:endParaRPr lang="en-US" dirty="0"/>
          </a:p>
        </p:txBody>
      </p:sp>
      <p:sp>
        <p:nvSpPr>
          <p:cNvPr id="4" name="Content Placeholder 3"/>
          <p:cNvSpPr>
            <a:spLocks noGrp="1"/>
          </p:cNvSpPr>
          <p:nvPr>
            <p:ph sz="half" idx="2"/>
          </p:nvPr>
        </p:nvSpPr>
        <p:spPr/>
        <p:txBody>
          <a:bodyPr>
            <a:normAutofit/>
          </a:bodyPr>
          <a:lstStyle/>
          <a:p>
            <a:r>
              <a:rPr lang="en-US" dirty="0"/>
              <a:t>U.S.</a:t>
            </a:r>
          </a:p>
          <a:p>
            <a:pPr lvl="1"/>
            <a:r>
              <a:rPr lang="en-US" dirty="0">
                <a:hlinkClick r:id="rId5"/>
              </a:rPr>
              <a:t>U.S. Treasury Dept. FAQs Related to Cuba </a:t>
            </a:r>
            <a:r>
              <a:rPr lang="en-US" dirty="0"/>
              <a:t>(6 Jan 2017).</a:t>
            </a:r>
          </a:p>
          <a:p>
            <a:pPr lvl="1"/>
            <a:r>
              <a:rPr lang="en-US" dirty="0"/>
              <a:t>U.S. Treasury, </a:t>
            </a:r>
            <a:r>
              <a:rPr lang="en-US" dirty="0">
                <a:hlinkClick r:id="rId6"/>
              </a:rPr>
              <a:t>Treasury And Commerce Announce Further Amendments To Cuba Sanctions Regulations </a:t>
            </a:r>
            <a:r>
              <a:rPr lang="en-US" dirty="0"/>
              <a:t>Oct. 2016)</a:t>
            </a:r>
          </a:p>
          <a:p>
            <a:pPr lvl="1"/>
            <a:r>
              <a:rPr lang="en-US" dirty="0"/>
              <a:t>OFAC License Application </a:t>
            </a:r>
            <a:r>
              <a:rPr lang="en-US" dirty="0">
                <a:hlinkClick r:id="rId7"/>
              </a:rPr>
              <a:t>Website</a:t>
            </a:r>
            <a:endParaRPr lang="en-US" dirty="0"/>
          </a:p>
          <a:p>
            <a:pPr lvl="1"/>
            <a:r>
              <a:rPr lang="en-US" dirty="0"/>
              <a:t>Commerce Dept., </a:t>
            </a:r>
            <a:r>
              <a:rPr lang="en-US" dirty="0">
                <a:hlinkClick r:id="rId8"/>
              </a:rPr>
              <a:t>BIS Cuba FAQs </a:t>
            </a:r>
            <a:r>
              <a:rPr lang="en-US" dirty="0"/>
              <a:t>(Oct. 2016)</a:t>
            </a:r>
          </a:p>
        </p:txBody>
      </p:sp>
    </p:spTree>
    <p:extLst>
      <p:ext uri="{BB962C8B-B14F-4D97-AF65-F5344CB8AC3E}">
        <p14:creationId xmlns:p14="http://schemas.microsoft.com/office/powerpoint/2010/main" val="1319090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1045533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3416968" cy="1325563"/>
          </a:xfrm>
        </p:spPr>
        <p:txBody>
          <a:bodyPr/>
          <a:lstStyle/>
          <a:p>
            <a:r>
              <a:rPr lang="en-US" dirty="0"/>
              <a:t>Legal Sources </a:t>
            </a:r>
            <a:br>
              <a:rPr lang="en-US" dirty="0"/>
            </a:br>
            <a:r>
              <a:rPr lang="en-US" dirty="0"/>
              <a:t>U.S.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4682" y="1"/>
            <a:ext cx="7642279" cy="6823464"/>
          </a:xfrm>
        </p:spPr>
      </p:pic>
      <p:sp>
        <p:nvSpPr>
          <p:cNvPr id="3" name="TextBox 2"/>
          <p:cNvSpPr txBox="1"/>
          <p:nvPr/>
        </p:nvSpPr>
        <p:spPr>
          <a:xfrm>
            <a:off x="128337" y="2005263"/>
            <a:ext cx="3834062" cy="4524315"/>
          </a:xfrm>
          <a:prstGeom prst="rect">
            <a:avLst/>
          </a:prstGeom>
          <a:noFill/>
        </p:spPr>
        <p:txBody>
          <a:bodyPr wrap="square" rtlCol="0">
            <a:spAutoFit/>
          </a:bodyPr>
          <a:lstStyle/>
          <a:p>
            <a:pPr algn="just"/>
            <a:r>
              <a:rPr lang="en-US" b="1" dirty="0">
                <a:solidFill>
                  <a:srgbClr val="FF0000"/>
                </a:solidFill>
              </a:rPr>
              <a:t>“As required by statute, the United States continues to maintain a trade embargo against Cuba. Only limited categories of items may be exported or </a:t>
            </a:r>
            <a:r>
              <a:rPr lang="en-US" b="1" dirty="0" err="1">
                <a:solidFill>
                  <a:srgbClr val="FF0000"/>
                </a:solidFill>
              </a:rPr>
              <a:t>reexported</a:t>
            </a:r>
            <a:r>
              <a:rPr lang="en-US" b="1" dirty="0">
                <a:solidFill>
                  <a:srgbClr val="FF0000"/>
                </a:solidFill>
              </a:rPr>
              <a:t> to Cuba subject to authorization by Department of Commerce’s Bureau of Industry and Security. These changes implement the policy announced by the President on December 17, 2014, aimed at supporting independent economic activity in Cuba and improving communications by and living conditions for the Cuban people.” </a:t>
            </a:r>
          </a:p>
          <a:p>
            <a:pPr algn="just"/>
            <a:endParaRPr lang="en-US" b="1" dirty="0">
              <a:solidFill>
                <a:srgbClr val="FF0000"/>
              </a:solidFill>
            </a:endParaRPr>
          </a:p>
          <a:p>
            <a:pPr algn="just"/>
            <a:r>
              <a:rPr lang="en-US" b="1" dirty="0">
                <a:hlinkClick r:id="rId3"/>
              </a:rPr>
              <a:t>BIS Cuba FAQs II(11).</a:t>
            </a:r>
            <a:endParaRPr lang="en-US" b="1" dirty="0"/>
          </a:p>
        </p:txBody>
      </p:sp>
    </p:spTree>
    <p:extLst>
      <p:ext uri="{BB962C8B-B14F-4D97-AF65-F5344CB8AC3E}">
        <p14:creationId xmlns:p14="http://schemas.microsoft.com/office/powerpoint/2010/main" val="926518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4118811" cy="1026694"/>
          </a:xfrm>
        </p:spPr>
        <p:txBody>
          <a:bodyPr/>
          <a:lstStyle/>
          <a:p>
            <a:r>
              <a:rPr lang="en-US" dirty="0"/>
              <a:t>U.S. Sources</a:t>
            </a:r>
          </a:p>
        </p:txBody>
      </p:sp>
      <p:sp>
        <p:nvSpPr>
          <p:cNvPr id="3" name="Content Placeholder 2"/>
          <p:cNvSpPr>
            <a:spLocks noGrp="1"/>
          </p:cNvSpPr>
          <p:nvPr>
            <p:ph sz="half" idx="1"/>
          </p:nvPr>
        </p:nvSpPr>
        <p:spPr>
          <a:xfrm>
            <a:off x="0" y="1026696"/>
            <a:ext cx="6019800" cy="5710988"/>
          </a:xfrm>
        </p:spPr>
        <p:txBody>
          <a:bodyPr>
            <a:normAutofit fontScale="62500" lnSpcReduction="20000"/>
          </a:bodyPr>
          <a:lstStyle/>
          <a:p>
            <a:r>
              <a:rPr lang="en-US" dirty="0">
                <a:hlinkClick r:id="rId2"/>
              </a:rPr>
              <a:t>Trade Sanctions Reform and Export Enhancement Act of 2000 (TSRA), 22 U.S.C. §§ 7201-7211</a:t>
            </a:r>
            <a:endParaRPr lang="en-US" dirty="0"/>
          </a:p>
          <a:p>
            <a:r>
              <a:rPr lang="en-US" dirty="0">
                <a:hlinkClick r:id="rId3" tooltip="This link opens in a new window."/>
              </a:rPr>
              <a:t>Antiterrorism and Effective Death Penalty Act of 1996 (AEDPA), 18 U.S.C. § 2332d</a:t>
            </a:r>
            <a:endParaRPr lang="en-US" dirty="0"/>
          </a:p>
          <a:p>
            <a:r>
              <a:rPr lang="en-US" dirty="0">
                <a:hlinkClick r:id="rId4" tooltip="This link opens in a new window."/>
              </a:rPr>
              <a:t>Cuban Liberty and Democratic Solidarity (Libertad) Act of 1996, 22 U.S.C. §§ 6021-6091</a:t>
            </a:r>
            <a:r>
              <a:rPr lang="en-US" dirty="0"/>
              <a:t> </a:t>
            </a:r>
          </a:p>
          <a:p>
            <a:r>
              <a:rPr lang="en-US" dirty="0">
                <a:hlinkClick r:id="rId5" tooltip="This link opens in a new window."/>
              </a:rPr>
              <a:t>Cuban Democracy Act of 1992 (CDA), 22 U.S.C. §§ 6001-6010</a:t>
            </a:r>
            <a:r>
              <a:rPr lang="en-US" dirty="0"/>
              <a:t> </a:t>
            </a:r>
          </a:p>
          <a:p>
            <a:r>
              <a:rPr lang="en-US" dirty="0">
                <a:hlinkClick r:id="rId6" tooltip="This link opens in a new window."/>
              </a:rPr>
              <a:t>Sections 5 and 16 of the Trading With the Enemy Act (TWEA), 50 U.S.C. App. §§ 5, 16 </a:t>
            </a:r>
            <a:br>
              <a:rPr lang="en-US" dirty="0"/>
            </a:br>
            <a:endParaRPr lang="en-US" dirty="0"/>
          </a:p>
          <a:p>
            <a:r>
              <a:rPr lang="en-US" b="1" dirty="0"/>
              <a:t>Code of Federal Regulations</a:t>
            </a:r>
            <a:endParaRPr lang="en-US" dirty="0"/>
          </a:p>
          <a:p>
            <a:r>
              <a:rPr lang="en-US" dirty="0">
                <a:hlinkClick r:id="rId7"/>
              </a:rPr>
              <a:t>31 CFR Part 515</a:t>
            </a:r>
            <a:r>
              <a:rPr lang="en-US" dirty="0"/>
              <a:t> - Cuban Assets Control Regulations </a:t>
            </a:r>
            <a:r>
              <a:rPr lang="en-US" dirty="0">
                <a:hlinkClick r:id="rId8"/>
              </a:rPr>
              <a:t>FAQs</a:t>
            </a:r>
            <a:endParaRPr lang="en-US" dirty="0"/>
          </a:p>
          <a:p>
            <a:r>
              <a:rPr lang="en-US" b="1" dirty="0"/>
              <a:t>Federal Register Notices</a:t>
            </a:r>
            <a:endParaRPr lang="en-US" dirty="0"/>
          </a:p>
          <a:p>
            <a:pPr lvl="1"/>
            <a:r>
              <a:rPr lang="en-US" dirty="0"/>
              <a:t>OFAC publishes a list of individuals and companies owned or controlled by, or acting for or on behalf of, targeted countries. Collectively, such individuals and companies are called "Specially Designated Nationals" or "SDNs." Their assets are blocked and U.S. persons are generally prohibited from dealing with them. CUBA SDN LIST:</a:t>
            </a:r>
          </a:p>
          <a:p>
            <a:r>
              <a:rPr lang="en-US" dirty="0"/>
              <a:t>Export Administration Regulations (EAR) (15 CFR Parts 730-774) (Commerce </a:t>
            </a:r>
            <a:r>
              <a:rPr lang="en-US" dirty="0" err="1"/>
              <a:t>Dept</a:t>
            </a:r>
            <a:r>
              <a:rPr lang="en-US" dirty="0"/>
              <a:t>: </a:t>
            </a:r>
            <a:r>
              <a:rPr lang="en-US" dirty="0">
                <a:hlinkClick r:id="rId9"/>
              </a:rPr>
              <a:t>Bureau of Industry and Security</a:t>
            </a:r>
            <a:r>
              <a:rPr lang="en-US" dirty="0"/>
              <a:t>) </a:t>
            </a:r>
            <a:r>
              <a:rPr lang="en-US" dirty="0">
                <a:hlinkClick r:id="rId10"/>
              </a:rPr>
              <a:t>FAQs</a:t>
            </a:r>
            <a:endParaRPr lang="en-US" dirty="0"/>
          </a:p>
        </p:txBody>
      </p:sp>
      <p:sp>
        <p:nvSpPr>
          <p:cNvPr id="4" name="Content Placeholder 3"/>
          <p:cNvSpPr>
            <a:spLocks noGrp="1"/>
          </p:cNvSpPr>
          <p:nvPr>
            <p:ph sz="half" idx="2"/>
          </p:nvPr>
        </p:nvSpPr>
        <p:spPr>
          <a:xfrm>
            <a:off x="6172200" y="192506"/>
            <a:ext cx="6019800" cy="6665494"/>
          </a:xfrm>
        </p:spPr>
        <p:txBody>
          <a:bodyPr>
            <a:normAutofit fontScale="62500" lnSpcReduction="20000"/>
          </a:bodyPr>
          <a:lstStyle/>
          <a:p>
            <a:r>
              <a:rPr lang="en-US" b="1" dirty="0"/>
              <a:t>Federal Register Notices</a:t>
            </a:r>
            <a:endParaRPr lang="en-US" dirty="0"/>
          </a:p>
          <a:p>
            <a:r>
              <a:rPr lang="en-US" dirty="0">
                <a:hlinkClick r:id="rId11"/>
              </a:rPr>
              <a:t>81 FR 71372 ​</a:t>
            </a:r>
            <a:r>
              <a:rPr lang="en-US" dirty="0"/>
              <a:t>- October 2016 Amendments to the Cuban Assets Control Regulations</a:t>
            </a:r>
          </a:p>
          <a:p>
            <a:r>
              <a:rPr lang="en-US" dirty="0">
                <a:hlinkClick r:id="rId12"/>
              </a:rPr>
              <a:t>81 FR 13989</a:t>
            </a:r>
            <a:r>
              <a:rPr lang="en-US" dirty="0"/>
              <a:t> - March 2016 Amendments to the Cuban Assets Control Regulations</a:t>
            </a:r>
          </a:p>
          <a:p>
            <a:r>
              <a:rPr lang="en-US" dirty="0">
                <a:hlinkClick r:id="rId13"/>
              </a:rPr>
              <a:t>81 FR 4583</a:t>
            </a:r>
            <a:r>
              <a:rPr lang="en-US" dirty="0"/>
              <a:t>- January 2016 Amendments to the Cuban Assets Control Regulations</a:t>
            </a:r>
          </a:p>
          <a:p>
            <a:r>
              <a:rPr lang="en-US" dirty="0">
                <a:hlinkClick r:id="rId14"/>
              </a:rPr>
              <a:t>80 FR 56915</a:t>
            </a:r>
            <a:r>
              <a:rPr lang="en-US" dirty="0"/>
              <a:t> - September 2015 Amendments to the Cuban Assets Control Regulations</a:t>
            </a:r>
          </a:p>
          <a:p>
            <a:r>
              <a:rPr lang="en-US" dirty="0">
                <a:hlinkClick r:id="rId15"/>
              </a:rPr>
              <a:t>80 FR 34053</a:t>
            </a:r>
            <a:r>
              <a:rPr lang="en-US" dirty="0"/>
              <a:t> - Amendment to the Terrorism List Government Sanctions Regulations</a:t>
            </a:r>
          </a:p>
          <a:p>
            <a:r>
              <a:rPr lang="en-US" dirty="0">
                <a:hlinkClick r:id="rId16"/>
              </a:rPr>
              <a:t>80 FR 2291-15</a:t>
            </a:r>
            <a:r>
              <a:rPr lang="en-US" dirty="0"/>
              <a:t> - January 2015 Amendments to the Cuban Assets Control Regulations​​</a:t>
            </a:r>
          </a:p>
          <a:p>
            <a:r>
              <a:rPr lang="en-US" dirty="0">
                <a:hlinkClick r:id="rId17"/>
              </a:rPr>
              <a:t>77 FR 71530-12</a:t>
            </a:r>
            <a:r>
              <a:rPr lang="en-US" dirty="0"/>
              <a:t> - 2012 Amendments to the Cuban Assets Control Regulations​​</a:t>
            </a:r>
          </a:p>
          <a:p>
            <a:r>
              <a:rPr lang="en-US" dirty="0">
                <a:hlinkClick r:id="rId18" tooltip="This link opens in a new window."/>
              </a:rPr>
              <a:t>76 FR 5072-11</a:t>
            </a:r>
            <a:r>
              <a:rPr lang="en-US" dirty="0"/>
              <a:t> - 2011 Amendments to the Cuban Assets Control Regulations</a:t>
            </a:r>
          </a:p>
          <a:p>
            <a:r>
              <a:rPr lang="en-US" dirty="0">
                <a:hlinkClick r:id="rId19"/>
              </a:rPr>
              <a:t>75 FR 10997-10</a:t>
            </a:r>
            <a:r>
              <a:rPr lang="en-US" dirty="0"/>
              <a:t> - Amendments to authorize certain types of exportation</a:t>
            </a:r>
          </a:p>
          <a:p>
            <a:r>
              <a:rPr lang="en-US" dirty="0">
                <a:hlinkClick r:id="rId20"/>
              </a:rPr>
              <a:t>74 FR 46000-09</a:t>
            </a:r>
            <a:r>
              <a:rPr lang="en-US" dirty="0"/>
              <a:t> - 2009 Amendments to the Cuban Assets Control Regulations​</a:t>
            </a:r>
          </a:p>
          <a:p>
            <a:r>
              <a:rPr lang="en-US" dirty="0">
                <a:hlinkClick r:id="rId21" tooltip="This link opens in a new window."/>
              </a:rPr>
              <a:t>68 FR 14141-03 </a:t>
            </a:r>
            <a:r>
              <a:rPr lang="en-US" dirty="0"/>
              <a:t> - 2003 Amendments to the Cuban Assets Control Regulations</a:t>
            </a:r>
          </a:p>
          <a:p>
            <a:r>
              <a:rPr lang="en-US" dirty="0">
                <a:hlinkClick r:id="rId2" tooltip="This link opens in a new window."/>
              </a:rPr>
              <a:t>66 FR 36683-01 </a:t>
            </a:r>
            <a:r>
              <a:rPr lang="en-US" dirty="0"/>
              <a:t> - Exports of Agricultural Products, Medicines, and Medical Devices to Cuba, Sudan, Libya, and Iran; Cuba Travel-Related Transactions</a:t>
            </a:r>
          </a:p>
          <a:p>
            <a:endParaRPr lang="en-US" dirty="0"/>
          </a:p>
        </p:txBody>
      </p:sp>
    </p:spTree>
    <p:extLst>
      <p:ext uri="{BB962C8B-B14F-4D97-AF65-F5344CB8AC3E}">
        <p14:creationId xmlns:p14="http://schemas.microsoft.com/office/powerpoint/2010/main" val="1078581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OFAC AND BIS</a:t>
            </a:r>
          </a:p>
        </p:txBody>
      </p:sp>
      <p:sp>
        <p:nvSpPr>
          <p:cNvPr id="3" name="Content Placeholder 2"/>
          <p:cNvSpPr>
            <a:spLocks noGrp="1"/>
          </p:cNvSpPr>
          <p:nvPr>
            <p:ph sz="half" idx="1"/>
          </p:nvPr>
        </p:nvSpPr>
        <p:spPr>
          <a:xfrm>
            <a:off x="0" y="1825625"/>
            <a:ext cx="6019800" cy="5032374"/>
          </a:xfrm>
        </p:spPr>
        <p:txBody>
          <a:bodyPr>
            <a:normAutofit fontScale="92500" lnSpcReduction="10000"/>
          </a:bodyPr>
          <a:lstStyle/>
          <a:p>
            <a:r>
              <a:rPr lang="en-US" dirty="0"/>
              <a:t>The Cuba sanctions program represents the implementation of multiple legal authorities.  </a:t>
            </a:r>
          </a:p>
          <a:p>
            <a:r>
              <a:rPr lang="en-US" dirty="0"/>
              <a:t>Both the </a:t>
            </a:r>
            <a:r>
              <a:rPr lang="en-US" b="1" dirty="0">
                <a:solidFill>
                  <a:srgbClr val="FF0000"/>
                </a:solidFill>
              </a:rPr>
              <a:t>Department of Commerce’s Bureau of Industry and Security (BIS) </a:t>
            </a:r>
            <a:r>
              <a:rPr lang="en-US" dirty="0"/>
              <a:t>and the Department of the </a:t>
            </a:r>
            <a:r>
              <a:rPr lang="en-US" b="1" dirty="0">
                <a:solidFill>
                  <a:srgbClr val="FF0000"/>
                </a:solidFill>
              </a:rPr>
              <a:t>Treasury’s Office of Foreign Assets Control (OFAC) </a:t>
            </a:r>
            <a:r>
              <a:rPr lang="en-US" dirty="0"/>
              <a:t>administer Cuba sanctions.</a:t>
            </a:r>
          </a:p>
          <a:p>
            <a:r>
              <a:rPr lang="en-US" dirty="0"/>
              <a:t>Regulatory sources</a:t>
            </a:r>
          </a:p>
          <a:p>
            <a:pPr lvl="1"/>
            <a:r>
              <a:rPr lang="en-US" dirty="0"/>
              <a:t> pursuant to the Export Administration Regulations (EAR) (15 C.F.R. Parts 730-774) and </a:t>
            </a:r>
          </a:p>
          <a:p>
            <a:pPr lvl="1"/>
            <a:r>
              <a:rPr lang="en-US" dirty="0"/>
              <a:t>the Cuban Assets Control Regulations (CACR) (31 C.F.R. Part 515), respectively. (</a:t>
            </a:r>
            <a:r>
              <a:rPr lang="en-US" dirty="0">
                <a:hlinkClick r:id="rId2"/>
              </a:rPr>
              <a:t>Source</a:t>
            </a:r>
            <a:r>
              <a:rPr lang="en-US" dirty="0"/>
              <a:t>)</a:t>
            </a:r>
          </a:p>
        </p:txBody>
      </p:sp>
      <p:sp>
        <p:nvSpPr>
          <p:cNvPr id="4" name="Content Placeholder 3"/>
          <p:cNvSpPr>
            <a:spLocks noGrp="1"/>
          </p:cNvSpPr>
          <p:nvPr>
            <p:ph sz="half" idx="2"/>
          </p:nvPr>
        </p:nvSpPr>
        <p:spPr>
          <a:xfrm>
            <a:off x="6172200" y="1825624"/>
            <a:ext cx="5181600" cy="5032375"/>
          </a:xfrm>
        </p:spPr>
        <p:txBody>
          <a:bodyPr>
            <a:normAutofit fontScale="92500" lnSpcReduction="10000"/>
          </a:bodyPr>
          <a:lstStyle/>
          <a:p>
            <a:r>
              <a:rPr lang="en-US" dirty="0"/>
              <a:t>Other sources of these authorities are in the form of executive orders issued by the President.  </a:t>
            </a:r>
          </a:p>
          <a:p>
            <a:r>
              <a:rPr lang="en-US" dirty="0"/>
              <a:t>Other authorities are public laws (statutes) passed by The Congress.  </a:t>
            </a:r>
          </a:p>
          <a:p>
            <a:r>
              <a:rPr lang="en-US" dirty="0"/>
              <a:t>These authorities are further codified by OFAC in its regulations which are published the Code of Federal Regulations (CFR).  </a:t>
            </a:r>
          </a:p>
          <a:p>
            <a:r>
              <a:rPr lang="en-US" dirty="0"/>
              <a:t>Modifications to these regulations are posted in the Federal Register. (</a:t>
            </a:r>
            <a:r>
              <a:rPr lang="en-US" dirty="0">
                <a:hlinkClick r:id="rId3"/>
              </a:rPr>
              <a:t>Source</a:t>
            </a:r>
            <a:r>
              <a:rPr lang="en-US" dirty="0"/>
              <a:t>)</a:t>
            </a:r>
          </a:p>
        </p:txBody>
      </p:sp>
    </p:spTree>
    <p:extLst>
      <p:ext uri="{BB962C8B-B14F-4D97-AF65-F5344CB8AC3E}">
        <p14:creationId xmlns:p14="http://schemas.microsoft.com/office/powerpoint/2010/main" val="370282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614737" cy="834188"/>
          </a:xfrm>
        </p:spPr>
        <p:txBody>
          <a:bodyPr/>
          <a:lstStyle/>
          <a:p>
            <a:r>
              <a:rPr lang="en-US" dirty="0"/>
              <a:t>It’s All About Licensing</a:t>
            </a:r>
          </a:p>
        </p:txBody>
      </p:sp>
      <p:sp>
        <p:nvSpPr>
          <p:cNvPr id="3" name="Content Placeholder 2"/>
          <p:cNvSpPr>
            <a:spLocks noGrp="1"/>
          </p:cNvSpPr>
          <p:nvPr>
            <p:ph sz="half" idx="1"/>
          </p:nvPr>
        </p:nvSpPr>
        <p:spPr>
          <a:xfrm>
            <a:off x="0" y="1106906"/>
            <a:ext cx="6019800" cy="5614736"/>
          </a:xfrm>
        </p:spPr>
        <p:txBody>
          <a:bodyPr>
            <a:normAutofit fontScale="85000" lnSpcReduction="20000"/>
          </a:bodyPr>
          <a:lstStyle/>
          <a:p>
            <a:r>
              <a:rPr lang="en-US" dirty="0"/>
              <a:t>Most export or </a:t>
            </a:r>
            <a:r>
              <a:rPr lang="en-US" dirty="0" err="1"/>
              <a:t>reexport</a:t>
            </a:r>
            <a:r>
              <a:rPr lang="en-US" dirty="0"/>
              <a:t> transactions require general or specific authorizations from both BIS and OFAC.  OFAC has issued a general license authorizing all transactions ordinarily incident to the exportation of items from the United States, or the </a:t>
            </a:r>
            <a:r>
              <a:rPr lang="en-US" dirty="0" err="1"/>
              <a:t>reexportation</a:t>
            </a:r>
            <a:r>
              <a:rPr lang="en-US" dirty="0"/>
              <a:t> of 100 percent U.S.-origin items from a third country, to any person in Cuba, provided that the exportation is licensed or otherwise authorized by BIS. (</a:t>
            </a:r>
            <a:r>
              <a:rPr lang="en-US" dirty="0">
                <a:hlinkClick r:id="rId2"/>
              </a:rPr>
              <a:t>Info HERE</a:t>
            </a:r>
            <a:r>
              <a:rPr lang="en-US" dirty="0"/>
              <a:t>)</a:t>
            </a:r>
          </a:p>
          <a:p>
            <a:r>
              <a:rPr lang="en-US" dirty="0"/>
              <a:t>According to OFAC, “[a] license is an authorization from OFAC to engage in a transaction that otherwise would be prohibited.” (</a:t>
            </a:r>
            <a:r>
              <a:rPr lang="en-US" dirty="0">
                <a:hlinkClick r:id="rId3"/>
              </a:rPr>
              <a:t>OFAC FAQ</a:t>
            </a:r>
            <a:r>
              <a:rPr lang="en-US" dirty="0"/>
              <a:t>)</a:t>
            </a:r>
          </a:p>
          <a:p>
            <a:pPr lvl="1"/>
            <a:r>
              <a:rPr lang="en-US" b="1" dirty="0">
                <a:solidFill>
                  <a:srgbClr val="FF0000"/>
                </a:solidFill>
              </a:rPr>
              <a:t>A general license </a:t>
            </a:r>
            <a:r>
              <a:rPr lang="en-US" dirty="0"/>
              <a:t>authorizes “a particular type of transaction for a class of persons without the need to apply for a license.”</a:t>
            </a:r>
          </a:p>
          <a:p>
            <a:pPr lvl="1"/>
            <a:r>
              <a:rPr lang="en-US" b="1" dirty="0">
                <a:solidFill>
                  <a:srgbClr val="FF0000"/>
                </a:solidFill>
              </a:rPr>
              <a:t>A specific license </a:t>
            </a:r>
            <a:r>
              <a:rPr lang="en-US" dirty="0"/>
              <a:t>“is a written document issued by OFAC to a particular person or entity, authorizing a particular transaction in response to a written license application.”</a:t>
            </a:r>
          </a:p>
          <a:p>
            <a:endParaRPr lang="en-US" dirty="0"/>
          </a:p>
          <a:p>
            <a:pPr lvl="1"/>
            <a:endParaRPr lang="en-US" dirty="0"/>
          </a:p>
          <a:p>
            <a:endParaRPr lang="en-US" dirty="0"/>
          </a:p>
          <a:p>
            <a:endParaRPr lang="en-US" dirty="0"/>
          </a:p>
        </p:txBody>
      </p:sp>
      <p:sp>
        <p:nvSpPr>
          <p:cNvPr id="4" name="Content Placeholder 3"/>
          <p:cNvSpPr>
            <a:spLocks noGrp="1"/>
          </p:cNvSpPr>
          <p:nvPr>
            <p:ph sz="half" idx="2"/>
          </p:nvPr>
        </p:nvSpPr>
        <p:spPr>
          <a:xfrm>
            <a:off x="6172200" y="1106906"/>
            <a:ext cx="6019800" cy="5751094"/>
          </a:xfrm>
        </p:spPr>
        <p:txBody>
          <a:bodyPr>
            <a:normAutofit fontScale="85000" lnSpcReduction="20000"/>
          </a:bodyPr>
          <a:lstStyle/>
          <a:p>
            <a:r>
              <a:rPr lang="en-US" sz="3300" dirty="0"/>
              <a:t>If the proposed license involves exports, BIS may participate in the process.</a:t>
            </a:r>
          </a:p>
          <a:p>
            <a:r>
              <a:rPr lang="en-US" sz="3300" dirty="0"/>
              <a:t>Discretionary determinations;</a:t>
            </a:r>
          </a:p>
          <a:p>
            <a:pPr lvl="1"/>
            <a:r>
              <a:rPr lang="en-US" sz="3100" b="1" dirty="0">
                <a:solidFill>
                  <a:srgbClr val="FF0000"/>
                </a:solidFill>
              </a:rPr>
              <a:t>OFAC broadly states that its licensing determinations are “guided by U.S. foreign policy and national security concerns” and may involve coordination with other federal agencies, including the U.S. Department of State and the U.S. Department of Commerce.</a:t>
            </a:r>
            <a:r>
              <a:rPr lang="en-US" sz="3100" dirty="0"/>
              <a:t>¨</a:t>
            </a:r>
          </a:p>
          <a:p>
            <a:r>
              <a:rPr lang="en-US" sz="3300" dirty="0"/>
              <a:t>License usually takes several weeks to several months to process and may require changes in participants or plans (</a:t>
            </a:r>
            <a:r>
              <a:rPr lang="en-US" sz="3300" dirty="0">
                <a:hlinkClick r:id="rId4"/>
              </a:rPr>
              <a:t>OFAC Licensing, Background Briefing</a:t>
            </a:r>
            <a:r>
              <a:rPr lang="en-US" sz="3300" dirty="0"/>
              <a:t>, March 2013).</a:t>
            </a:r>
          </a:p>
          <a:p>
            <a:endParaRPr lang="en-US" dirty="0"/>
          </a:p>
          <a:p>
            <a:endParaRPr lang="en-US" dirty="0"/>
          </a:p>
        </p:txBody>
      </p:sp>
    </p:spTree>
    <p:extLst>
      <p:ext uri="{BB962C8B-B14F-4D97-AF65-F5344CB8AC3E}">
        <p14:creationId xmlns:p14="http://schemas.microsoft.com/office/powerpoint/2010/main" val="1178913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3EC64B3D-C5D5-4254-8949-B4B6C32D9365}"/>
              </a:ext>
            </a:extLst>
          </p:cNvPr>
          <p:cNvCxnSpPr>
            <a:cxnSpLocks/>
          </p:cNvCxnSpPr>
          <p:nvPr/>
        </p:nvCxnSpPr>
        <p:spPr>
          <a:xfrm flipH="1">
            <a:off x="1179095" y="2894721"/>
            <a:ext cx="178465" cy="667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U.S. Process</a:t>
            </a:r>
          </a:p>
        </p:txBody>
      </p:sp>
      <p:sp>
        <p:nvSpPr>
          <p:cNvPr id="7" name="Oval 6">
            <a:extLst>
              <a:ext uri="{FF2B5EF4-FFF2-40B4-BE49-F238E27FC236}">
                <a16:creationId xmlns:a16="http://schemas.microsoft.com/office/drawing/2014/main" id="{106CDA15-3AF6-4639-963F-55CFA9717C0A}"/>
              </a:ext>
            </a:extLst>
          </p:cNvPr>
          <p:cNvSpPr/>
          <p:nvPr/>
        </p:nvSpPr>
        <p:spPr>
          <a:xfrm>
            <a:off x="5888952" y="5394488"/>
            <a:ext cx="1720515" cy="111893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Obtain a license from BIS</a:t>
            </a:r>
          </a:p>
        </p:txBody>
      </p:sp>
      <p:sp>
        <p:nvSpPr>
          <p:cNvPr id="8" name="Oval 7">
            <a:extLst>
              <a:ext uri="{FF2B5EF4-FFF2-40B4-BE49-F238E27FC236}">
                <a16:creationId xmlns:a16="http://schemas.microsoft.com/office/drawing/2014/main" id="{B34C95AD-9AAC-40EA-93AD-3A7F9C40E641}"/>
              </a:ext>
            </a:extLst>
          </p:cNvPr>
          <p:cNvSpPr/>
          <p:nvPr/>
        </p:nvSpPr>
        <p:spPr>
          <a:xfrm>
            <a:off x="7417466" y="1726048"/>
            <a:ext cx="1720515" cy="11189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Physical Presence</a:t>
            </a:r>
          </a:p>
        </p:txBody>
      </p:sp>
      <p:sp>
        <p:nvSpPr>
          <p:cNvPr id="10" name="Oval 9">
            <a:extLst>
              <a:ext uri="{FF2B5EF4-FFF2-40B4-BE49-F238E27FC236}">
                <a16:creationId xmlns:a16="http://schemas.microsoft.com/office/drawing/2014/main" id="{0E830102-D4B5-4FA1-9994-6395D2209990}"/>
              </a:ext>
            </a:extLst>
          </p:cNvPr>
          <p:cNvSpPr/>
          <p:nvPr/>
        </p:nvSpPr>
        <p:spPr>
          <a:xfrm>
            <a:off x="3830051" y="1682665"/>
            <a:ext cx="1720515" cy="11189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General License</a:t>
            </a:r>
          </a:p>
        </p:txBody>
      </p:sp>
      <p:sp>
        <p:nvSpPr>
          <p:cNvPr id="11" name="Oval 10">
            <a:extLst>
              <a:ext uri="{FF2B5EF4-FFF2-40B4-BE49-F238E27FC236}">
                <a16:creationId xmlns:a16="http://schemas.microsoft.com/office/drawing/2014/main" id="{2536C0FB-B2F6-47CC-945F-A85275B02F58}"/>
              </a:ext>
            </a:extLst>
          </p:cNvPr>
          <p:cNvSpPr/>
          <p:nvPr/>
        </p:nvSpPr>
        <p:spPr>
          <a:xfrm>
            <a:off x="8277724" y="3881310"/>
            <a:ext cx="1872914" cy="98433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Exportation</a:t>
            </a:r>
          </a:p>
        </p:txBody>
      </p:sp>
      <p:sp>
        <p:nvSpPr>
          <p:cNvPr id="12" name="Oval 11">
            <a:extLst>
              <a:ext uri="{FF2B5EF4-FFF2-40B4-BE49-F238E27FC236}">
                <a16:creationId xmlns:a16="http://schemas.microsoft.com/office/drawing/2014/main" id="{49974749-948A-4BDA-8244-5D276913BBAD}"/>
              </a:ext>
            </a:extLst>
          </p:cNvPr>
          <p:cNvSpPr/>
          <p:nvPr/>
        </p:nvSpPr>
        <p:spPr>
          <a:xfrm>
            <a:off x="4463717" y="3619661"/>
            <a:ext cx="1872915" cy="11189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Importation</a:t>
            </a:r>
          </a:p>
        </p:txBody>
      </p:sp>
      <p:sp>
        <p:nvSpPr>
          <p:cNvPr id="13" name="Oval 12">
            <a:extLst>
              <a:ext uri="{FF2B5EF4-FFF2-40B4-BE49-F238E27FC236}">
                <a16:creationId xmlns:a16="http://schemas.microsoft.com/office/drawing/2014/main" id="{BCDF2F49-EFC5-4608-9C08-6A8995FD5A8D}"/>
              </a:ext>
            </a:extLst>
          </p:cNvPr>
          <p:cNvSpPr/>
          <p:nvPr/>
        </p:nvSpPr>
        <p:spPr>
          <a:xfrm>
            <a:off x="2065418" y="4678610"/>
            <a:ext cx="1720515" cy="11189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Property</a:t>
            </a:r>
          </a:p>
        </p:txBody>
      </p:sp>
      <p:sp>
        <p:nvSpPr>
          <p:cNvPr id="14" name="Oval 13">
            <a:extLst>
              <a:ext uri="{FF2B5EF4-FFF2-40B4-BE49-F238E27FC236}">
                <a16:creationId xmlns:a16="http://schemas.microsoft.com/office/drawing/2014/main" id="{5EA1A3FA-E57C-4271-A1C8-1AC3E314F245}"/>
              </a:ext>
            </a:extLst>
          </p:cNvPr>
          <p:cNvSpPr/>
          <p:nvPr/>
        </p:nvSpPr>
        <p:spPr>
          <a:xfrm>
            <a:off x="234615" y="3681912"/>
            <a:ext cx="1720515" cy="11189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Specific License</a:t>
            </a:r>
          </a:p>
        </p:txBody>
      </p:sp>
      <p:sp>
        <p:nvSpPr>
          <p:cNvPr id="15" name="Oval 14">
            <a:extLst>
              <a:ext uri="{FF2B5EF4-FFF2-40B4-BE49-F238E27FC236}">
                <a16:creationId xmlns:a16="http://schemas.microsoft.com/office/drawing/2014/main" id="{16FE08E2-0216-4E72-8C79-F0A7328AEC98}"/>
              </a:ext>
            </a:extLst>
          </p:cNvPr>
          <p:cNvSpPr/>
          <p:nvPr/>
        </p:nvSpPr>
        <p:spPr>
          <a:xfrm>
            <a:off x="497303" y="1688430"/>
            <a:ext cx="1720515" cy="1118937"/>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Obtain a license from OFAC</a:t>
            </a:r>
          </a:p>
        </p:txBody>
      </p:sp>
      <p:cxnSp>
        <p:nvCxnSpPr>
          <p:cNvPr id="17" name="Straight Arrow Connector 16">
            <a:extLst>
              <a:ext uri="{FF2B5EF4-FFF2-40B4-BE49-F238E27FC236}">
                <a16:creationId xmlns:a16="http://schemas.microsoft.com/office/drawing/2014/main" id="{77E24E68-3D1A-4178-9D3C-4AADC555FC2C}"/>
              </a:ext>
            </a:extLst>
          </p:cNvPr>
          <p:cNvCxnSpPr>
            <a:cxnSpLocks/>
          </p:cNvCxnSpPr>
          <p:nvPr/>
        </p:nvCxnSpPr>
        <p:spPr>
          <a:xfrm flipV="1">
            <a:off x="2171689" y="2260181"/>
            <a:ext cx="1614244" cy="1804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7D476E9F-348C-4494-909F-FA72488BF7CD}"/>
              </a:ext>
            </a:extLst>
          </p:cNvPr>
          <p:cNvCxnSpPr>
            <a:cxnSpLocks/>
          </p:cNvCxnSpPr>
          <p:nvPr/>
        </p:nvCxnSpPr>
        <p:spPr>
          <a:xfrm>
            <a:off x="5594684" y="2189954"/>
            <a:ext cx="1568115" cy="30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0C9630AC-987A-4F6C-8B66-FAF3E1432868}"/>
              </a:ext>
            </a:extLst>
          </p:cNvPr>
          <p:cNvCxnSpPr>
            <a:cxnSpLocks/>
          </p:cNvCxnSpPr>
          <p:nvPr/>
        </p:nvCxnSpPr>
        <p:spPr>
          <a:xfrm>
            <a:off x="5288878" y="2677460"/>
            <a:ext cx="2920665" cy="1406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69F7DA67-7463-4076-AEEB-53F611C4D540}"/>
              </a:ext>
            </a:extLst>
          </p:cNvPr>
          <p:cNvCxnSpPr>
            <a:cxnSpLocks/>
          </p:cNvCxnSpPr>
          <p:nvPr/>
        </p:nvCxnSpPr>
        <p:spPr>
          <a:xfrm>
            <a:off x="2065418" y="4130672"/>
            <a:ext cx="2295022" cy="484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FC0A1071-EBE0-4B60-9DDF-32A6BC30B75F}"/>
              </a:ext>
            </a:extLst>
          </p:cNvPr>
          <p:cNvCxnSpPr>
            <a:cxnSpLocks/>
          </p:cNvCxnSpPr>
          <p:nvPr/>
        </p:nvCxnSpPr>
        <p:spPr>
          <a:xfrm flipH="1">
            <a:off x="2978811" y="2801602"/>
            <a:ext cx="963032" cy="1690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18982C9C-E2E1-4455-BEAC-0295CBCC5884}"/>
              </a:ext>
            </a:extLst>
          </p:cNvPr>
          <p:cNvCxnSpPr>
            <a:cxnSpLocks/>
          </p:cNvCxnSpPr>
          <p:nvPr/>
        </p:nvCxnSpPr>
        <p:spPr>
          <a:xfrm flipV="1">
            <a:off x="7609467" y="4800849"/>
            <a:ext cx="872796" cy="781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Text Box 2">
            <a:extLst>
              <a:ext uri="{FF2B5EF4-FFF2-40B4-BE49-F238E27FC236}">
                <a16:creationId xmlns:a16="http://schemas.microsoft.com/office/drawing/2014/main" id="{7AE0E3C8-702D-4F5E-8EFF-403314AC8F5E}"/>
              </a:ext>
            </a:extLst>
          </p:cNvPr>
          <p:cNvSpPr txBox="1">
            <a:spLocks noChangeArrowheads="1"/>
          </p:cNvSpPr>
          <p:nvPr/>
        </p:nvSpPr>
        <p:spPr bwMode="auto">
          <a:xfrm rot="1564038">
            <a:off x="3145965" y="3145027"/>
            <a:ext cx="1081405" cy="2781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31 CFR 515.205</a:t>
            </a:r>
          </a:p>
        </p:txBody>
      </p:sp>
      <p:sp>
        <p:nvSpPr>
          <p:cNvPr id="37" name="Text Box 2">
            <a:extLst>
              <a:ext uri="{FF2B5EF4-FFF2-40B4-BE49-F238E27FC236}">
                <a16:creationId xmlns:a16="http://schemas.microsoft.com/office/drawing/2014/main" id="{CF114A69-B83D-44A5-A5F6-B77DEE95517D}"/>
              </a:ext>
            </a:extLst>
          </p:cNvPr>
          <p:cNvSpPr txBox="1">
            <a:spLocks noChangeArrowheads="1"/>
          </p:cNvSpPr>
          <p:nvPr/>
        </p:nvSpPr>
        <p:spPr bwMode="auto">
          <a:xfrm>
            <a:off x="678780" y="3083257"/>
            <a:ext cx="1276350" cy="2571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501.801 (b)</a:t>
            </a:r>
          </a:p>
        </p:txBody>
      </p:sp>
      <p:sp>
        <p:nvSpPr>
          <p:cNvPr id="38" name="Text Box 2">
            <a:extLst>
              <a:ext uri="{FF2B5EF4-FFF2-40B4-BE49-F238E27FC236}">
                <a16:creationId xmlns:a16="http://schemas.microsoft.com/office/drawing/2014/main" id="{A4C287C0-0A2D-424E-8BCF-4ECD5175A99F}"/>
              </a:ext>
            </a:extLst>
          </p:cNvPr>
          <p:cNvSpPr txBox="1">
            <a:spLocks noChangeArrowheads="1"/>
          </p:cNvSpPr>
          <p:nvPr/>
        </p:nvSpPr>
        <p:spPr bwMode="auto">
          <a:xfrm rot="17654774">
            <a:off x="2036130" y="3944716"/>
            <a:ext cx="1081405" cy="2781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515.204</a:t>
            </a: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9" name="Text Box 2">
            <a:extLst>
              <a:ext uri="{FF2B5EF4-FFF2-40B4-BE49-F238E27FC236}">
                <a16:creationId xmlns:a16="http://schemas.microsoft.com/office/drawing/2014/main" id="{E208C69D-6E71-4AFD-B582-FF225D0BC88E}"/>
              </a:ext>
            </a:extLst>
          </p:cNvPr>
          <p:cNvSpPr txBox="1">
            <a:spLocks noChangeArrowheads="1"/>
          </p:cNvSpPr>
          <p:nvPr/>
        </p:nvSpPr>
        <p:spPr bwMode="auto">
          <a:xfrm rot="18799892">
            <a:off x="6704310" y="3517697"/>
            <a:ext cx="1081405" cy="2781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515.535</a:t>
            </a:r>
          </a:p>
        </p:txBody>
      </p:sp>
      <p:sp>
        <p:nvSpPr>
          <p:cNvPr id="40" name="Text Box 2">
            <a:extLst>
              <a:ext uri="{FF2B5EF4-FFF2-40B4-BE49-F238E27FC236}">
                <a16:creationId xmlns:a16="http://schemas.microsoft.com/office/drawing/2014/main" id="{5D056B06-C49A-44ED-9390-A2CC27374EBD}"/>
              </a:ext>
            </a:extLst>
          </p:cNvPr>
          <p:cNvSpPr txBox="1">
            <a:spLocks noChangeArrowheads="1"/>
          </p:cNvSpPr>
          <p:nvPr/>
        </p:nvSpPr>
        <p:spPr bwMode="auto">
          <a:xfrm rot="1566752">
            <a:off x="7222564" y="5046654"/>
            <a:ext cx="1455420" cy="2901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50 U.S.C. 4601- 4623</a:t>
            </a: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2" name="Text Box 2">
            <a:extLst>
              <a:ext uri="{FF2B5EF4-FFF2-40B4-BE49-F238E27FC236}">
                <a16:creationId xmlns:a16="http://schemas.microsoft.com/office/drawing/2014/main" id="{2A7B7D0E-E314-47EA-A368-3E2823EC4C24}"/>
              </a:ext>
            </a:extLst>
          </p:cNvPr>
          <p:cNvSpPr txBox="1">
            <a:spLocks noChangeArrowheads="1"/>
          </p:cNvSpPr>
          <p:nvPr/>
        </p:nvSpPr>
        <p:spPr bwMode="auto">
          <a:xfrm rot="17774228">
            <a:off x="5857021" y="2031703"/>
            <a:ext cx="1125311" cy="23277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515.573</a:t>
            </a:r>
          </a:p>
        </p:txBody>
      </p:sp>
      <p:sp>
        <p:nvSpPr>
          <p:cNvPr id="43" name="Text Box 2">
            <a:extLst>
              <a:ext uri="{FF2B5EF4-FFF2-40B4-BE49-F238E27FC236}">
                <a16:creationId xmlns:a16="http://schemas.microsoft.com/office/drawing/2014/main" id="{CFF7471D-1760-4682-A3DE-1324E46E17B3}"/>
              </a:ext>
            </a:extLst>
          </p:cNvPr>
          <p:cNvSpPr txBox="1">
            <a:spLocks noChangeArrowheads="1"/>
          </p:cNvSpPr>
          <p:nvPr/>
        </p:nvSpPr>
        <p:spPr bwMode="auto">
          <a:xfrm rot="17774228">
            <a:off x="2127583" y="2254519"/>
            <a:ext cx="1276350" cy="2571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501.801 (a)</a:t>
            </a:r>
          </a:p>
        </p:txBody>
      </p:sp>
    </p:spTree>
    <p:extLst>
      <p:ext uri="{BB962C8B-B14F-4D97-AF65-F5344CB8AC3E}">
        <p14:creationId xmlns:p14="http://schemas.microsoft.com/office/powerpoint/2010/main" val="10128484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C2ECE2B-28A7-7B44-B634-37A2B43393C7}" vid="{5C0259DC-54B6-0142-A8D6-DC43B2FE55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CubaTur</Template>
  <TotalTime>3436</TotalTime>
  <Words>5420</Words>
  <Application>Microsoft Macintosh PowerPoint</Application>
  <PresentationFormat>Widescreen</PresentationFormat>
  <Paragraphs>501</Paragraphs>
  <Slides>45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Mangal</vt:lpstr>
      <vt:lpstr>Symbol</vt:lpstr>
      <vt:lpstr>Times New Roman</vt:lpstr>
      <vt:lpstr>Wingdings</vt:lpstr>
      <vt:lpstr>Office Theme</vt:lpstr>
      <vt:lpstr>Foreign Investment in Cuba: Law, Policy, and Practicalities</vt:lpstr>
      <vt:lpstr>Introduction</vt:lpstr>
      <vt:lpstr>Context</vt:lpstr>
      <vt:lpstr>What we Will Cover Today</vt:lpstr>
      <vt:lpstr>Legal Sources  U.S.</vt:lpstr>
      <vt:lpstr>U.S. Sources</vt:lpstr>
      <vt:lpstr>OFAC AND BIS</vt:lpstr>
      <vt:lpstr>It’s All About Licensing</vt:lpstr>
      <vt:lpstr>U.S. Process</vt:lpstr>
      <vt:lpstr>And Financing</vt:lpstr>
      <vt:lpstr>OFAC</vt:lpstr>
      <vt:lpstr>Bureau of Industry and Security (BIS)</vt:lpstr>
      <vt:lpstr>BIS Levels of Review</vt:lpstr>
      <vt:lpstr>Changes in U.S. Trade Policy From Mid-2017</vt:lpstr>
      <vt:lpstr>National Security Presidential Memorandum</vt:lpstr>
      <vt:lpstr>The New Regs</vt:lpstr>
      <vt:lpstr>BIS Licenses</vt:lpstr>
      <vt:lpstr>Legal Sources Cuba</vt:lpstr>
      <vt:lpstr>Cuba Legal-Ideological Sources: What Is Covered</vt:lpstr>
      <vt:lpstr>Investment Climate: Political Ideology of Economics</vt:lpstr>
      <vt:lpstr>Ideological Elements</vt:lpstr>
      <vt:lpstr>Strategic Themes Cuba Vision 2030</vt:lpstr>
      <vt:lpstr>General Principles of Foreign Investment</vt:lpstr>
      <vt:lpstr>Cuba Legal Sources</vt:lpstr>
      <vt:lpstr>Framework for Investment</vt:lpstr>
      <vt:lpstr>Cuba Investment Opportunities </vt:lpstr>
      <vt:lpstr>It’s All About the Application</vt:lpstr>
      <vt:lpstr>“Paperwork” for the Application</vt:lpstr>
      <vt:lpstr>Los Formularios</vt:lpstr>
      <vt:lpstr>The Tables (Annex 2) (Original Spanish)</vt:lpstr>
      <vt:lpstr>From Regulation to Negotiation</vt:lpstr>
      <vt:lpstr>The Issue of Discretion, Chilling Effects and Transactions Costs , and Corruption</vt:lpstr>
      <vt:lpstr>Following a Transaction</vt:lpstr>
      <vt:lpstr>Cuban Process (Step 1: Plan)</vt:lpstr>
      <vt:lpstr>Cuban Process (Step 2: Execute)</vt:lpstr>
      <vt:lpstr>Cuban Process (Step 3: Obtain Approval)</vt:lpstr>
      <vt:lpstr>Special Economic Zones (Source)</vt:lpstr>
      <vt:lpstr>The Small Transaction: From Adam J. Sulkowski, “Rodolfo’s Casa Caribe in Cuba: Business, Law, and Ethics of Investing in a Start-up in Havana,” Journal of Legal Studies Education 34(1):127-162 (2017).</vt:lpstr>
      <vt:lpstr>The State of Foreign Investment</vt:lpstr>
      <vt:lpstr>Summary Points</vt:lpstr>
      <vt:lpstr>Contacts of Interest: CUBA</vt:lpstr>
      <vt:lpstr>Contacts of Interest: U.S.</vt:lpstr>
      <vt:lpstr>Contacts of Interest: U.S.</vt:lpstr>
      <vt:lpstr>Useful Additional References</vt:lpstr>
      <vt:lpstr>Thanks</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163</cp:revision>
  <dcterms:created xsi:type="dcterms:W3CDTF">2017-07-21T19:46:31Z</dcterms:created>
  <dcterms:modified xsi:type="dcterms:W3CDTF">2018-06-14T15:04:28Z</dcterms:modified>
</cp:coreProperties>
</file>