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handoutMasterIdLst>
    <p:handoutMasterId r:id="rId15"/>
  </p:handoutMasterIdLst>
  <p:sldIdLst>
    <p:sldId id="318" r:id="rId2"/>
    <p:sldId id="320" r:id="rId3"/>
    <p:sldId id="314" r:id="rId4"/>
    <p:sldId id="321" r:id="rId5"/>
    <p:sldId id="322" r:id="rId6"/>
    <p:sldId id="323" r:id="rId7"/>
    <p:sldId id="324" r:id="rId8"/>
    <p:sldId id="325" r:id="rId9"/>
    <p:sldId id="326" r:id="rId10"/>
    <p:sldId id="327" r:id="rId11"/>
    <p:sldId id="328" r:id="rId12"/>
    <p:sldId id="319"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3D6AA1"/>
    <a:srgbClr val="2E507A"/>
    <a:srgbClr val="4476B2"/>
    <a:srgbClr val="FFEFD1"/>
    <a:srgbClr val="EDE1BE"/>
    <a:srgbClr val="4D7FBB"/>
    <a:srgbClr val="648FC4"/>
    <a:srgbClr val="4368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92" autoAdjust="0"/>
    <p:restoredTop sz="94660"/>
  </p:normalViewPr>
  <p:slideViewPr>
    <p:cSldViewPr>
      <p:cViewPr varScale="1">
        <p:scale>
          <a:sx n="77" d="100"/>
          <a:sy n="77" d="100"/>
        </p:scale>
        <p:origin x="-1016"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C0A5C473-5067-4922-9029-16CA8B00EA0E}" type="datetimeFigureOut">
              <a:rPr lang="en-US"/>
              <a:pPr>
                <a:defRPr/>
              </a:pPr>
              <a:t>9/9/13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8F665D40-6BA0-4E07-A75F-36546CD1B7BB}" type="slidenum">
              <a:rPr lang="en-US"/>
              <a:pPr>
                <a:defRPr/>
              </a:pPr>
              <a:t>‹#›</a:t>
            </a:fld>
            <a:endParaRPr lang="en-US"/>
          </a:p>
        </p:txBody>
      </p:sp>
    </p:spTree>
    <p:extLst>
      <p:ext uri="{BB962C8B-B14F-4D97-AF65-F5344CB8AC3E}">
        <p14:creationId xmlns:p14="http://schemas.microsoft.com/office/powerpoint/2010/main" val="30878898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6BD49ED4-3810-44D2-A027-C18488443638}" type="datetimeFigureOut">
              <a:rPr lang="en-US"/>
              <a:pPr>
                <a:defRPr/>
              </a:pPr>
              <a:t>9/9/13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E3724C2E-1B07-4BD8-9356-733400507788}" type="slidenum">
              <a:rPr lang="en-US"/>
              <a:pPr>
                <a:defRPr/>
              </a:pPr>
              <a:t>‹#›</a:t>
            </a:fld>
            <a:endParaRPr lang="en-US"/>
          </a:p>
        </p:txBody>
      </p:sp>
    </p:spTree>
    <p:extLst>
      <p:ext uri="{BB962C8B-B14F-4D97-AF65-F5344CB8AC3E}">
        <p14:creationId xmlns:p14="http://schemas.microsoft.com/office/powerpoint/2010/main" val="34681053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2.jpeg"/><Relationship Id="rId5" Type="http://schemas.openxmlformats.org/officeDocument/2006/relationships/image" Target="../media/image3.jpeg"/><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2.jpeg"/><Relationship Id="rId5" Type="http://schemas.openxmlformats.org/officeDocument/2006/relationships/image" Target="../media/image3.jpeg"/><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jpeg"/><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 Id="rId3" Type="http://schemas.openxmlformats.org/officeDocument/2006/relationships/image" Target="../media/image3.jpe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with photo">
    <p:spTree>
      <p:nvGrpSpPr>
        <p:cNvPr id="1" name=""/>
        <p:cNvGrpSpPr/>
        <p:nvPr/>
      </p:nvGrpSpPr>
      <p:grpSpPr>
        <a:xfrm>
          <a:off x="0" y="0"/>
          <a:ext cx="0" cy="0"/>
          <a:chOff x="0" y="0"/>
          <a:chExt cx="0" cy="0"/>
        </a:xfrm>
      </p:grpSpPr>
      <p:pic>
        <p:nvPicPr>
          <p:cNvPr id="4" name="Picture 11" descr="P:\Public\Szmolko\PPT New Templates\PPT Presentations\Generic DSL\corner_image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cxnSp>
        <p:nvCxnSpPr>
          <p:cNvPr id="5" name="Straight Connector 4"/>
          <p:cNvCxnSpPr/>
          <p:nvPr/>
        </p:nvCxnSpPr>
        <p:spPr>
          <a:xfrm>
            <a:off x="609600" y="838200"/>
            <a:ext cx="7924800"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6" name="Picture 2" descr="P:\Public\Szmolko\PPT New Templates\PPT Presentations\Generic DSL\psu_law_logo.jpg"/>
          <p:cNvPicPr>
            <a:picLocks noChangeAspect="1" noChangeArrowheads="1"/>
          </p:cNvPicPr>
          <p:nvPr/>
        </p:nvPicPr>
        <p:blipFill>
          <a:blip r:embed="rId3" cstate="print"/>
          <a:srcRect/>
          <a:stretch>
            <a:fillRect/>
          </a:stretch>
        </p:blipFill>
        <p:spPr bwMode="auto">
          <a:xfrm>
            <a:off x="66675" y="19050"/>
            <a:ext cx="2066925" cy="819150"/>
          </a:xfrm>
          <a:prstGeom prst="rect">
            <a:avLst/>
          </a:prstGeom>
          <a:noFill/>
          <a:ln w="9525">
            <a:noFill/>
            <a:miter lim="800000"/>
            <a:headEnd/>
            <a:tailEnd/>
          </a:ln>
        </p:spPr>
      </p:pic>
      <p:pic>
        <p:nvPicPr>
          <p:cNvPr id="7" name="Picture 4" descr="P:\Public\Szmolko\PPT New Templates\PPT Presentations\artwork\Penn_State_law_logo.jpg"/>
          <p:cNvPicPr>
            <a:picLocks noChangeAspect="1" noChangeArrowheads="1"/>
          </p:cNvPicPr>
          <p:nvPr/>
        </p:nvPicPr>
        <p:blipFill>
          <a:blip r:embed="rId4" cstate="print"/>
          <a:srcRect/>
          <a:stretch>
            <a:fillRect/>
          </a:stretch>
        </p:blipFill>
        <p:spPr bwMode="auto">
          <a:xfrm>
            <a:off x="76200" y="0"/>
            <a:ext cx="2133600" cy="763588"/>
          </a:xfrm>
          <a:prstGeom prst="rect">
            <a:avLst/>
          </a:prstGeom>
          <a:noFill/>
          <a:ln w="9525">
            <a:noFill/>
            <a:miter lim="800000"/>
            <a:headEnd/>
            <a:tailEnd/>
          </a:ln>
        </p:spPr>
      </p:pic>
      <p:pic>
        <p:nvPicPr>
          <p:cNvPr id="8" name="Picture 15" descr="P:\Public\Szmolko\PPT New Templates\PPT Presentations\artwork\Penn_State_Law_logo_large.jpg"/>
          <p:cNvPicPr>
            <a:picLocks noChangeAspect="1" noChangeArrowheads="1"/>
          </p:cNvPicPr>
          <p:nvPr/>
        </p:nvPicPr>
        <p:blipFill>
          <a:blip r:embed="rId5" cstate="print"/>
          <a:srcRect/>
          <a:stretch>
            <a:fillRect/>
          </a:stretch>
        </p:blipFill>
        <p:spPr bwMode="auto">
          <a:xfrm>
            <a:off x="152400" y="69850"/>
            <a:ext cx="2057400" cy="747713"/>
          </a:xfrm>
          <a:prstGeom prst="rect">
            <a:avLst/>
          </a:prstGeom>
          <a:noFill/>
          <a:ln w="9525">
            <a:noFill/>
            <a:miter lim="800000"/>
            <a:headEnd/>
            <a:tailEnd/>
          </a:ln>
        </p:spPr>
      </p:pic>
      <p:sp>
        <p:nvSpPr>
          <p:cNvPr id="9" name="Title 1"/>
          <p:cNvSpPr>
            <a:spLocks noGrp="1"/>
          </p:cNvSpPr>
          <p:nvPr>
            <p:ph type="ctrTitle"/>
          </p:nvPr>
        </p:nvSpPr>
        <p:spPr>
          <a:xfrm>
            <a:off x="533400" y="1447800"/>
            <a:ext cx="8001000" cy="860425"/>
          </a:xfrm>
        </p:spPr>
        <p:txBody>
          <a:bodyPr>
            <a:noAutofit/>
          </a:bodyPr>
          <a:lstStyle>
            <a:lvl1pPr>
              <a:defRPr sz="3800" b="1">
                <a:solidFill>
                  <a:schemeClr val="accent1">
                    <a:lumMod val="50000"/>
                  </a:schemeClr>
                </a:solidFill>
                <a:latin typeface="Georgia" pitchFamily="18" charset="0"/>
              </a:defRPr>
            </a:lvl1pPr>
          </a:lstStyle>
          <a:p>
            <a:r>
              <a:rPr lang="es-ES_tradnl" smtClean="0"/>
              <a:t>Click to edit Master title style</a:t>
            </a:r>
            <a:endParaRPr lang="en-US" dirty="0"/>
          </a:p>
        </p:txBody>
      </p:sp>
      <p:sp>
        <p:nvSpPr>
          <p:cNvPr id="11" name="Subtitle 2"/>
          <p:cNvSpPr>
            <a:spLocks noGrp="1"/>
          </p:cNvSpPr>
          <p:nvPr>
            <p:ph type="subTitle" idx="1"/>
          </p:nvPr>
        </p:nvSpPr>
        <p:spPr>
          <a:xfrm>
            <a:off x="1371600" y="2667000"/>
            <a:ext cx="6400800" cy="1143000"/>
          </a:xfrm>
        </p:spPr>
        <p:txBody>
          <a:bodyPr/>
          <a:lstStyle>
            <a:lvl1pPr marL="0" indent="0" algn="ctr">
              <a:buNone/>
              <a:defRPr>
                <a:solidFill>
                  <a:srgbClr val="3D6AA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Click to edit Master subtitle style</a:t>
            </a:r>
            <a:endParaRPr lang="en-US" dirty="0"/>
          </a:p>
        </p:txBody>
      </p:sp>
    </p:spTree>
  </p:cSld>
  <p:clrMapOvr>
    <a:masterClrMapping/>
  </p:clrMapOvr>
  <p:transition xmlns:p14="http://schemas.microsoft.com/office/powerpoint/2010/mai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Content Slide - with photo">
    <p:spTree>
      <p:nvGrpSpPr>
        <p:cNvPr id="1" name=""/>
        <p:cNvGrpSpPr/>
        <p:nvPr/>
      </p:nvGrpSpPr>
      <p:grpSpPr>
        <a:xfrm>
          <a:off x="0" y="0"/>
          <a:ext cx="0" cy="0"/>
          <a:chOff x="0" y="0"/>
          <a:chExt cx="0" cy="0"/>
        </a:xfrm>
      </p:grpSpPr>
      <p:pic>
        <p:nvPicPr>
          <p:cNvPr id="4" name="Picture 11" descr="P:\Public\Szmolko\PPT New Templates\PPT Presentations\Generic DSL\corner_image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cxnSp>
        <p:nvCxnSpPr>
          <p:cNvPr id="5" name="Straight Connector 4"/>
          <p:cNvCxnSpPr/>
          <p:nvPr/>
        </p:nvCxnSpPr>
        <p:spPr>
          <a:xfrm>
            <a:off x="609600" y="838200"/>
            <a:ext cx="7924800"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6" name="Picture 2" descr="P:\Public\Szmolko\PPT New Templates\PPT Presentations\Generic DSL\psu_law_logo.jpg"/>
          <p:cNvPicPr>
            <a:picLocks noChangeAspect="1" noChangeArrowheads="1"/>
          </p:cNvPicPr>
          <p:nvPr/>
        </p:nvPicPr>
        <p:blipFill>
          <a:blip r:embed="rId3" cstate="print"/>
          <a:srcRect/>
          <a:stretch>
            <a:fillRect/>
          </a:stretch>
        </p:blipFill>
        <p:spPr bwMode="auto">
          <a:xfrm>
            <a:off x="66675" y="19050"/>
            <a:ext cx="2066925" cy="819150"/>
          </a:xfrm>
          <a:prstGeom prst="rect">
            <a:avLst/>
          </a:prstGeom>
          <a:noFill/>
          <a:ln w="9525">
            <a:noFill/>
            <a:miter lim="800000"/>
            <a:headEnd/>
            <a:tailEnd/>
          </a:ln>
        </p:spPr>
      </p:pic>
      <p:pic>
        <p:nvPicPr>
          <p:cNvPr id="7" name="Picture 4" descr="P:\Public\Szmolko\PPT New Templates\PPT Presentations\artwork\Penn_State_law_logo.jpg"/>
          <p:cNvPicPr>
            <a:picLocks noChangeAspect="1" noChangeArrowheads="1"/>
          </p:cNvPicPr>
          <p:nvPr/>
        </p:nvPicPr>
        <p:blipFill>
          <a:blip r:embed="rId4" cstate="print"/>
          <a:srcRect/>
          <a:stretch>
            <a:fillRect/>
          </a:stretch>
        </p:blipFill>
        <p:spPr bwMode="auto">
          <a:xfrm>
            <a:off x="76200" y="0"/>
            <a:ext cx="2133600" cy="763588"/>
          </a:xfrm>
          <a:prstGeom prst="rect">
            <a:avLst/>
          </a:prstGeom>
          <a:noFill/>
          <a:ln w="9525">
            <a:noFill/>
            <a:miter lim="800000"/>
            <a:headEnd/>
            <a:tailEnd/>
          </a:ln>
        </p:spPr>
      </p:pic>
      <p:pic>
        <p:nvPicPr>
          <p:cNvPr id="8" name="Picture 15" descr="P:\Public\Szmolko\PPT New Templates\PPT Presentations\artwork\Penn_State_Law_logo_large.jpg"/>
          <p:cNvPicPr>
            <a:picLocks noChangeAspect="1" noChangeArrowheads="1"/>
          </p:cNvPicPr>
          <p:nvPr/>
        </p:nvPicPr>
        <p:blipFill>
          <a:blip r:embed="rId5" cstate="print"/>
          <a:srcRect/>
          <a:stretch>
            <a:fillRect/>
          </a:stretch>
        </p:blipFill>
        <p:spPr bwMode="auto">
          <a:xfrm>
            <a:off x="152400" y="69850"/>
            <a:ext cx="2057400" cy="747713"/>
          </a:xfrm>
          <a:prstGeom prst="rect">
            <a:avLst/>
          </a:prstGeom>
          <a:noFill/>
          <a:ln w="9525">
            <a:noFill/>
            <a:miter lim="800000"/>
            <a:headEnd/>
            <a:tailEnd/>
          </a:ln>
        </p:spPr>
      </p:pic>
      <p:sp>
        <p:nvSpPr>
          <p:cNvPr id="2" name="Title 1"/>
          <p:cNvSpPr>
            <a:spLocks noGrp="1"/>
          </p:cNvSpPr>
          <p:nvPr>
            <p:ph type="title"/>
          </p:nvPr>
        </p:nvSpPr>
        <p:spPr>
          <a:xfrm>
            <a:off x="533400" y="838200"/>
            <a:ext cx="8001000" cy="990600"/>
          </a:xfrm>
        </p:spPr>
        <p:txBody>
          <a:bodyPr/>
          <a:lstStyle>
            <a:lvl1pPr algn="ctr">
              <a:defRPr sz="3800" b="1">
                <a:solidFill>
                  <a:schemeClr val="accent1">
                    <a:lumMod val="50000"/>
                  </a:schemeClr>
                </a:solidFill>
              </a:defRPr>
            </a:lvl1pPr>
          </a:lstStyle>
          <a:p>
            <a:r>
              <a:rPr lang="es-ES_tradnl" smtClean="0"/>
              <a:t>Click to edit Master title style</a:t>
            </a:r>
            <a:endParaRPr lang="en-US" dirty="0"/>
          </a:p>
        </p:txBody>
      </p:sp>
      <p:sp>
        <p:nvSpPr>
          <p:cNvPr id="3" name="Content Placeholder 2"/>
          <p:cNvSpPr>
            <a:spLocks noGrp="1"/>
          </p:cNvSpPr>
          <p:nvPr>
            <p:ph idx="1"/>
          </p:nvPr>
        </p:nvSpPr>
        <p:spPr>
          <a:xfrm>
            <a:off x="533400" y="1828800"/>
            <a:ext cx="8001000" cy="4038600"/>
          </a:xfrm>
        </p:spPr>
        <p:txBody>
          <a:bodyPr/>
          <a:lstStyle>
            <a:lvl1pPr>
              <a:defRPr sz="2800">
                <a:solidFill>
                  <a:schemeClr val="accent1">
                    <a:lumMod val="50000"/>
                  </a:schemeClr>
                </a:solidFill>
                <a:latin typeface="Georgia" pitchFamily="18" charset="0"/>
              </a:defRPr>
            </a:lvl1pPr>
            <a:lvl2pPr>
              <a:defRPr sz="2400">
                <a:solidFill>
                  <a:schemeClr val="accent1">
                    <a:lumMod val="75000"/>
                  </a:schemeClr>
                </a:solidFill>
                <a:latin typeface="Georgia" pitchFamily="18" charset="0"/>
              </a:defRPr>
            </a:lvl2pPr>
            <a:lvl3pPr>
              <a:defRPr sz="2200">
                <a:solidFill>
                  <a:schemeClr val="accent1">
                    <a:lumMod val="50000"/>
                  </a:schemeClr>
                </a:solidFill>
                <a:latin typeface="Georgia" pitchFamily="18" charset="0"/>
              </a:defRPr>
            </a:lvl3pPr>
            <a:lvl4pPr>
              <a:defRPr>
                <a:solidFill>
                  <a:schemeClr val="accent1">
                    <a:lumMod val="75000"/>
                  </a:schemeClr>
                </a:solidFill>
                <a:latin typeface="Georgia" pitchFamily="18" charset="0"/>
              </a:defRPr>
            </a:lvl4pPr>
            <a:lvl5pPr>
              <a:defRPr sz="1800">
                <a:solidFill>
                  <a:schemeClr val="accent1">
                    <a:lumMod val="50000"/>
                  </a:schemeClr>
                </a:solidFill>
                <a:latin typeface="Georgia" pitchFamily="18" charset="0"/>
              </a:defRPr>
            </a:lvl5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dirty="0"/>
          </a:p>
        </p:txBody>
      </p:sp>
    </p:spTree>
  </p:cSld>
  <p:clrMapOvr>
    <a:masterClrMapping/>
  </p:clrMapOvr>
  <p:transition xmlns:p14="http://schemas.microsoft.com/office/powerpoint/2010/mai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Content Slide - with photo">
    <p:spTree>
      <p:nvGrpSpPr>
        <p:cNvPr id="1" name=""/>
        <p:cNvGrpSpPr/>
        <p:nvPr/>
      </p:nvGrpSpPr>
      <p:grpSpPr>
        <a:xfrm>
          <a:off x="0" y="0"/>
          <a:ext cx="0" cy="0"/>
          <a:chOff x="0" y="0"/>
          <a:chExt cx="0" cy="0"/>
        </a:xfrm>
      </p:grpSpPr>
      <p:cxnSp>
        <p:nvCxnSpPr>
          <p:cNvPr id="4" name="Straight Connector 3"/>
          <p:cNvCxnSpPr/>
          <p:nvPr/>
        </p:nvCxnSpPr>
        <p:spPr>
          <a:xfrm>
            <a:off x="609600" y="838200"/>
            <a:ext cx="7924800"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5" name="Picture 2" descr="P:\Public\Szmolko\PPT New Templates\PPT Presentations\Generic DSL\psu_law_logo.jpg"/>
          <p:cNvPicPr>
            <a:picLocks noChangeAspect="1" noChangeArrowheads="1"/>
          </p:cNvPicPr>
          <p:nvPr/>
        </p:nvPicPr>
        <p:blipFill>
          <a:blip r:embed="rId2" cstate="print"/>
          <a:srcRect/>
          <a:stretch>
            <a:fillRect/>
          </a:stretch>
        </p:blipFill>
        <p:spPr bwMode="auto">
          <a:xfrm>
            <a:off x="66675" y="19050"/>
            <a:ext cx="2066925" cy="819150"/>
          </a:xfrm>
          <a:prstGeom prst="rect">
            <a:avLst/>
          </a:prstGeom>
          <a:noFill/>
          <a:ln w="9525">
            <a:noFill/>
            <a:miter lim="800000"/>
            <a:headEnd/>
            <a:tailEnd/>
          </a:ln>
        </p:spPr>
      </p:pic>
      <p:pic>
        <p:nvPicPr>
          <p:cNvPr id="6" name="Picture 4" descr="P:\Public\Szmolko\PPT New Templates\PPT Presentations\artwork\Penn_State_law_logo.jpg"/>
          <p:cNvPicPr>
            <a:picLocks noChangeAspect="1" noChangeArrowheads="1"/>
          </p:cNvPicPr>
          <p:nvPr/>
        </p:nvPicPr>
        <p:blipFill>
          <a:blip r:embed="rId3" cstate="print"/>
          <a:srcRect/>
          <a:stretch>
            <a:fillRect/>
          </a:stretch>
        </p:blipFill>
        <p:spPr bwMode="auto">
          <a:xfrm>
            <a:off x="76200" y="0"/>
            <a:ext cx="2133600" cy="763588"/>
          </a:xfrm>
          <a:prstGeom prst="rect">
            <a:avLst/>
          </a:prstGeom>
          <a:noFill/>
          <a:ln w="9525">
            <a:noFill/>
            <a:miter lim="800000"/>
            <a:headEnd/>
            <a:tailEnd/>
          </a:ln>
        </p:spPr>
      </p:pic>
      <p:pic>
        <p:nvPicPr>
          <p:cNvPr id="7" name="Picture 7" descr="P:\Public\Szmolko\PPT New Templates\PPT Presentations\artwork\Penn_State_Law_logo_large.jpg"/>
          <p:cNvPicPr>
            <a:picLocks noChangeAspect="1" noChangeArrowheads="1"/>
          </p:cNvPicPr>
          <p:nvPr/>
        </p:nvPicPr>
        <p:blipFill>
          <a:blip r:embed="rId4" cstate="print"/>
          <a:srcRect/>
          <a:stretch>
            <a:fillRect/>
          </a:stretch>
        </p:blipFill>
        <p:spPr bwMode="auto">
          <a:xfrm>
            <a:off x="152400" y="69850"/>
            <a:ext cx="2057400" cy="747713"/>
          </a:xfrm>
          <a:prstGeom prst="rect">
            <a:avLst/>
          </a:prstGeom>
          <a:noFill/>
          <a:ln w="9525">
            <a:noFill/>
            <a:miter lim="800000"/>
            <a:headEnd/>
            <a:tailEnd/>
          </a:ln>
        </p:spPr>
      </p:pic>
      <p:sp>
        <p:nvSpPr>
          <p:cNvPr id="2" name="Title 1"/>
          <p:cNvSpPr>
            <a:spLocks noGrp="1"/>
          </p:cNvSpPr>
          <p:nvPr>
            <p:ph type="title"/>
          </p:nvPr>
        </p:nvSpPr>
        <p:spPr>
          <a:xfrm>
            <a:off x="533400" y="838200"/>
            <a:ext cx="8001000" cy="990600"/>
          </a:xfrm>
        </p:spPr>
        <p:txBody>
          <a:bodyPr/>
          <a:lstStyle>
            <a:lvl1pPr algn="ctr">
              <a:defRPr sz="3800" b="1">
                <a:solidFill>
                  <a:schemeClr val="accent1">
                    <a:lumMod val="50000"/>
                  </a:schemeClr>
                </a:solidFill>
              </a:defRPr>
            </a:lvl1pPr>
          </a:lstStyle>
          <a:p>
            <a:r>
              <a:rPr lang="es-ES_tradnl" smtClean="0"/>
              <a:t>Click to edit Master title style</a:t>
            </a:r>
            <a:endParaRPr lang="en-US" dirty="0"/>
          </a:p>
        </p:txBody>
      </p:sp>
      <p:sp>
        <p:nvSpPr>
          <p:cNvPr id="3" name="Content Placeholder 2"/>
          <p:cNvSpPr>
            <a:spLocks noGrp="1"/>
          </p:cNvSpPr>
          <p:nvPr>
            <p:ph idx="1"/>
          </p:nvPr>
        </p:nvSpPr>
        <p:spPr>
          <a:xfrm>
            <a:off x="533400" y="1828800"/>
            <a:ext cx="8001000" cy="4038600"/>
          </a:xfrm>
        </p:spPr>
        <p:txBody>
          <a:bodyPr/>
          <a:lstStyle>
            <a:lvl1pPr>
              <a:defRPr sz="2800">
                <a:solidFill>
                  <a:schemeClr val="accent1">
                    <a:lumMod val="50000"/>
                  </a:schemeClr>
                </a:solidFill>
                <a:latin typeface="Georgia" pitchFamily="18" charset="0"/>
              </a:defRPr>
            </a:lvl1pPr>
            <a:lvl2pPr>
              <a:defRPr sz="2400">
                <a:solidFill>
                  <a:schemeClr val="accent1">
                    <a:lumMod val="75000"/>
                  </a:schemeClr>
                </a:solidFill>
                <a:latin typeface="Georgia" pitchFamily="18" charset="0"/>
              </a:defRPr>
            </a:lvl2pPr>
            <a:lvl3pPr>
              <a:defRPr sz="2200">
                <a:solidFill>
                  <a:schemeClr val="accent1">
                    <a:lumMod val="50000"/>
                  </a:schemeClr>
                </a:solidFill>
                <a:latin typeface="Georgia" pitchFamily="18" charset="0"/>
              </a:defRPr>
            </a:lvl3pPr>
            <a:lvl4pPr>
              <a:defRPr>
                <a:solidFill>
                  <a:schemeClr val="accent1">
                    <a:lumMod val="75000"/>
                  </a:schemeClr>
                </a:solidFill>
                <a:latin typeface="Georgia" pitchFamily="18" charset="0"/>
              </a:defRPr>
            </a:lvl4pPr>
            <a:lvl5pPr>
              <a:defRPr sz="1800">
                <a:solidFill>
                  <a:schemeClr val="accent1">
                    <a:lumMod val="50000"/>
                  </a:schemeClr>
                </a:solidFill>
                <a:latin typeface="Georgia" pitchFamily="18" charset="0"/>
              </a:defRPr>
            </a:lvl5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dirty="0"/>
          </a:p>
        </p:txBody>
      </p:sp>
    </p:spTree>
  </p:cSld>
  <p:clrMapOvr>
    <a:masterClrMapping/>
  </p:clrMapOvr>
  <p:transition xmlns:p14="http://schemas.microsoft.com/office/powerpoint/2010/mai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pic>
        <p:nvPicPr>
          <p:cNvPr id="5" name="Picture 3" descr="P:\Public\Szmolko\PPT New Templates\PPT Presentations\Generic DSL\corner_image2.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cxnSp>
        <p:nvCxnSpPr>
          <p:cNvPr id="6" name="Straight Connector 5"/>
          <p:cNvCxnSpPr/>
          <p:nvPr/>
        </p:nvCxnSpPr>
        <p:spPr>
          <a:xfrm>
            <a:off x="609600" y="838200"/>
            <a:ext cx="7924800"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7" name="Picture 7" descr="P:\Public\Szmolko\PPT New Templates\PPT Presentations\artwork\Penn_State_Law_logo_large.jpg"/>
          <p:cNvPicPr>
            <a:picLocks noChangeAspect="1" noChangeArrowheads="1"/>
          </p:cNvPicPr>
          <p:nvPr/>
        </p:nvPicPr>
        <p:blipFill>
          <a:blip r:embed="rId3" cstate="print"/>
          <a:srcRect/>
          <a:stretch>
            <a:fillRect/>
          </a:stretch>
        </p:blipFill>
        <p:spPr bwMode="auto">
          <a:xfrm>
            <a:off x="152400" y="69850"/>
            <a:ext cx="2057400" cy="747713"/>
          </a:xfrm>
          <a:prstGeom prst="rect">
            <a:avLst/>
          </a:prstGeom>
          <a:noFill/>
          <a:ln w="9525">
            <a:noFill/>
            <a:miter lim="800000"/>
            <a:headEnd/>
            <a:tailEnd/>
          </a:ln>
        </p:spPr>
      </p:pic>
      <p:sp>
        <p:nvSpPr>
          <p:cNvPr id="2" name="Title 1"/>
          <p:cNvSpPr>
            <a:spLocks noGrp="1"/>
          </p:cNvSpPr>
          <p:nvPr>
            <p:ph type="title"/>
          </p:nvPr>
        </p:nvSpPr>
        <p:spPr/>
        <p:txBody>
          <a:bodyPr/>
          <a:lstStyle>
            <a:lvl1pPr>
              <a:defRPr sz="3600" b="1"/>
            </a:lvl1pPr>
          </a:lstStyle>
          <a:p>
            <a:r>
              <a:rPr lang="es-ES_tradnl"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solidFill>
                  <a:schemeClr val="accent1">
                    <a:lumMod val="75000"/>
                  </a:schemeClr>
                </a:solidFill>
              </a:defRPr>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solidFill>
                  <a:schemeClr val="accent1">
                    <a:lumMod val="75000"/>
                  </a:schemeClr>
                </a:solidFill>
              </a:defRPr>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dirty="0"/>
          </a:p>
        </p:txBody>
      </p:sp>
      <p:sp>
        <p:nvSpPr>
          <p:cNvPr id="8" name="Date Placeholder 3"/>
          <p:cNvSpPr>
            <a:spLocks noGrp="1"/>
          </p:cNvSpPr>
          <p:nvPr>
            <p:ph type="dt" sz="half" idx="10"/>
          </p:nvPr>
        </p:nvSpPr>
        <p:spPr/>
        <p:txBody>
          <a:bodyPr/>
          <a:lstStyle>
            <a:lvl1pPr>
              <a:defRPr/>
            </a:lvl1pPr>
          </a:lstStyle>
          <a:p>
            <a:pPr>
              <a:defRPr/>
            </a:pPr>
            <a:fld id="{3F8EA33A-8C72-4738-A632-7091CCDB65F5}" type="datetime1">
              <a:rPr lang="en-US"/>
              <a:pPr>
                <a:defRPr/>
              </a:pPr>
              <a:t>9/9/13</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243BB9E1-6A90-4E0B-8D8F-748FA6A08271}" type="slidenum">
              <a:rPr lang="en-US"/>
              <a:pPr>
                <a:defRPr/>
              </a:pPr>
              <a:t>‹#›</a:t>
            </a:fld>
            <a:endParaRPr lang="en-US"/>
          </a:p>
        </p:txBody>
      </p:sp>
    </p:spTree>
  </p:cSld>
  <p:clrMapOvr>
    <a:masterClrMapping/>
  </p:clrMapOvr>
  <p:transition xmlns:p14="http://schemas.microsoft.com/office/powerpoint/2010/mai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cxnSp>
        <p:nvCxnSpPr>
          <p:cNvPr id="5" name="Straight Connector 4"/>
          <p:cNvCxnSpPr/>
          <p:nvPr/>
        </p:nvCxnSpPr>
        <p:spPr>
          <a:xfrm>
            <a:off x="609600" y="838200"/>
            <a:ext cx="7924800"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lvl1pPr>
              <a:defRPr sz="3600" b="1"/>
            </a:lvl1pPr>
          </a:lstStyle>
          <a:p>
            <a:r>
              <a:rPr lang="es-ES_tradnl"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solidFill>
                  <a:schemeClr val="accent1">
                    <a:lumMod val="75000"/>
                  </a:schemeClr>
                </a:solidFill>
              </a:defRPr>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solidFill>
                  <a:schemeClr val="accent1">
                    <a:lumMod val="75000"/>
                  </a:schemeClr>
                </a:solidFill>
              </a:defRPr>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fld id="{AF8051F0-0755-4CD1-8C6A-F56720662501}" type="datetime1">
              <a:rPr lang="en-US"/>
              <a:pPr>
                <a:defRPr/>
              </a:pPr>
              <a:t>9/9/13</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5426A03D-C40C-47FD-9208-6662F7A31522}" type="slidenum">
              <a:rPr lang="en-US"/>
              <a:pPr>
                <a:defRPr/>
              </a:pPr>
              <a:t>‹#›</a:t>
            </a:fld>
            <a:endParaRPr lang="en-US"/>
          </a:p>
        </p:txBody>
      </p:sp>
    </p:spTree>
  </p:cSld>
  <p:clrMapOvr>
    <a:masterClrMapping/>
  </p:clrMapOvr>
  <p:transition xmlns:p14="http://schemas.microsoft.com/office/powerpoint/2010/main">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jpeg"/><Relationship Id="rId8" Type="http://schemas.openxmlformats.org/officeDocument/2006/relationships/image" Target="../media/image2.jpeg"/><Relationship Id="rId9"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3000">
              <a:schemeClr val="bg1">
                <a:alpha val="8000"/>
              </a:schemeClr>
            </a:gs>
            <a:gs pos="0">
              <a:srgbClr val="EDE1BE">
                <a:alpha val="90000"/>
              </a:srgbClr>
            </a:gs>
            <a:gs pos="0">
              <a:srgbClr val="EDE1BE">
                <a:alpha val="90000"/>
              </a:srgbClr>
            </a:gs>
            <a:gs pos="0">
              <a:srgbClr val="EDE1BE">
                <a:alpha val="90000"/>
              </a:srgbClr>
            </a:gs>
            <a:gs pos="0">
              <a:srgbClr val="EDE1BE">
                <a:alpha val="56000"/>
              </a:srgbClr>
            </a:gs>
            <a:gs pos="0">
              <a:srgbClr val="F0EBD5"/>
            </a:gs>
            <a:gs pos="0">
              <a:srgbClr val="D1C39F"/>
            </a:gs>
          </a:gsLst>
          <a:lin ang="5400000" scaled="1"/>
          <a:tileRect/>
        </a:gradFill>
        <a:effectLst/>
      </p:bgPr>
    </p:bg>
    <p:spTree>
      <p:nvGrpSpPr>
        <p:cNvPr id="1" name=""/>
        <p:cNvGrpSpPr/>
        <p:nvPr/>
      </p:nvGrpSpPr>
      <p:grpSpPr>
        <a:xfrm>
          <a:off x="0" y="0"/>
          <a:ext cx="0" cy="0"/>
          <a:chOff x="0" y="0"/>
          <a:chExt cx="0" cy="0"/>
        </a:xfrm>
      </p:grpSpPr>
      <p:pic>
        <p:nvPicPr>
          <p:cNvPr id="1026" name="Picture 18" descr="P:\Public\Szmolko\PPT New Templates\PPT Presentations\Generic DSL\corner_image1.jpg"/>
          <p:cNvPicPr>
            <a:picLocks noChangeAspect="1" noChangeArrowheads="1"/>
          </p:cNvPicPr>
          <p:nvPr/>
        </p:nvPicPr>
        <p:blipFill>
          <a:blip r:embed="rId7" cstate="print"/>
          <a:srcRect/>
          <a:stretch>
            <a:fillRect/>
          </a:stretch>
        </p:blipFill>
        <p:spPr bwMode="auto">
          <a:xfrm>
            <a:off x="0" y="-31750"/>
            <a:ext cx="9144000" cy="6889750"/>
          </a:xfrm>
          <a:prstGeom prst="rect">
            <a:avLst/>
          </a:prstGeom>
          <a:noFill/>
          <a:ln w="9525">
            <a:noFill/>
            <a:miter lim="800000"/>
            <a:headEnd/>
            <a:tailEnd/>
          </a:ln>
        </p:spPr>
      </p:pic>
      <p:sp>
        <p:nvSpPr>
          <p:cNvPr id="1027" name="Title Placeholder 1"/>
          <p:cNvSpPr>
            <a:spLocks noGrp="1"/>
          </p:cNvSpPr>
          <p:nvPr>
            <p:ph type="title"/>
          </p:nvPr>
        </p:nvSpPr>
        <p:spPr bwMode="auto">
          <a:xfrm>
            <a:off x="457200" y="838200"/>
            <a:ext cx="82296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_tradnl" smtClean="0"/>
              <a:t>Click to edit Master title style</a:t>
            </a:r>
            <a:endParaRPr lang="en-US" smtClean="0"/>
          </a:p>
        </p:txBody>
      </p:sp>
      <p:sp>
        <p:nvSpPr>
          <p:cNvPr id="1028" name="Text Placeholder 2"/>
          <p:cNvSpPr>
            <a:spLocks noGrp="1"/>
          </p:cNvSpPr>
          <p:nvPr>
            <p:ph type="body" idx="1"/>
          </p:nvPr>
        </p:nvSpPr>
        <p:spPr bwMode="auto">
          <a:xfrm>
            <a:off x="457200" y="1752600"/>
            <a:ext cx="82296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20A85EC-DF3D-4B9A-B6FC-88A4491B5E8E}" type="datetime1">
              <a:rPr lang="en-US"/>
              <a:pPr>
                <a:defRPr/>
              </a:pPr>
              <a:t>9/9/13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B019CB50-046F-4EBD-B7FE-164DCEB7357B}" type="slidenum">
              <a:rPr lang="en-US"/>
              <a:pPr>
                <a:defRPr/>
              </a:pPr>
              <a:t>‹#›</a:t>
            </a:fld>
            <a:endParaRPr lang="en-US"/>
          </a:p>
        </p:txBody>
      </p:sp>
      <p:cxnSp>
        <p:nvCxnSpPr>
          <p:cNvPr id="11" name="Straight Connector 10"/>
          <p:cNvCxnSpPr/>
          <p:nvPr/>
        </p:nvCxnSpPr>
        <p:spPr>
          <a:xfrm>
            <a:off x="609600" y="838200"/>
            <a:ext cx="7924800"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pic>
        <p:nvPicPr>
          <p:cNvPr id="1033" name="Picture 4" descr="P:\Public\Szmolko\PPT New Templates\PPT Presentations\artwork\Penn_State_law_logo.jpg"/>
          <p:cNvPicPr>
            <a:picLocks noChangeAspect="1" noChangeArrowheads="1"/>
          </p:cNvPicPr>
          <p:nvPr/>
        </p:nvPicPr>
        <p:blipFill>
          <a:blip r:embed="rId8" cstate="print"/>
          <a:srcRect/>
          <a:stretch>
            <a:fillRect/>
          </a:stretch>
        </p:blipFill>
        <p:spPr bwMode="auto">
          <a:xfrm>
            <a:off x="76200" y="0"/>
            <a:ext cx="2133600" cy="763588"/>
          </a:xfrm>
          <a:prstGeom prst="rect">
            <a:avLst/>
          </a:prstGeom>
          <a:noFill/>
          <a:ln w="9525">
            <a:noFill/>
            <a:miter lim="800000"/>
            <a:headEnd/>
            <a:tailEnd/>
          </a:ln>
        </p:spPr>
      </p:pic>
      <p:pic>
        <p:nvPicPr>
          <p:cNvPr id="1034" name="Picture 7" descr="P:\Public\Szmolko\PPT New Templates\PPT Presentations\artwork\Penn_State_Law_logo_large.jpg"/>
          <p:cNvPicPr>
            <a:picLocks noChangeAspect="1" noChangeArrowheads="1"/>
          </p:cNvPicPr>
          <p:nvPr/>
        </p:nvPicPr>
        <p:blipFill>
          <a:blip r:embed="rId9" cstate="print"/>
          <a:srcRect/>
          <a:stretch>
            <a:fillRect/>
          </a:stretch>
        </p:blipFill>
        <p:spPr bwMode="auto">
          <a:xfrm>
            <a:off x="152400" y="69850"/>
            <a:ext cx="2057400" cy="74771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Lst>
  <p:transition xmlns:p14="http://schemas.microsoft.com/office/powerpoint/2010/main">
    <p:fade/>
  </p:transition>
  <p:timing>
    <p:tnLst>
      <p:par>
        <p:cTn xmlns:p14="http://schemas.microsoft.com/office/powerpoint/2010/main" id="1" dur="indefinite" restart="never" nodeType="tmRoot"/>
      </p:par>
    </p:tnLst>
  </p:timing>
  <p:hf hdr="0" ftr="0" dt="0"/>
  <p:txStyles>
    <p:titleStyle>
      <a:lvl1pPr algn="ctr" rtl="0" eaLnBrk="1" fontAlgn="base" hangingPunct="1">
        <a:spcBef>
          <a:spcPct val="0"/>
        </a:spcBef>
        <a:spcAft>
          <a:spcPct val="0"/>
        </a:spcAft>
        <a:defRPr sz="3800" kern="1200">
          <a:solidFill>
            <a:srgbClr val="254061"/>
          </a:solidFill>
          <a:latin typeface="Georgia" pitchFamily="18" charset="0"/>
          <a:ea typeface="+mj-ea"/>
          <a:cs typeface="+mj-cs"/>
        </a:defRPr>
      </a:lvl1pPr>
      <a:lvl2pPr algn="ctr" rtl="0" eaLnBrk="1" fontAlgn="base" hangingPunct="1">
        <a:spcBef>
          <a:spcPct val="0"/>
        </a:spcBef>
        <a:spcAft>
          <a:spcPct val="0"/>
        </a:spcAft>
        <a:defRPr sz="3800">
          <a:solidFill>
            <a:srgbClr val="254061"/>
          </a:solidFill>
          <a:latin typeface="Georgia" pitchFamily="18" charset="0"/>
        </a:defRPr>
      </a:lvl2pPr>
      <a:lvl3pPr algn="ctr" rtl="0" eaLnBrk="1" fontAlgn="base" hangingPunct="1">
        <a:spcBef>
          <a:spcPct val="0"/>
        </a:spcBef>
        <a:spcAft>
          <a:spcPct val="0"/>
        </a:spcAft>
        <a:defRPr sz="3800">
          <a:solidFill>
            <a:srgbClr val="254061"/>
          </a:solidFill>
          <a:latin typeface="Georgia" pitchFamily="18" charset="0"/>
        </a:defRPr>
      </a:lvl3pPr>
      <a:lvl4pPr algn="ctr" rtl="0" eaLnBrk="1" fontAlgn="base" hangingPunct="1">
        <a:spcBef>
          <a:spcPct val="0"/>
        </a:spcBef>
        <a:spcAft>
          <a:spcPct val="0"/>
        </a:spcAft>
        <a:defRPr sz="3800">
          <a:solidFill>
            <a:srgbClr val="254061"/>
          </a:solidFill>
          <a:latin typeface="Georgia" pitchFamily="18" charset="0"/>
        </a:defRPr>
      </a:lvl4pPr>
      <a:lvl5pPr algn="ctr" rtl="0" eaLnBrk="1" fontAlgn="base" hangingPunct="1">
        <a:spcBef>
          <a:spcPct val="0"/>
        </a:spcBef>
        <a:spcAft>
          <a:spcPct val="0"/>
        </a:spcAft>
        <a:defRPr sz="3800">
          <a:solidFill>
            <a:srgbClr val="254061"/>
          </a:solidFill>
          <a:latin typeface="Georgia" pitchFamily="18"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2800" kern="1200">
          <a:solidFill>
            <a:srgbClr val="254061"/>
          </a:solidFill>
          <a:latin typeface="Georgia" pitchFamily="18" charset="0"/>
          <a:ea typeface="+mn-ea"/>
          <a:cs typeface="+mn-cs"/>
        </a:defRPr>
      </a:lvl1pPr>
      <a:lvl2pPr marL="742950" indent="-285750" algn="l" rtl="0" eaLnBrk="1" fontAlgn="base" hangingPunct="1">
        <a:spcBef>
          <a:spcPct val="20000"/>
        </a:spcBef>
        <a:spcAft>
          <a:spcPct val="0"/>
        </a:spcAft>
        <a:buFont typeface="Arial" charset="0"/>
        <a:buChar char="–"/>
        <a:defRPr sz="2600" kern="1200">
          <a:solidFill>
            <a:srgbClr val="376092"/>
          </a:solidFill>
          <a:latin typeface="Georgia" pitchFamily="18" charset="0"/>
          <a:ea typeface="+mn-ea"/>
          <a:cs typeface="+mn-cs"/>
        </a:defRPr>
      </a:lvl2pPr>
      <a:lvl3pPr marL="1143000" indent="-228600" algn="l" rtl="0" eaLnBrk="1" fontAlgn="base" hangingPunct="1">
        <a:spcBef>
          <a:spcPct val="20000"/>
        </a:spcBef>
        <a:spcAft>
          <a:spcPct val="0"/>
        </a:spcAft>
        <a:buFont typeface="Arial" charset="0"/>
        <a:buChar char="•"/>
        <a:defRPr sz="2400" kern="1200">
          <a:solidFill>
            <a:srgbClr val="254061"/>
          </a:solidFill>
          <a:latin typeface="Georgia" pitchFamily="18" charset="0"/>
          <a:ea typeface="+mn-ea"/>
          <a:cs typeface="+mn-cs"/>
        </a:defRPr>
      </a:lvl3pPr>
      <a:lvl4pPr marL="1600200" indent="-228600" algn="l" rtl="0" eaLnBrk="1" fontAlgn="base" hangingPunct="1">
        <a:spcBef>
          <a:spcPct val="20000"/>
        </a:spcBef>
        <a:spcAft>
          <a:spcPct val="0"/>
        </a:spcAft>
        <a:buFont typeface="Arial" charset="0"/>
        <a:buChar char="–"/>
        <a:defRPr sz="2000" kern="1200">
          <a:solidFill>
            <a:srgbClr val="376092"/>
          </a:solidFill>
          <a:latin typeface="Georgia" pitchFamily="18" charset="0"/>
          <a:ea typeface="+mn-ea"/>
          <a:cs typeface="+mn-cs"/>
        </a:defRPr>
      </a:lvl4pPr>
      <a:lvl5pPr marL="2057400" indent="-228600" algn="l" rtl="0" eaLnBrk="1" fontAlgn="base" hangingPunct="1">
        <a:spcBef>
          <a:spcPct val="20000"/>
        </a:spcBef>
        <a:spcAft>
          <a:spcPct val="0"/>
        </a:spcAft>
        <a:buFont typeface="Arial" charset="0"/>
        <a:buChar char="»"/>
        <a:defRPr kern="1200">
          <a:solidFill>
            <a:srgbClr val="254061"/>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backerinlaw.com/Site/podcasts/speeches-and-remarks/remarks-delivered-at-the-luncheon-honoring-past-chairs-of-the-penn-state-university-faculty-senat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533400" y="990600"/>
            <a:ext cx="8001000" cy="2743200"/>
          </a:xfrm>
        </p:spPr>
        <p:txBody>
          <a:bodyPr/>
          <a:lstStyle/>
          <a:p>
            <a:r>
              <a:rPr lang="en-US" sz="2800" i="1" dirty="0"/>
              <a:t>Stress Points and Structural Challenges for the Continued Viability of the University Faculty </a:t>
            </a:r>
            <a:r>
              <a:rPr lang="en-US" sz="2800" i="1" dirty="0" smtClean="0"/>
              <a:t>Senate</a:t>
            </a:r>
            <a:br>
              <a:rPr lang="en-US" sz="2800" i="1" dirty="0" smtClean="0"/>
            </a:br>
            <a:r>
              <a:rPr lang="en-US" sz="2000" dirty="0" smtClean="0"/>
              <a:t>Remarks </a:t>
            </a:r>
            <a:br>
              <a:rPr lang="en-US" sz="2000" dirty="0" smtClean="0"/>
            </a:br>
            <a:r>
              <a:rPr lang="en-US" sz="2000" dirty="0" smtClean="0"/>
              <a:t>Luncheon </a:t>
            </a:r>
            <a:r>
              <a:rPr lang="en-US" sz="2000" dirty="0"/>
              <a:t>Honoring Past Chairs of the Penn State University Faculty Senate</a:t>
            </a:r>
            <a:br>
              <a:rPr lang="en-US" sz="2000" dirty="0"/>
            </a:br>
            <a:endParaRPr lang="en-US" sz="2000" dirty="0" smtClean="0">
              <a:solidFill>
                <a:srgbClr val="254061"/>
              </a:solidFill>
            </a:endParaRPr>
          </a:p>
        </p:txBody>
      </p:sp>
      <p:sp>
        <p:nvSpPr>
          <p:cNvPr id="7171" name="Subtitle 2"/>
          <p:cNvSpPr>
            <a:spLocks noGrp="1"/>
          </p:cNvSpPr>
          <p:nvPr>
            <p:ph type="subTitle" idx="1"/>
          </p:nvPr>
        </p:nvSpPr>
        <p:spPr>
          <a:xfrm>
            <a:off x="1371600" y="3810000"/>
            <a:ext cx="6400800" cy="1219200"/>
          </a:xfrm>
        </p:spPr>
        <p:txBody>
          <a:bodyPr/>
          <a:lstStyle/>
          <a:p>
            <a:r>
              <a:rPr lang="en-US" sz="1600" dirty="0"/>
              <a:t>Larry Catá Backer </a:t>
            </a:r>
            <a:endParaRPr lang="en-US" sz="1600" dirty="0" smtClean="0"/>
          </a:p>
          <a:p>
            <a:r>
              <a:rPr lang="en-US" sz="1600" dirty="0" smtClean="0"/>
              <a:t>W</a:t>
            </a:r>
            <a:r>
              <a:rPr lang="en-US" sz="1600" dirty="0"/>
              <a:t>. Richard and Mary </a:t>
            </a:r>
            <a:r>
              <a:rPr lang="en-US" sz="1600" dirty="0" err="1"/>
              <a:t>Eshelman</a:t>
            </a:r>
            <a:r>
              <a:rPr lang="en-US" sz="1600" dirty="0"/>
              <a:t> Faculty Scholar &amp; Professor of Law, Professor of International Affairs 2013-14 Immediate Past Chair University Faculty Senate </a:t>
            </a:r>
            <a:endParaRPr lang="en-US" sz="1600" dirty="0" smtClean="0"/>
          </a:p>
          <a:p>
            <a:endParaRPr lang="en-US" sz="1600" dirty="0"/>
          </a:p>
          <a:p>
            <a:r>
              <a:rPr lang="en-US" sz="1600" dirty="0" smtClean="0"/>
              <a:t>Transcript available </a:t>
            </a:r>
          </a:p>
          <a:p>
            <a:r>
              <a:rPr lang="en-US" sz="1600" dirty="0" smtClean="0">
                <a:hlinkClick r:id="rId2"/>
              </a:rPr>
              <a:t>http</a:t>
            </a:r>
            <a:r>
              <a:rPr lang="en-US" sz="1600" dirty="0">
                <a:hlinkClick r:id="rId2"/>
              </a:rPr>
              <a:t>://www.backerinlaw.com/Site/podcasts/speeches-and-remarks/remarks-delivered-at-the-luncheon-honoring-past-chairs-of-the-penn-state-university-faculty-senate</a:t>
            </a:r>
            <a:r>
              <a:rPr lang="en-US" sz="1600" dirty="0" smtClean="0">
                <a:hlinkClick r:id="rId2"/>
              </a:rPr>
              <a:t>/</a:t>
            </a:r>
            <a:r>
              <a:rPr lang="en-US" sz="1600" dirty="0" smtClean="0"/>
              <a:t>  </a:t>
            </a:r>
          </a:p>
          <a:p>
            <a:endParaRPr lang="en-US" sz="1600" dirty="0" smtClean="0"/>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Finance Driven Education</a:t>
            </a:r>
            <a:endParaRPr lang="en-US" dirty="0"/>
          </a:p>
        </p:txBody>
      </p:sp>
      <p:sp>
        <p:nvSpPr>
          <p:cNvPr id="3" name="Content Placeholder 2"/>
          <p:cNvSpPr>
            <a:spLocks noGrp="1"/>
          </p:cNvSpPr>
          <p:nvPr>
            <p:ph idx="1"/>
          </p:nvPr>
        </p:nvSpPr>
        <p:spPr/>
        <p:txBody>
          <a:bodyPr/>
          <a:lstStyle/>
          <a:p>
            <a:r>
              <a:rPr lang="en-US" dirty="0"/>
              <a:t>even the Senate’s authority over curriculum and its influence in shaping educational programs is being quickly eroded through the transformation of educational policy issues into financial ones. </a:t>
            </a:r>
            <a:endParaRPr lang="en-US" dirty="0" smtClean="0"/>
          </a:p>
          <a:p>
            <a:r>
              <a:rPr lang="en-US" dirty="0" smtClean="0"/>
              <a:t>Finance side of the academic house is taking the lead on changes that affect courses and program quality and delivery.</a:t>
            </a:r>
            <a:endParaRPr lang="en-US" dirty="0"/>
          </a:p>
        </p:txBody>
      </p:sp>
    </p:spTree>
    <p:extLst>
      <p:ext uri="{BB962C8B-B14F-4D97-AF65-F5344CB8AC3E}">
        <p14:creationId xmlns:p14="http://schemas.microsoft.com/office/powerpoint/2010/main" val="151806633"/>
      </p:ext>
    </p:extLst>
  </p:cSld>
  <p:clrMapOvr>
    <a:masterClrMapping/>
  </p:clrMapOvr>
  <p:transition xmlns:p14="http://schemas.microsoft.com/office/powerpoint/2010/mai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“Wellness Program” Example</a:t>
            </a:r>
            <a:endParaRPr lang="en-US" dirty="0"/>
          </a:p>
        </p:txBody>
      </p:sp>
      <p:sp>
        <p:nvSpPr>
          <p:cNvPr id="3" name="Content Placeholder 2"/>
          <p:cNvSpPr>
            <a:spLocks noGrp="1"/>
          </p:cNvSpPr>
          <p:nvPr>
            <p:ph idx="1"/>
          </p:nvPr>
        </p:nvSpPr>
        <p:spPr>
          <a:xfrm>
            <a:off x="533400" y="2209800"/>
            <a:ext cx="8001000" cy="3657600"/>
          </a:xfrm>
        </p:spPr>
        <p:txBody>
          <a:bodyPr/>
          <a:lstStyle/>
          <a:p>
            <a:r>
              <a:rPr lang="en-US" dirty="0"/>
              <a:t>clear example of the way in which the current structures and cultures of the Senate and its operations tend to constrain, the ability of the Senate to assert an effective leadership role beyond the mass of small ministerial tasks at which it has become quite proficient. </a:t>
            </a:r>
            <a:endParaRPr lang="en-US" dirty="0" smtClean="0"/>
          </a:p>
          <a:p>
            <a:pPr lvl="1"/>
            <a:r>
              <a:rPr lang="en-US" dirty="0" smtClean="0"/>
              <a:t>Example of structural impediments to Senate engagement in shared governance</a:t>
            </a:r>
            <a:endParaRPr lang="en-US" dirty="0"/>
          </a:p>
        </p:txBody>
      </p:sp>
    </p:spTree>
    <p:extLst>
      <p:ext uri="{BB962C8B-B14F-4D97-AF65-F5344CB8AC3E}">
        <p14:creationId xmlns:p14="http://schemas.microsoft.com/office/powerpoint/2010/main" val="3978183839"/>
      </p:ext>
    </p:extLst>
  </p:cSld>
  <p:clrMapOvr>
    <a:masterClrMapping/>
  </p:clrMapOvr>
  <p:transition xmlns:p14="http://schemas.microsoft.com/office/powerpoint/2010/mai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smtClean="0"/>
              <a:t>Thanks</a:t>
            </a:r>
          </a:p>
        </p:txBody>
      </p:sp>
      <p:pic>
        <p:nvPicPr>
          <p:cNvPr id="3" name="Content Placeholder 2" descr="IMG_1680.jpg"/>
          <p:cNvPicPr>
            <a:picLocks noGrp="1" noChangeAspect="1"/>
          </p:cNvPicPr>
          <p:nvPr>
            <p:ph idx="1"/>
          </p:nvPr>
        </p:nvPicPr>
        <p:blipFill>
          <a:blip r:embed="rId2" cstate="print">
            <a:extLst>
              <a:ext uri="{28A0092B-C50C-407E-A947-70E740481C1C}">
                <a14:useLocalDpi xmlns:a14="http://schemas.microsoft.com/office/drawing/2010/main" val="0"/>
              </a:ext>
            </a:extLst>
          </a:blip>
          <a:srcRect t="16349" b="16349"/>
          <a:stretch>
            <a:fillRect/>
          </a:stretch>
        </p:blipFill>
        <p:spPr/>
      </p:pic>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z="2800" dirty="0" smtClean="0">
                <a:solidFill>
                  <a:srgbClr val="254061"/>
                </a:solidFill>
              </a:rPr>
              <a:t>The Institution Confronts Stress</a:t>
            </a:r>
          </a:p>
        </p:txBody>
      </p:sp>
      <p:sp>
        <p:nvSpPr>
          <p:cNvPr id="9219" name="Content Placeholder 2"/>
          <p:cNvSpPr>
            <a:spLocks noGrp="1"/>
          </p:cNvSpPr>
          <p:nvPr>
            <p:ph idx="1"/>
          </p:nvPr>
        </p:nvSpPr>
        <p:spPr/>
        <p:txBody>
          <a:bodyPr/>
          <a:lstStyle/>
          <a:p>
            <a:r>
              <a:rPr lang="en-US" dirty="0" smtClean="0">
                <a:solidFill>
                  <a:srgbClr val="254061"/>
                </a:solidFill>
              </a:rPr>
              <a:t>Is the Senate doing well or has it lost its way</a:t>
            </a:r>
          </a:p>
          <a:p>
            <a:pPr lvl="1"/>
            <a:r>
              <a:rPr lang="en-US" dirty="0" smtClean="0">
                <a:solidFill>
                  <a:srgbClr val="254061"/>
                </a:solidFill>
              </a:rPr>
              <a:t>Docile, remote, elitist?</a:t>
            </a:r>
          </a:p>
          <a:p>
            <a:pPr lvl="1"/>
            <a:r>
              <a:rPr lang="en-US" dirty="0" smtClean="0">
                <a:solidFill>
                  <a:srgbClr val="254061"/>
                </a:solidFill>
              </a:rPr>
              <a:t>Malaise and morale or whining?</a:t>
            </a:r>
          </a:p>
          <a:p>
            <a:pPr lvl="1"/>
            <a:r>
              <a:rPr lang="en-US" dirty="0" smtClean="0">
                <a:solidFill>
                  <a:srgbClr val="254061"/>
                </a:solidFill>
              </a:rPr>
              <a:t>Structural or cultural factors?</a:t>
            </a:r>
          </a:p>
          <a:p>
            <a:r>
              <a:rPr lang="en-US" dirty="0" smtClean="0">
                <a:solidFill>
                  <a:srgbClr val="254061"/>
                </a:solidFill>
              </a:rPr>
              <a:t>Object of Remarks:</a:t>
            </a:r>
          </a:p>
          <a:p>
            <a:pPr lvl="1"/>
            <a:r>
              <a:rPr lang="en-US" b="1" dirty="0" smtClean="0">
                <a:solidFill>
                  <a:srgbClr val="FF0000"/>
                </a:solidFill>
              </a:rPr>
              <a:t>Describe </a:t>
            </a:r>
            <a:r>
              <a:rPr lang="en-US" b="1" dirty="0">
                <a:solidFill>
                  <a:srgbClr val="FF0000"/>
                </a:solidFill>
              </a:rPr>
              <a:t>those stress points that may present the greatest challenges for the institutional viability of </a:t>
            </a:r>
            <a:r>
              <a:rPr lang="en-US" b="1" dirty="0" smtClean="0">
                <a:solidFill>
                  <a:srgbClr val="FF0000"/>
                </a:solidFill>
              </a:rPr>
              <a:t>the </a:t>
            </a:r>
            <a:r>
              <a:rPr lang="en-US" b="1" dirty="0">
                <a:solidFill>
                  <a:srgbClr val="FF0000"/>
                </a:solidFill>
              </a:rPr>
              <a:t>University Faculty Senate going forward </a:t>
            </a:r>
            <a:endParaRPr lang="en-US" b="1" dirty="0" smtClean="0">
              <a:solidFill>
                <a:srgbClr val="FF0000"/>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a:defRPr/>
            </a:pPr>
            <a:r>
              <a:rPr lang="en-US" dirty="0" smtClean="0"/>
              <a:t>Communication</a:t>
            </a:r>
          </a:p>
        </p:txBody>
      </p:sp>
      <p:sp>
        <p:nvSpPr>
          <p:cNvPr id="10243" name="Content Placeholder 2"/>
          <p:cNvSpPr>
            <a:spLocks noGrp="1"/>
          </p:cNvSpPr>
          <p:nvPr>
            <p:ph idx="1"/>
          </p:nvPr>
        </p:nvSpPr>
        <p:spPr>
          <a:xfrm>
            <a:off x="457200" y="1752600"/>
            <a:ext cx="8229600" cy="4038600"/>
          </a:xfrm>
        </p:spPr>
        <p:txBody>
          <a:bodyPr/>
          <a:lstStyle/>
          <a:p>
            <a:r>
              <a:rPr lang="en-US" dirty="0">
                <a:solidFill>
                  <a:srgbClr val="376092"/>
                </a:solidFill>
              </a:rPr>
              <a:t>the Senate has yet to master the art of communication with its constituents</a:t>
            </a:r>
            <a:r>
              <a:rPr lang="en-US" dirty="0" smtClean="0">
                <a:solidFill>
                  <a:srgbClr val="376092"/>
                </a:solidFill>
              </a:rPr>
              <a:t>.</a:t>
            </a:r>
          </a:p>
          <a:p>
            <a:r>
              <a:rPr lang="en-US" dirty="0" smtClean="0">
                <a:solidFill>
                  <a:srgbClr val="376092"/>
                </a:solidFill>
              </a:rPr>
              <a:t>Website not user friendly</a:t>
            </a:r>
          </a:p>
          <a:p>
            <a:r>
              <a:rPr lang="en-US" dirty="0" smtClean="0">
                <a:solidFill>
                  <a:srgbClr val="376092"/>
                </a:solidFill>
              </a:rPr>
              <a:t>Better communication up through the board of trustees than down to unit faculty </a:t>
            </a:r>
            <a:endParaRPr lang="en-US" dirty="0" smtClean="0">
              <a:solidFill>
                <a:srgbClr val="376092"/>
              </a:solidFill>
            </a:endParaRPr>
          </a:p>
        </p:txBody>
      </p:sp>
    </p:spTree>
  </p:cSld>
  <p:clrMapOvr>
    <a:masterClrMapping/>
  </p:clrMapOvr>
  <p:transition xmlns:p14="http://schemas.microsoft.com/office/powerpoint/2010/main">
    <p:fade/>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Administrative Structure</a:t>
            </a:r>
            <a:endParaRPr lang="en-US" dirty="0"/>
          </a:p>
        </p:txBody>
      </p:sp>
      <p:sp>
        <p:nvSpPr>
          <p:cNvPr id="3" name="Content Placeholder 2"/>
          <p:cNvSpPr>
            <a:spLocks noGrp="1"/>
          </p:cNvSpPr>
          <p:nvPr>
            <p:ph idx="1"/>
          </p:nvPr>
        </p:nvSpPr>
        <p:spPr/>
        <p:txBody>
          <a:bodyPr/>
          <a:lstStyle/>
          <a:p>
            <a:r>
              <a:rPr lang="en-US" dirty="0"/>
              <a:t>the Senate’s administrative structure does little to contribute to the autonomy of the elected </a:t>
            </a:r>
            <a:r>
              <a:rPr lang="en-US" dirty="0" smtClean="0"/>
              <a:t>leadership</a:t>
            </a:r>
          </a:p>
          <a:p>
            <a:pPr lvl="1"/>
            <a:r>
              <a:rPr lang="en-US" dirty="0" smtClean="0"/>
              <a:t>creates </a:t>
            </a:r>
            <a:r>
              <a:rPr lang="en-US" dirty="0"/>
              <a:t>incentives to shift effective power from annually replaced elected leaders to a long serving bureaucracy whose interests, beyond self preservation may not be identical to those who they ostensibly serve. </a:t>
            </a:r>
          </a:p>
        </p:txBody>
      </p:sp>
    </p:spTree>
    <p:extLst>
      <p:ext uri="{BB962C8B-B14F-4D97-AF65-F5344CB8AC3E}">
        <p14:creationId xmlns:p14="http://schemas.microsoft.com/office/powerpoint/2010/main" val="3127788204"/>
      </p:ext>
    </p:extLst>
  </p:cSld>
  <p:clrMapOvr>
    <a:masterClrMapping/>
  </p:clrMapOvr>
  <p:transition xmlns:p14="http://schemas.microsoft.com/office/powerpoint/2010/mai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 and Emphasis of Work</a:t>
            </a:r>
            <a:endParaRPr lang="en-US" dirty="0"/>
          </a:p>
        </p:txBody>
      </p:sp>
      <p:sp>
        <p:nvSpPr>
          <p:cNvPr id="3" name="Content Placeholder 2"/>
          <p:cNvSpPr>
            <a:spLocks noGrp="1"/>
          </p:cNvSpPr>
          <p:nvPr>
            <p:ph idx="1"/>
          </p:nvPr>
        </p:nvSpPr>
        <p:spPr/>
        <p:txBody>
          <a:bodyPr/>
          <a:lstStyle/>
          <a:p>
            <a:r>
              <a:rPr lang="en-US" dirty="0"/>
              <a:t>the Senate has failed to shift its focus and emphasis even as the business of university administration has shifted, and shifted in sometimes dramatic ways, all around it. </a:t>
            </a:r>
            <a:endParaRPr lang="en-US" dirty="0" smtClean="0"/>
          </a:p>
          <a:p>
            <a:pPr lvl="1"/>
            <a:r>
              <a:rPr lang="en-US" dirty="0" smtClean="0"/>
              <a:t>From engagement in policy and rule development to monitoring and assessment</a:t>
            </a:r>
          </a:p>
          <a:p>
            <a:pPr lvl="1"/>
            <a:r>
              <a:rPr lang="en-US" dirty="0" smtClean="0"/>
              <a:t>NGO model</a:t>
            </a:r>
            <a:endParaRPr lang="en-US" dirty="0"/>
          </a:p>
        </p:txBody>
      </p:sp>
    </p:spTree>
    <p:extLst>
      <p:ext uri="{BB962C8B-B14F-4D97-AF65-F5344CB8AC3E}">
        <p14:creationId xmlns:p14="http://schemas.microsoft.com/office/powerpoint/2010/main" val="2527721826"/>
      </p:ext>
    </p:extLst>
  </p:cSld>
  <p:clrMapOvr>
    <a:masterClrMapping/>
  </p:clrMapOvr>
  <p:transition xmlns:p14="http://schemas.microsoft.com/office/powerpoint/2010/mai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Committee Structures</a:t>
            </a:r>
            <a:endParaRPr lang="en-US" dirty="0"/>
          </a:p>
        </p:txBody>
      </p:sp>
      <p:sp>
        <p:nvSpPr>
          <p:cNvPr id="3" name="Content Placeholder 2"/>
          <p:cNvSpPr>
            <a:spLocks noGrp="1"/>
          </p:cNvSpPr>
          <p:nvPr>
            <p:ph idx="1"/>
          </p:nvPr>
        </p:nvSpPr>
        <p:spPr/>
        <p:txBody>
          <a:bodyPr/>
          <a:lstStyle/>
          <a:p>
            <a:r>
              <a:rPr lang="en-US" dirty="0"/>
              <a:t>none of the work of the Senate is made easier by a senate </a:t>
            </a:r>
            <a:r>
              <a:rPr lang="en-US" dirty="0" smtClean="0"/>
              <a:t>structure that at points does not align with administrative organization</a:t>
            </a:r>
            <a:r>
              <a:rPr lang="en-US" dirty="0" smtClean="0"/>
              <a:t>.</a:t>
            </a:r>
          </a:p>
          <a:p>
            <a:pPr lvl="1"/>
            <a:r>
              <a:rPr lang="en-US" dirty="0" smtClean="0"/>
              <a:t>Increasing work done through ad hoc committees</a:t>
            </a:r>
            <a:r>
              <a:rPr lang="en-US" dirty="0" smtClean="0"/>
              <a:t> </a:t>
            </a:r>
            <a:endParaRPr lang="en-US" dirty="0"/>
          </a:p>
        </p:txBody>
      </p:sp>
    </p:spTree>
    <p:extLst>
      <p:ext uri="{BB962C8B-B14F-4D97-AF65-F5344CB8AC3E}">
        <p14:creationId xmlns:p14="http://schemas.microsoft.com/office/powerpoint/2010/main" val="977254116"/>
      </p:ext>
    </p:extLst>
  </p:cSld>
  <p:clrMapOvr>
    <a:masterClrMapping/>
  </p:clrMapOvr>
  <p:transition xmlns:p14="http://schemas.microsoft.com/office/powerpoint/2010/mai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Contract Faculty</a:t>
            </a:r>
            <a:endParaRPr lang="en-US" dirty="0"/>
          </a:p>
        </p:txBody>
      </p:sp>
      <p:sp>
        <p:nvSpPr>
          <p:cNvPr id="3" name="Content Placeholder 2"/>
          <p:cNvSpPr>
            <a:spLocks noGrp="1"/>
          </p:cNvSpPr>
          <p:nvPr>
            <p:ph idx="1"/>
          </p:nvPr>
        </p:nvSpPr>
        <p:spPr/>
        <p:txBody>
          <a:bodyPr/>
          <a:lstStyle/>
          <a:p>
            <a:r>
              <a:rPr lang="en-US" dirty="0"/>
              <a:t>the Senate has yet to confront the issue of contract faculty and the future of </a:t>
            </a:r>
            <a:r>
              <a:rPr lang="en-US" dirty="0" smtClean="0"/>
              <a:t>tenure, not in the abstract but as part of the living practices of the institution. </a:t>
            </a:r>
            <a:endParaRPr lang="en-US" dirty="0" smtClean="0"/>
          </a:p>
          <a:p>
            <a:pPr lvl="1"/>
            <a:r>
              <a:rPr lang="en-US" dirty="0" smtClean="0"/>
              <a:t>Senate has failed to be pro-active </a:t>
            </a:r>
            <a:endParaRPr lang="en-US" dirty="0"/>
          </a:p>
        </p:txBody>
      </p:sp>
    </p:spTree>
    <p:extLst>
      <p:ext uri="{BB962C8B-B14F-4D97-AF65-F5344CB8AC3E}">
        <p14:creationId xmlns:p14="http://schemas.microsoft.com/office/powerpoint/2010/main" val="2306673569"/>
      </p:ext>
    </p:extLst>
  </p:cSld>
  <p:clrMapOvr>
    <a:masterClrMapping/>
  </p:clrMapOvr>
  <p:transition xmlns:p14="http://schemas.microsoft.com/office/powerpoint/2010/mai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Cronyism</a:t>
            </a:r>
            <a:endParaRPr lang="en-US" dirty="0"/>
          </a:p>
        </p:txBody>
      </p:sp>
      <p:sp>
        <p:nvSpPr>
          <p:cNvPr id="3" name="Content Placeholder 2"/>
          <p:cNvSpPr>
            <a:spLocks noGrp="1"/>
          </p:cNvSpPr>
          <p:nvPr>
            <p:ph idx="1"/>
          </p:nvPr>
        </p:nvSpPr>
        <p:spPr/>
        <p:txBody>
          <a:bodyPr/>
          <a:lstStyle/>
          <a:p>
            <a:r>
              <a:rPr lang="en-US" dirty="0" smtClean="0"/>
              <a:t>two faces of cronyism</a:t>
            </a:r>
          </a:p>
          <a:p>
            <a:pPr lvl="1"/>
            <a:r>
              <a:rPr lang="en-US" dirty="0" smtClean="0"/>
              <a:t>Entrenchment</a:t>
            </a:r>
          </a:p>
          <a:p>
            <a:pPr lvl="2"/>
            <a:r>
              <a:rPr lang="en-US" dirty="0" smtClean="0"/>
              <a:t>Same group of people cycling through committee assignments</a:t>
            </a:r>
            <a:endParaRPr lang="en-US" dirty="0" smtClean="0"/>
          </a:p>
          <a:p>
            <a:pPr lvl="1"/>
            <a:r>
              <a:rPr lang="en-US" dirty="0" smtClean="0"/>
              <a:t>Control from the </a:t>
            </a:r>
            <a:r>
              <a:rPr lang="en-US" dirty="0" smtClean="0"/>
              <a:t>top of the Senate hierarchy</a:t>
            </a:r>
          </a:p>
          <a:p>
            <a:pPr lvl="2"/>
            <a:r>
              <a:rPr lang="en-US" dirty="0" smtClean="0"/>
              <a:t>Closed door leadership meetings contribute to isolation of leadership and incentives to align interests with administration </a:t>
            </a:r>
            <a:endParaRPr lang="en-US" dirty="0"/>
          </a:p>
        </p:txBody>
      </p:sp>
    </p:spTree>
    <p:extLst>
      <p:ext uri="{BB962C8B-B14F-4D97-AF65-F5344CB8AC3E}">
        <p14:creationId xmlns:p14="http://schemas.microsoft.com/office/powerpoint/2010/main" val="1000965910"/>
      </p:ext>
    </p:extLst>
  </p:cSld>
  <p:clrMapOvr>
    <a:masterClrMapping/>
  </p:clrMapOvr>
  <p:transition xmlns:p14="http://schemas.microsoft.com/office/powerpoint/2010/mai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Transparency and Retaliation</a:t>
            </a:r>
            <a:endParaRPr lang="en-US" dirty="0"/>
          </a:p>
        </p:txBody>
      </p:sp>
      <p:sp>
        <p:nvSpPr>
          <p:cNvPr id="3" name="Content Placeholder 2"/>
          <p:cNvSpPr>
            <a:spLocks noGrp="1"/>
          </p:cNvSpPr>
          <p:nvPr>
            <p:ph idx="1"/>
          </p:nvPr>
        </p:nvSpPr>
        <p:spPr/>
        <p:txBody>
          <a:bodyPr/>
          <a:lstStyle/>
          <a:p>
            <a:r>
              <a:rPr lang="en-US" dirty="0"/>
              <a:t>cronyism has corrupting </a:t>
            </a:r>
            <a:r>
              <a:rPr lang="en-US" dirty="0" smtClean="0"/>
              <a:t>effects</a:t>
            </a:r>
          </a:p>
          <a:p>
            <a:pPr lvl="1"/>
            <a:r>
              <a:rPr lang="en-US" dirty="0" smtClean="0"/>
              <a:t>Avoidance of transparency and engagement</a:t>
            </a:r>
          </a:p>
          <a:p>
            <a:pPr lvl="1"/>
            <a:r>
              <a:rPr lang="en-US" dirty="0" smtClean="0"/>
              <a:t>Little protection against retaliation especially for contract faculty</a:t>
            </a:r>
          </a:p>
          <a:p>
            <a:r>
              <a:rPr lang="en-US" dirty="0" smtClean="0"/>
              <a:t>No effort to write rights into our terms and conditions of employment 	</a:t>
            </a:r>
            <a:endParaRPr lang="en-US" dirty="0" smtClean="0"/>
          </a:p>
          <a:p>
            <a:pPr lvl="1"/>
            <a:r>
              <a:rPr lang="en-US" dirty="0" smtClean="0"/>
              <a:t>Reliance only on ambiguous post facto 1</a:t>
            </a:r>
            <a:r>
              <a:rPr lang="en-US" baseline="30000" dirty="0" smtClean="0"/>
              <a:t>st</a:t>
            </a:r>
            <a:r>
              <a:rPr lang="en-US" dirty="0" smtClean="0"/>
              <a:t> Amendment jurisprudence</a:t>
            </a:r>
            <a:endParaRPr lang="en-US" dirty="0"/>
          </a:p>
        </p:txBody>
      </p:sp>
    </p:spTree>
    <p:extLst>
      <p:ext uri="{BB962C8B-B14F-4D97-AF65-F5344CB8AC3E}">
        <p14:creationId xmlns:p14="http://schemas.microsoft.com/office/powerpoint/2010/main" val="301965282"/>
      </p:ext>
    </p:extLst>
  </p:cSld>
  <p:clrMapOvr>
    <a:masterClrMapping/>
  </p:clrMapOvr>
  <p:transition xmlns:p14="http://schemas.microsoft.com/office/powerpoint/2010/main">
    <p:fade/>
  </p:transition>
</p:sld>
</file>

<file path=ppt/theme/theme1.xml><?xml version="1.0" encoding="utf-8"?>
<a:theme xmlns:a="http://schemas.openxmlformats.org/drawingml/2006/main" name="Penn_State_Law_Generic_Tmplt_Beig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wrap="square">
        <a:spAutoFit/>
      </a:bodyPr>
      <a:lstStyle>
        <a:defPPr algn="ctr">
          <a:defRPr sz="4800" dirty="0">
            <a:solidFill>
              <a:schemeClr val="bg1"/>
            </a:solidFill>
            <a:latin typeface="Garamond"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Penn_State_Law_Generic_Tmplt_Beige1.potx</Template>
  <TotalTime>227</TotalTime>
  <Words>541</Words>
  <Application>Microsoft Macintosh PowerPoint</Application>
  <PresentationFormat>On-screen Show (4:3)</PresentationFormat>
  <Paragraphs>49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Penn_State_Law_Generic_Tmplt_Beige1</vt:lpstr>
      <vt:lpstr>Stress Points and Structural Challenges for the Continued Viability of the University Faculty Senate Remarks  Luncheon Honoring Past Chairs of the Penn State University Faculty Senate </vt:lpstr>
      <vt:lpstr>The Institution Confronts Stress</vt:lpstr>
      <vt:lpstr>Communication</vt:lpstr>
      <vt:lpstr>Administrative Structure</vt:lpstr>
      <vt:lpstr>Focus and Emphasis of Work</vt:lpstr>
      <vt:lpstr>Committee Structures</vt:lpstr>
      <vt:lpstr>Contract Faculty</vt:lpstr>
      <vt:lpstr>Cronyism</vt:lpstr>
      <vt:lpstr>Transparency and Retaliation</vt:lpstr>
      <vt:lpstr>Finance Driven Education</vt:lpstr>
      <vt:lpstr>The “Wellness Program” Example</vt:lpstr>
      <vt:lpstr>Thanks</vt:lpstr>
    </vt:vector>
  </TitlesOfParts>
  <Company>PSU Dickinson School of Law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dnadmin</dc:creator>
  <cp:lastModifiedBy>Larry Backer</cp:lastModifiedBy>
  <cp:revision>19</cp:revision>
  <cp:lastPrinted>2013-09-09T20:36:11Z</cp:lastPrinted>
  <dcterms:created xsi:type="dcterms:W3CDTF">2010-04-13T16:42:35Z</dcterms:created>
  <dcterms:modified xsi:type="dcterms:W3CDTF">2013-09-09T22:46:49Z</dcterms:modified>
</cp:coreProperties>
</file>