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58" r:id="rId3"/>
    <p:sldId id="263" r:id="rId4"/>
    <p:sldId id="264" r:id="rId5"/>
    <p:sldId id="257" r:id="rId6"/>
    <p:sldId id="259" r:id="rId7"/>
    <p:sldId id="260" r:id="rId8"/>
    <p:sldId id="265" r:id="rId9"/>
    <p:sldId id="266" r:id="rId10"/>
    <p:sldId id="267" r:id="rId11"/>
    <p:sldId id="268" r:id="rId12"/>
    <p:sldId id="269" r:id="rId13"/>
    <p:sldId id="271" r:id="rId14"/>
    <p:sldId id="273" r:id="rId15"/>
    <p:sldId id="274" r:id="rId16"/>
    <p:sldId id="275" r:id="rId17"/>
    <p:sldId id="262" r:id="rId18"/>
    <p:sldId id="270" r:id="rId19"/>
    <p:sldId id="27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11"/>
    <p:restoredTop sz="94690"/>
  </p:normalViewPr>
  <p:slideViewPr>
    <p:cSldViewPr snapToGrid="0" snapToObjects="1">
      <p:cViewPr varScale="1">
        <p:scale>
          <a:sx n="82" d="100"/>
          <a:sy n="82" d="100"/>
        </p:scale>
        <p:origin x="18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ECBEAA-D8B1-9340-BB35-EB23452E8609}"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01840FB5-5ED7-B249-AB47-DE33E76735C4}">
      <dgm:prSet phldrT="[Text]"/>
      <dgm:spPr/>
      <dgm:t>
        <a:bodyPr/>
        <a:lstStyle/>
        <a:p>
          <a:r>
            <a:rPr lang="en-US" dirty="0" smtClean="0"/>
            <a:t>Data</a:t>
          </a:r>
        </a:p>
        <a:p>
          <a:r>
            <a:rPr lang="en-US" dirty="0" smtClean="0"/>
            <a:t>Identification</a:t>
          </a:r>
          <a:endParaRPr lang="en-US" dirty="0"/>
        </a:p>
      </dgm:t>
    </dgm:pt>
    <dgm:pt modelId="{0896365E-A1BC-2845-9770-77F9CBC339F8}" type="parTrans" cxnId="{1BE13D71-18D2-374C-95E7-52054F187583}">
      <dgm:prSet/>
      <dgm:spPr/>
      <dgm:t>
        <a:bodyPr/>
        <a:lstStyle/>
        <a:p>
          <a:endParaRPr lang="en-US"/>
        </a:p>
      </dgm:t>
    </dgm:pt>
    <dgm:pt modelId="{95D82E16-E652-1042-A91C-AF89A5456CEE}" type="sibTrans" cxnId="{1BE13D71-18D2-374C-95E7-52054F187583}">
      <dgm:prSet/>
      <dgm:spPr/>
      <dgm:t>
        <a:bodyPr/>
        <a:lstStyle/>
        <a:p>
          <a:endParaRPr lang="en-US"/>
        </a:p>
      </dgm:t>
    </dgm:pt>
    <dgm:pt modelId="{60BCE93B-F93A-DB43-9180-B407103ADD2F}">
      <dgm:prSet phldrT="[Text]"/>
      <dgm:spPr/>
      <dgm:t>
        <a:bodyPr/>
        <a:lstStyle/>
        <a:p>
          <a:r>
            <a:rPr lang="en-US" dirty="0" smtClean="0"/>
            <a:t>Data Collection</a:t>
          </a:r>
          <a:endParaRPr lang="en-US" dirty="0"/>
        </a:p>
      </dgm:t>
    </dgm:pt>
    <dgm:pt modelId="{BC145D40-7737-E94A-96BB-0C209518EF2E}" type="parTrans" cxnId="{3344B835-94FA-2140-8F10-5D993DDEA6DF}">
      <dgm:prSet/>
      <dgm:spPr/>
      <dgm:t>
        <a:bodyPr/>
        <a:lstStyle/>
        <a:p>
          <a:endParaRPr lang="en-US"/>
        </a:p>
      </dgm:t>
    </dgm:pt>
    <dgm:pt modelId="{ED39FD3F-F461-4944-BFFB-A413AC10A7FB}" type="sibTrans" cxnId="{3344B835-94FA-2140-8F10-5D993DDEA6DF}">
      <dgm:prSet/>
      <dgm:spPr/>
      <dgm:t>
        <a:bodyPr/>
        <a:lstStyle/>
        <a:p>
          <a:endParaRPr lang="en-US"/>
        </a:p>
      </dgm:t>
    </dgm:pt>
    <dgm:pt modelId="{D21C3A17-BA03-0D42-A94A-44A654C5E7F7}">
      <dgm:prSet phldrT="[Text]"/>
      <dgm:spPr/>
      <dgm:t>
        <a:bodyPr/>
        <a:lstStyle/>
        <a:p>
          <a:r>
            <a:rPr lang="en-US" dirty="0" smtClean="0"/>
            <a:t>Algorithm</a:t>
          </a:r>
          <a:endParaRPr lang="en-US" dirty="0"/>
        </a:p>
      </dgm:t>
    </dgm:pt>
    <dgm:pt modelId="{72FE76B9-0291-7744-9F5A-446EA5E21405}" type="parTrans" cxnId="{1BF4B0E3-CB56-9548-9284-F56479529563}">
      <dgm:prSet/>
      <dgm:spPr/>
      <dgm:t>
        <a:bodyPr/>
        <a:lstStyle/>
        <a:p>
          <a:endParaRPr lang="en-US"/>
        </a:p>
      </dgm:t>
    </dgm:pt>
    <dgm:pt modelId="{AB0DD6C7-64BB-5540-A35A-9A0D5A88B29B}" type="sibTrans" cxnId="{1BF4B0E3-CB56-9548-9284-F56479529563}">
      <dgm:prSet/>
      <dgm:spPr/>
      <dgm:t>
        <a:bodyPr/>
        <a:lstStyle/>
        <a:p>
          <a:endParaRPr lang="en-US"/>
        </a:p>
      </dgm:t>
    </dgm:pt>
    <dgm:pt modelId="{91AADE59-0F94-6F44-8FDA-1C341CC1652E}">
      <dgm:prSet phldrT="[Text]"/>
      <dgm:spPr/>
      <dgm:t>
        <a:bodyPr/>
        <a:lstStyle/>
        <a:p>
          <a:r>
            <a:rPr lang="en-US" dirty="0" smtClean="0"/>
            <a:t>Assessment</a:t>
          </a:r>
        </a:p>
        <a:p>
          <a:r>
            <a:rPr lang="en-US" dirty="0" smtClean="0"/>
            <a:t>Rating</a:t>
          </a:r>
          <a:endParaRPr lang="en-US" dirty="0"/>
        </a:p>
      </dgm:t>
    </dgm:pt>
    <dgm:pt modelId="{FED6150A-C7DF-5B42-B08C-58AD60E43545}" type="parTrans" cxnId="{F6614240-AA9E-8840-A7E4-147E57DB2064}">
      <dgm:prSet/>
      <dgm:spPr/>
      <dgm:t>
        <a:bodyPr/>
        <a:lstStyle/>
        <a:p>
          <a:endParaRPr lang="en-US"/>
        </a:p>
      </dgm:t>
    </dgm:pt>
    <dgm:pt modelId="{29CD5106-A738-2D43-B99F-149BAE4ADB60}" type="sibTrans" cxnId="{F6614240-AA9E-8840-A7E4-147E57DB2064}">
      <dgm:prSet/>
      <dgm:spPr/>
      <dgm:t>
        <a:bodyPr/>
        <a:lstStyle/>
        <a:p>
          <a:endParaRPr lang="en-US"/>
        </a:p>
      </dgm:t>
    </dgm:pt>
    <dgm:pt modelId="{54CB0846-E0E3-FA44-94B6-AE1F1D3DAF7B}">
      <dgm:prSet phldrT="[Text]"/>
      <dgm:spPr/>
      <dgm:t>
        <a:bodyPr/>
        <a:lstStyle/>
        <a:p>
          <a:r>
            <a:rPr lang="en-US" dirty="0" smtClean="0"/>
            <a:t>Effects</a:t>
          </a:r>
        </a:p>
        <a:p>
          <a:r>
            <a:rPr lang="en-US" dirty="0" smtClean="0"/>
            <a:t>Decision</a:t>
          </a:r>
        </a:p>
        <a:p>
          <a:r>
            <a:rPr lang="en-US" dirty="0" smtClean="0"/>
            <a:t>Discretion</a:t>
          </a:r>
          <a:endParaRPr lang="en-US" dirty="0"/>
        </a:p>
      </dgm:t>
    </dgm:pt>
    <dgm:pt modelId="{FF66B5EB-62C2-3949-A4E7-F1EB397B5FF4}" type="parTrans" cxnId="{2700C872-75AA-9644-AE4A-4AAF504FC677}">
      <dgm:prSet/>
      <dgm:spPr/>
      <dgm:t>
        <a:bodyPr/>
        <a:lstStyle/>
        <a:p>
          <a:endParaRPr lang="en-US"/>
        </a:p>
      </dgm:t>
    </dgm:pt>
    <dgm:pt modelId="{83DC0C99-DE40-1E46-A271-39B4878EC22C}" type="sibTrans" cxnId="{2700C872-75AA-9644-AE4A-4AAF504FC677}">
      <dgm:prSet/>
      <dgm:spPr/>
      <dgm:t>
        <a:bodyPr/>
        <a:lstStyle/>
        <a:p>
          <a:endParaRPr lang="en-US"/>
        </a:p>
      </dgm:t>
    </dgm:pt>
    <dgm:pt modelId="{040DD021-BBB9-B749-AB9D-BD527D9CE5A5}" type="pres">
      <dgm:prSet presAssocID="{65ECBEAA-D8B1-9340-BB35-EB23452E8609}" presName="cycle" presStyleCnt="0">
        <dgm:presLayoutVars>
          <dgm:dir/>
          <dgm:resizeHandles val="exact"/>
        </dgm:presLayoutVars>
      </dgm:prSet>
      <dgm:spPr/>
      <dgm:t>
        <a:bodyPr/>
        <a:lstStyle/>
        <a:p>
          <a:endParaRPr lang="en-US"/>
        </a:p>
      </dgm:t>
    </dgm:pt>
    <dgm:pt modelId="{CD67840B-4976-2C49-A0E9-51DCBBFCFE23}" type="pres">
      <dgm:prSet presAssocID="{01840FB5-5ED7-B249-AB47-DE33E76735C4}" presName="node" presStyleLbl="node1" presStyleIdx="0" presStyleCnt="5">
        <dgm:presLayoutVars>
          <dgm:bulletEnabled val="1"/>
        </dgm:presLayoutVars>
      </dgm:prSet>
      <dgm:spPr/>
      <dgm:t>
        <a:bodyPr/>
        <a:lstStyle/>
        <a:p>
          <a:endParaRPr lang="en-US"/>
        </a:p>
      </dgm:t>
    </dgm:pt>
    <dgm:pt modelId="{BCAECB55-38D9-1C4C-AD30-CDB074FD1DA9}" type="pres">
      <dgm:prSet presAssocID="{95D82E16-E652-1042-A91C-AF89A5456CEE}" presName="sibTrans" presStyleLbl="sibTrans2D1" presStyleIdx="0" presStyleCnt="5"/>
      <dgm:spPr/>
      <dgm:t>
        <a:bodyPr/>
        <a:lstStyle/>
        <a:p>
          <a:endParaRPr lang="en-US"/>
        </a:p>
      </dgm:t>
    </dgm:pt>
    <dgm:pt modelId="{FA525A3D-E582-974A-B42D-71598E56FFAB}" type="pres">
      <dgm:prSet presAssocID="{95D82E16-E652-1042-A91C-AF89A5456CEE}" presName="connectorText" presStyleLbl="sibTrans2D1" presStyleIdx="0" presStyleCnt="5"/>
      <dgm:spPr/>
      <dgm:t>
        <a:bodyPr/>
        <a:lstStyle/>
        <a:p>
          <a:endParaRPr lang="en-US"/>
        </a:p>
      </dgm:t>
    </dgm:pt>
    <dgm:pt modelId="{BD8F23DD-BCA0-ED49-81C0-2590C4582F6D}" type="pres">
      <dgm:prSet presAssocID="{60BCE93B-F93A-DB43-9180-B407103ADD2F}" presName="node" presStyleLbl="node1" presStyleIdx="1" presStyleCnt="5">
        <dgm:presLayoutVars>
          <dgm:bulletEnabled val="1"/>
        </dgm:presLayoutVars>
      </dgm:prSet>
      <dgm:spPr/>
      <dgm:t>
        <a:bodyPr/>
        <a:lstStyle/>
        <a:p>
          <a:endParaRPr lang="en-US"/>
        </a:p>
      </dgm:t>
    </dgm:pt>
    <dgm:pt modelId="{4575DCF4-5C64-874D-9509-0DD24D13D675}" type="pres">
      <dgm:prSet presAssocID="{ED39FD3F-F461-4944-BFFB-A413AC10A7FB}" presName="sibTrans" presStyleLbl="sibTrans2D1" presStyleIdx="1" presStyleCnt="5"/>
      <dgm:spPr/>
      <dgm:t>
        <a:bodyPr/>
        <a:lstStyle/>
        <a:p>
          <a:endParaRPr lang="en-US"/>
        </a:p>
      </dgm:t>
    </dgm:pt>
    <dgm:pt modelId="{7B4CE308-803C-5748-92EF-8972BBC4C32E}" type="pres">
      <dgm:prSet presAssocID="{ED39FD3F-F461-4944-BFFB-A413AC10A7FB}" presName="connectorText" presStyleLbl="sibTrans2D1" presStyleIdx="1" presStyleCnt="5"/>
      <dgm:spPr/>
      <dgm:t>
        <a:bodyPr/>
        <a:lstStyle/>
        <a:p>
          <a:endParaRPr lang="en-US"/>
        </a:p>
      </dgm:t>
    </dgm:pt>
    <dgm:pt modelId="{572A83B5-D12D-D649-9EA0-BDFC9BB84C7F}" type="pres">
      <dgm:prSet presAssocID="{D21C3A17-BA03-0D42-A94A-44A654C5E7F7}" presName="node" presStyleLbl="node1" presStyleIdx="2" presStyleCnt="5">
        <dgm:presLayoutVars>
          <dgm:bulletEnabled val="1"/>
        </dgm:presLayoutVars>
      </dgm:prSet>
      <dgm:spPr/>
      <dgm:t>
        <a:bodyPr/>
        <a:lstStyle/>
        <a:p>
          <a:endParaRPr lang="en-US"/>
        </a:p>
      </dgm:t>
    </dgm:pt>
    <dgm:pt modelId="{59C0EFF0-E299-DC4D-94B7-A5FA09307413}" type="pres">
      <dgm:prSet presAssocID="{AB0DD6C7-64BB-5540-A35A-9A0D5A88B29B}" presName="sibTrans" presStyleLbl="sibTrans2D1" presStyleIdx="2" presStyleCnt="5"/>
      <dgm:spPr/>
      <dgm:t>
        <a:bodyPr/>
        <a:lstStyle/>
        <a:p>
          <a:endParaRPr lang="en-US"/>
        </a:p>
      </dgm:t>
    </dgm:pt>
    <dgm:pt modelId="{F840F4FA-1EBF-E94B-9B80-20C96AFCD3C9}" type="pres">
      <dgm:prSet presAssocID="{AB0DD6C7-64BB-5540-A35A-9A0D5A88B29B}" presName="connectorText" presStyleLbl="sibTrans2D1" presStyleIdx="2" presStyleCnt="5"/>
      <dgm:spPr/>
      <dgm:t>
        <a:bodyPr/>
        <a:lstStyle/>
        <a:p>
          <a:endParaRPr lang="en-US"/>
        </a:p>
      </dgm:t>
    </dgm:pt>
    <dgm:pt modelId="{55720974-FEC0-0543-8F27-5FF90F0C32FE}" type="pres">
      <dgm:prSet presAssocID="{91AADE59-0F94-6F44-8FDA-1C341CC1652E}" presName="node" presStyleLbl="node1" presStyleIdx="3" presStyleCnt="5">
        <dgm:presLayoutVars>
          <dgm:bulletEnabled val="1"/>
        </dgm:presLayoutVars>
      </dgm:prSet>
      <dgm:spPr/>
      <dgm:t>
        <a:bodyPr/>
        <a:lstStyle/>
        <a:p>
          <a:endParaRPr lang="en-US"/>
        </a:p>
      </dgm:t>
    </dgm:pt>
    <dgm:pt modelId="{2D23EED2-B292-9C4E-A3B3-6607269B3D3E}" type="pres">
      <dgm:prSet presAssocID="{29CD5106-A738-2D43-B99F-149BAE4ADB60}" presName="sibTrans" presStyleLbl="sibTrans2D1" presStyleIdx="3" presStyleCnt="5"/>
      <dgm:spPr/>
      <dgm:t>
        <a:bodyPr/>
        <a:lstStyle/>
        <a:p>
          <a:endParaRPr lang="en-US"/>
        </a:p>
      </dgm:t>
    </dgm:pt>
    <dgm:pt modelId="{9CA11297-6988-BD48-B468-350E489BB481}" type="pres">
      <dgm:prSet presAssocID="{29CD5106-A738-2D43-B99F-149BAE4ADB60}" presName="connectorText" presStyleLbl="sibTrans2D1" presStyleIdx="3" presStyleCnt="5"/>
      <dgm:spPr/>
      <dgm:t>
        <a:bodyPr/>
        <a:lstStyle/>
        <a:p>
          <a:endParaRPr lang="en-US"/>
        </a:p>
      </dgm:t>
    </dgm:pt>
    <dgm:pt modelId="{C1040983-35AD-4248-86E4-A7E836F4A371}" type="pres">
      <dgm:prSet presAssocID="{54CB0846-E0E3-FA44-94B6-AE1F1D3DAF7B}" presName="node" presStyleLbl="node1" presStyleIdx="4" presStyleCnt="5">
        <dgm:presLayoutVars>
          <dgm:bulletEnabled val="1"/>
        </dgm:presLayoutVars>
      </dgm:prSet>
      <dgm:spPr/>
      <dgm:t>
        <a:bodyPr/>
        <a:lstStyle/>
        <a:p>
          <a:endParaRPr lang="en-US"/>
        </a:p>
      </dgm:t>
    </dgm:pt>
    <dgm:pt modelId="{859EB0B3-FEBD-2E46-AEB1-F43C5A98C775}" type="pres">
      <dgm:prSet presAssocID="{83DC0C99-DE40-1E46-A271-39B4878EC22C}" presName="sibTrans" presStyleLbl="sibTrans2D1" presStyleIdx="4" presStyleCnt="5"/>
      <dgm:spPr/>
      <dgm:t>
        <a:bodyPr/>
        <a:lstStyle/>
        <a:p>
          <a:endParaRPr lang="en-US"/>
        </a:p>
      </dgm:t>
    </dgm:pt>
    <dgm:pt modelId="{6671E518-F662-2447-9E66-C695E5DD4E66}" type="pres">
      <dgm:prSet presAssocID="{83DC0C99-DE40-1E46-A271-39B4878EC22C}" presName="connectorText" presStyleLbl="sibTrans2D1" presStyleIdx="4" presStyleCnt="5"/>
      <dgm:spPr/>
      <dgm:t>
        <a:bodyPr/>
        <a:lstStyle/>
        <a:p>
          <a:endParaRPr lang="en-US"/>
        </a:p>
      </dgm:t>
    </dgm:pt>
  </dgm:ptLst>
  <dgm:cxnLst>
    <dgm:cxn modelId="{C5B9E6DD-80CE-5042-978A-9AB769FC41AB}" type="presOf" srcId="{95D82E16-E652-1042-A91C-AF89A5456CEE}" destId="{FA525A3D-E582-974A-B42D-71598E56FFAB}" srcOrd="1" destOrd="0" presId="urn:microsoft.com/office/officeart/2005/8/layout/cycle2"/>
    <dgm:cxn modelId="{ADD9A0BF-E16B-104C-BBEB-44BF20090461}" type="presOf" srcId="{83DC0C99-DE40-1E46-A271-39B4878EC22C}" destId="{6671E518-F662-2447-9E66-C695E5DD4E66}" srcOrd="1" destOrd="0" presId="urn:microsoft.com/office/officeart/2005/8/layout/cycle2"/>
    <dgm:cxn modelId="{AD58B597-64B0-CE4D-960B-0F7C82EBB22E}" type="presOf" srcId="{29CD5106-A738-2D43-B99F-149BAE4ADB60}" destId="{9CA11297-6988-BD48-B468-350E489BB481}" srcOrd="1" destOrd="0" presId="urn:microsoft.com/office/officeart/2005/8/layout/cycle2"/>
    <dgm:cxn modelId="{2700C872-75AA-9644-AE4A-4AAF504FC677}" srcId="{65ECBEAA-D8B1-9340-BB35-EB23452E8609}" destId="{54CB0846-E0E3-FA44-94B6-AE1F1D3DAF7B}" srcOrd="4" destOrd="0" parTransId="{FF66B5EB-62C2-3949-A4E7-F1EB397B5FF4}" sibTransId="{83DC0C99-DE40-1E46-A271-39B4878EC22C}"/>
    <dgm:cxn modelId="{4E68F843-54A1-5341-9953-4E60323F3FAC}" type="presOf" srcId="{95D82E16-E652-1042-A91C-AF89A5456CEE}" destId="{BCAECB55-38D9-1C4C-AD30-CDB074FD1DA9}" srcOrd="0" destOrd="0" presId="urn:microsoft.com/office/officeart/2005/8/layout/cycle2"/>
    <dgm:cxn modelId="{644DA63B-5A44-6B41-82E9-EF33AFE40271}" type="presOf" srcId="{D21C3A17-BA03-0D42-A94A-44A654C5E7F7}" destId="{572A83B5-D12D-D649-9EA0-BDFC9BB84C7F}" srcOrd="0" destOrd="0" presId="urn:microsoft.com/office/officeart/2005/8/layout/cycle2"/>
    <dgm:cxn modelId="{DDEA3F98-2C49-664A-8241-3175E2718109}" type="presOf" srcId="{AB0DD6C7-64BB-5540-A35A-9A0D5A88B29B}" destId="{F840F4FA-1EBF-E94B-9B80-20C96AFCD3C9}" srcOrd="1" destOrd="0" presId="urn:microsoft.com/office/officeart/2005/8/layout/cycle2"/>
    <dgm:cxn modelId="{705D4D03-3B89-F645-8132-943F88E4B97A}" type="presOf" srcId="{01840FB5-5ED7-B249-AB47-DE33E76735C4}" destId="{CD67840B-4976-2C49-A0E9-51DCBBFCFE23}" srcOrd="0" destOrd="0" presId="urn:microsoft.com/office/officeart/2005/8/layout/cycle2"/>
    <dgm:cxn modelId="{1536AE66-92C0-0D4F-AAB4-A85C0692B383}" type="presOf" srcId="{65ECBEAA-D8B1-9340-BB35-EB23452E8609}" destId="{040DD021-BBB9-B749-AB9D-BD527D9CE5A5}" srcOrd="0" destOrd="0" presId="urn:microsoft.com/office/officeart/2005/8/layout/cycle2"/>
    <dgm:cxn modelId="{AB704FEB-863E-E24C-AB1F-D96C4598605D}" type="presOf" srcId="{60BCE93B-F93A-DB43-9180-B407103ADD2F}" destId="{BD8F23DD-BCA0-ED49-81C0-2590C4582F6D}" srcOrd="0" destOrd="0" presId="urn:microsoft.com/office/officeart/2005/8/layout/cycle2"/>
    <dgm:cxn modelId="{704DD1A5-8D61-0A45-9195-962729F77BD6}" type="presOf" srcId="{91AADE59-0F94-6F44-8FDA-1C341CC1652E}" destId="{55720974-FEC0-0543-8F27-5FF90F0C32FE}" srcOrd="0" destOrd="0" presId="urn:microsoft.com/office/officeart/2005/8/layout/cycle2"/>
    <dgm:cxn modelId="{5D35B664-BA54-1944-8979-1EE57CD86563}" type="presOf" srcId="{54CB0846-E0E3-FA44-94B6-AE1F1D3DAF7B}" destId="{C1040983-35AD-4248-86E4-A7E836F4A371}" srcOrd="0" destOrd="0" presId="urn:microsoft.com/office/officeart/2005/8/layout/cycle2"/>
    <dgm:cxn modelId="{3344B835-94FA-2140-8F10-5D993DDEA6DF}" srcId="{65ECBEAA-D8B1-9340-BB35-EB23452E8609}" destId="{60BCE93B-F93A-DB43-9180-B407103ADD2F}" srcOrd="1" destOrd="0" parTransId="{BC145D40-7737-E94A-96BB-0C209518EF2E}" sibTransId="{ED39FD3F-F461-4944-BFFB-A413AC10A7FB}"/>
    <dgm:cxn modelId="{CF28B347-50D9-C640-8EB1-30FE6E8D7105}" type="presOf" srcId="{ED39FD3F-F461-4944-BFFB-A413AC10A7FB}" destId="{4575DCF4-5C64-874D-9509-0DD24D13D675}" srcOrd="0" destOrd="0" presId="urn:microsoft.com/office/officeart/2005/8/layout/cycle2"/>
    <dgm:cxn modelId="{349D0EE3-E945-6448-B07F-26CB332F909A}" type="presOf" srcId="{ED39FD3F-F461-4944-BFFB-A413AC10A7FB}" destId="{7B4CE308-803C-5748-92EF-8972BBC4C32E}" srcOrd="1" destOrd="0" presId="urn:microsoft.com/office/officeart/2005/8/layout/cycle2"/>
    <dgm:cxn modelId="{F6614240-AA9E-8840-A7E4-147E57DB2064}" srcId="{65ECBEAA-D8B1-9340-BB35-EB23452E8609}" destId="{91AADE59-0F94-6F44-8FDA-1C341CC1652E}" srcOrd="3" destOrd="0" parTransId="{FED6150A-C7DF-5B42-B08C-58AD60E43545}" sibTransId="{29CD5106-A738-2D43-B99F-149BAE4ADB60}"/>
    <dgm:cxn modelId="{FCEA0E14-B5E8-6242-B517-4A857E514956}" type="presOf" srcId="{83DC0C99-DE40-1E46-A271-39B4878EC22C}" destId="{859EB0B3-FEBD-2E46-AEB1-F43C5A98C775}" srcOrd="0" destOrd="0" presId="urn:microsoft.com/office/officeart/2005/8/layout/cycle2"/>
    <dgm:cxn modelId="{1BE13D71-18D2-374C-95E7-52054F187583}" srcId="{65ECBEAA-D8B1-9340-BB35-EB23452E8609}" destId="{01840FB5-5ED7-B249-AB47-DE33E76735C4}" srcOrd="0" destOrd="0" parTransId="{0896365E-A1BC-2845-9770-77F9CBC339F8}" sibTransId="{95D82E16-E652-1042-A91C-AF89A5456CEE}"/>
    <dgm:cxn modelId="{CC74BC72-4990-6541-8131-BFB636296A6B}" type="presOf" srcId="{AB0DD6C7-64BB-5540-A35A-9A0D5A88B29B}" destId="{59C0EFF0-E299-DC4D-94B7-A5FA09307413}" srcOrd="0" destOrd="0" presId="urn:microsoft.com/office/officeart/2005/8/layout/cycle2"/>
    <dgm:cxn modelId="{1BF4B0E3-CB56-9548-9284-F56479529563}" srcId="{65ECBEAA-D8B1-9340-BB35-EB23452E8609}" destId="{D21C3A17-BA03-0D42-A94A-44A654C5E7F7}" srcOrd="2" destOrd="0" parTransId="{72FE76B9-0291-7744-9F5A-446EA5E21405}" sibTransId="{AB0DD6C7-64BB-5540-A35A-9A0D5A88B29B}"/>
    <dgm:cxn modelId="{CB35E008-C7DC-E141-9780-CDD9F405340A}" type="presOf" srcId="{29CD5106-A738-2D43-B99F-149BAE4ADB60}" destId="{2D23EED2-B292-9C4E-A3B3-6607269B3D3E}" srcOrd="0" destOrd="0" presId="urn:microsoft.com/office/officeart/2005/8/layout/cycle2"/>
    <dgm:cxn modelId="{7939AFC7-3835-664E-ADD7-3C0FDF355392}" type="presParOf" srcId="{040DD021-BBB9-B749-AB9D-BD527D9CE5A5}" destId="{CD67840B-4976-2C49-A0E9-51DCBBFCFE23}" srcOrd="0" destOrd="0" presId="urn:microsoft.com/office/officeart/2005/8/layout/cycle2"/>
    <dgm:cxn modelId="{76655C75-CDE9-294A-862E-29A102B68A15}" type="presParOf" srcId="{040DD021-BBB9-B749-AB9D-BD527D9CE5A5}" destId="{BCAECB55-38D9-1C4C-AD30-CDB074FD1DA9}" srcOrd="1" destOrd="0" presId="urn:microsoft.com/office/officeart/2005/8/layout/cycle2"/>
    <dgm:cxn modelId="{6CA46477-E30E-D24B-BDA4-6821A1572BE3}" type="presParOf" srcId="{BCAECB55-38D9-1C4C-AD30-CDB074FD1DA9}" destId="{FA525A3D-E582-974A-B42D-71598E56FFAB}" srcOrd="0" destOrd="0" presId="urn:microsoft.com/office/officeart/2005/8/layout/cycle2"/>
    <dgm:cxn modelId="{2F2C8D42-9080-814F-9A8E-38271FE8F188}" type="presParOf" srcId="{040DD021-BBB9-B749-AB9D-BD527D9CE5A5}" destId="{BD8F23DD-BCA0-ED49-81C0-2590C4582F6D}" srcOrd="2" destOrd="0" presId="urn:microsoft.com/office/officeart/2005/8/layout/cycle2"/>
    <dgm:cxn modelId="{603C52BD-909E-9840-BD3F-40B300593885}" type="presParOf" srcId="{040DD021-BBB9-B749-AB9D-BD527D9CE5A5}" destId="{4575DCF4-5C64-874D-9509-0DD24D13D675}" srcOrd="3" destOrd="0" presId="urn:microsoft.com/office/officeart/2005/8/layout/cycle2"/>
    <dgm:cxn modelId="{7882B75C-F3B2-C04E-A8E2-FD84341D80B4}" type="presParOf" srcId="{4575DCF4-5C64-874D-9509-0DD24D13D675}" destId="{7B4CE308-803C-5748-92EF-8972BBC4C32E}" srcOrd="0" destOrd="0" presId="urn:microsoft.com/office/officeart/2005/8/layout/cycle2"/>
    <dgm:cxn modelId="{45FEFE95-32F7-5D4C-A9DF-0FBE25021BBF}" type="presParOf" srcId="{040DD021-BBB9-B749-AB9D-BD527D9CE5A5}" destId="{572A83B5-D12D-D649-9EA0-BDFC9BB84C7F}" srcOrd="4" destOrd="0" presId="urn:microsoft.com/office/officeart/2005/8/layout/cycle2"/>
    <dgm:cxn modelId="{FB4F5456-5EB6-8149-B84A-B6FFDA625931}" type="presParOf" srcId="{040DD021-BBB9-B749-AB9D-BD527D9CE5A5}" destId="{59C0EFF0-E299-DC4D-94B7-A5FA09307413}" srcOrd="5" destOrd="0" presId="urn:microsoft.com/office/officeart/2005/8/layout/cycle2"/>
    <dgm:cxn modelId="{0F2848FF-01AD-4545-BA44-56C8856A0C55}" type="presParOf" srcId="{59C0EFF0-E299-DC4D-94B7-A5FA09307413}" destId="{F840F4FA-1EBF-E94B-9B80-20C96AFCD3C9}" srcOrd="0" destOrd="0" presId="urn:microsoft.com/office/officeart/2005/8/layout/cycle2"/>
    <dgm:cxn modelId="{656894C2-C79F-9140-8D06-0094E800B3A0}" type="presParOf" srcId="{040DD021-BBB9-B749-AB9D-BD527D9CE5A5}" destId="{55720974-FEC0-0543-8F27-5FF90F0C32FE}" srcOrd="6" destOrd="0" presId="urn:microsoft.com/office/officeart/2005/8/layout/cycle2"/>
    <dgm:cxn modelId="{C1B3F39D-C574-E849-A184-7F9BB076C577}" type="presParOf" srcId="{040DD021-BBB9-B749-AB9D-BD527D9CE5A5}" destId="{2D23EED2-B292-9C4E-A3B3-6607269B3D3E}" srcOrd="7" destOrd="0" presId="urn:microsoft.com/office/officeart/2005/8/layout/cycle2"/>
    <dgm:cxn modelId="{33EE2008-8D39-F746-8335-03C8A59DB679}" type="presParOf" srcId="{2D23EED2-B292-9C4E-A3B3-6607269B3D3E}" destId="{9CA11297-6988-BD48-B468-350E489BB481}" srcOrd="0" destOrd="0" presId="urn:microsoft.com/office/officeart/2005/8/layout/cycle2"/>
    <dgm:cxn modelId="{266641A6-C9A6-0F45-9AEA-B64135D9761B}" type="presParOf" srcId="{040DD021-BBB9-B749-AB9D-BD527D9CE5A5}" destId="{C1040983-35AD-4248-86E4-A7E836F4A371}" srcOrd="8" destOrd="0" presId="urn:microsoft.com/office/officeart/2005/8/layout/cycle2"/>
    <dgm:cxn modelId="{8CBDFE9B-A961-7941-92E5-420C4EFF7107}" type="presParOf" srcId="{040DD021-BBB9-B749-AB9D-BD527D9CE5A5}" destId="{859EB0B3-FEBD-2E46-AEB1-F43C5A98C775}" srcOrd="9" destOrd="0" presId="urn:microsoft.com/office/officeart/2005/8/layout/cycle2"/>
    <dgm:cxn modelId="{A70F877C-5030-AF4F-A616-DCDEF3DC1A51}" type="presParOf" srcId="{859EB0B3-FEBD-2E46-AEB1-F43C5A98C775}" destId="{6671E518-F662-2447-9E66-C695E5DD4E66}"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CA4546-57FE-3441-A608-ACBBBD3399D5}" type="doc">
      <dgm:prSet loTypeId="urn:microsoft.com/office/officeart/2005/8/layout/lProcess3" loCatId="process" qsTypeId="urn:microsoft.com/office/officeart/2005/8/quickstyle/simple4" qsCatId="simple" csTypeId="urn:microsoft.com/office/officeart/2005/8/colors/accent1_2" csCatId="accent1" phldr="1"/>
      <dgm:spPr/>
      <dgm:t>
        <a:bodyPr/>
        <a:lstStyle/>
        <a:p>
          <a:endParaRPr lang="en-US"/>
        </a:p>
      </dgm:t>
    </dgm:pt>
    <dgm:pt modelId="{95D98346-C6EF-3041-9E18-7BE42E5B7289}">
      <dgm:prSet/>
      <dgm:spPr/>
      <dgm:t>
        <a:bodyPr/>
        <a:lstStyle/>
        <a:p>
          <a:pPr rtl="0"/>
          <a:r>
            <a:rPr lang="en-US" b="1" dirty="0" smtClean="0"/>
            <a:t>System Construction Challenges</a:t>
          </a:r>
          <a:endParaRPr lang="en-US" dirty="0"/>
        </a:p>
      </dgm:t>
    </dgm:pt>
    <dgm:pt modelId="{ABBEBCDD-F480-6F45-927A-96A7597C7773}" type="parTrans" cxnId="{BDAECB42-76A3-0448-A3C7-F8ECA135EA57}">
      <dgm:prSet/>
      <dgm:spPr/>
      <dgm:t>
        <a:bodyPr/>
        <a:lstStyle/>
        <a:p>
          <a:endParaRPr lang="en-US"/>
        </a:p>
      </dgm:t>
    </dgm:pt>
    <dgm:pt modelId="{03341798-18FB-0C43-9BA4-DF0FADFCCA8C}" type="sibTrans" cxnId="{BDAECB42-76A3-0448-A3C7-F8ECA135EA57}">
      <dgm:prSet/>
      <dgm:spPr/>
      <dgm:t>
        <a:bodyPr/>
        <a:lstStyle/>
        <a:p>
          <a:endParaRPr lang="en-US"/>
        </a:p>
      </dgm:t>
    </dgm:pt>
    <dgm:pt modelId="{D1DB9F86-50E0-AE43-A1A0-613A739DB3BE}">
      <dgm:prSet/>
      <dgm:spPr/>
      <dgm:t>
        <a:bodyPr/>
        <a:lstStyle/>
        <a:p>
          <a:pPr rtl="0"/>
          <a:r>
            <a:rPr lang="en-US" dirty="0" smtClean="0"/>
            <a:t>System integrity and audit</a:t>
          </a:r>
          <a:endParaRPr lang="en-US" dirty="0"/>
        </a:p>
      </dgm:t>
    </dgm:pt>
    <dgm:pt modelId="{716F31C8-AC0D-BD44-9BBE-7196CF69D280}" type="parTrans" cxnId="{C5D3F1A7-322F-BA41-A517-2F6649960E19}">
      <dgm:prSet/>
      <dgm:spPr/>
      <dgm:t>
        <a:bodyPr/>
        <a:lstStyle/>
        <a:p>
          <a:endParaRPr lang="en-US"/>
        </a:p>
      </dgm:t>
    </dgm:pt>
    <dgm:pt modelId="{DB9D633A-E36B-3045-9297-A55108D8F83E}" type="sibTrans" cxnId="{C5D3F1A7-322F-BA41-A517-2F6649960E19}">
      <dgm:prSet/>
      <dgm:spPr/>
      <dgm:t>
        <a:bodyPr/>
        <a:lstStyle/>
        <a:p>
          <a:endParaRPr lang="en-US"/>
        </a:p>
      </dgm:t>
    </dgm:pt>
    <dgm:pt modelId="{64413B3C-143A-9147-BFDB-4115F5AAD4CE}">
      <dgm:prSet/>
      <dgm:spPr/>
      <dgm:t>
        <a:bodyPr/>
        <a:lstStyle/>
        <a:p>
          <a:pPr rtl="0"/>
          <a:r>
            <a:rPr lang="en-US" dirty="0" smtClean="0"/>
            <a:t>Data relevance</a:t>
          </a:r>
          <a:endParaRPr lang="en-US" dirty="0"/>
        </a:p>
      </dgm:t>
    </dgm:pt>
    <dgm:pt modelId="{4434E250-6E4D-4049-8A1D-768E49987B45}" type="parTrans" cxnId="{28FD8FA1-1F0C-DD45-A1F1-760CF92F86D4}">
      <dgm:prSet/>
      <dgm:spPr/>
      <dgm:t>
        <a:bodyPr/>
        <a:lstStyle/>
        <a:p>
          <a:endParaRPr lang="en-US"/>
        </a:p>
      </dgm:t>
    </dgm:pt>
    <dgm:pt modelId="{0A145578-FD8C-164A-9254-309F735477B7}" type="sibTrans" cxnId="{28FD8FA1-1F0C-DD45-A1F1-760CF92F86D4}">
      <dgm:prSet/>
      <dgm:spPr/>
      <dgm:t>
        <a:bodyPr/>
        <a:lstStyle/>
        <a:p>
          <a:endParaRPr lang="en-US"/>
        </a:p>
      </dgm:t>
    </dgm:pt>
    <dgm:pt modelId="{3253F321-C960-E245-8A9F-03DE140A356C}">
      <dgm:prSet/>
      <dgm:spPr/>
      <dgm:t>
        <a:bodyPr/>
        <a:lstStyle/>
        <a:p>
          <a:pPr rtl="0"/>
          <a:r>
            <a:rPr lang="en-US" b="1" smtClean="0"/>
            <a:t>Management Problems</a:t>
          </a:r>
          <a:endParaRPr lang="en-US"/>
        </a:p>
      </dgm:t>
    </dgm:pt>
    <dgm:pt modelId="{13CA78E7-AC7A-5E44-BBEF-4879AB1AB89A}" type="parTrans" cxnId="{1C6CB3D6-4DBD-9841-AB2A-82231DF86E43}">
      <dgm:prSet/>
      <dgm:spPr/>
      <dgm:t>
        <a:bodyPr/>
        <a:lstStyle/>
        <a:p>
          <a:endParaRPr lang="en-US"/>
        </a:p>
      </dgm:t>
    </dgm:pt>
    <dgm:pt modelId="{6948778D-AAC9-2347-BAF1-B0C4EE48A17F}" type="sibTrans" cxnId="{1C6CB3D6-4DBD-9841-AB2A-82231DF86E43}">
      <dgm:prSet/>
      <dgm:spPr/>
      <dgm:t>
        <a:bodyPr/>
        <a:lstStyle/>
        <a:p>
          <a:endParaRPr lang="en-US"/>
        </a:p>
      </dgm:t>
    </dgm:pt>
    <dgm:pt modelId="{C5526916-E29C-6948-A3A9-DF22CD6CBC01}">
      <dgm:prSet/>
      <dgm:spPr/>
      <dgm:t>
        <a:bodyPr/>
        <a:lstStyle/>
        <a:p>
          <a:pPr rtl="0"/>
          <a:r>
            <a:rPr lang="en-US" smtClean="0"/>
            <a:t>Coherence across a vast governmental sphere</a:t>
          </a:r>
          <a:endParaRPr lang="en-US"/>
        </a:p>
      </dgm:t>
    </dgm:pt>
    <dgm:pt modelId="{05843D2F-A230-014E-9C24-411A534F696D}" type="parTrans" cxnId="{AFB739D1-786E-8741-B98B-A83A9839CF9A}">
      <dgm:prSet/>
      <dgm:spPr/>
      <dgm:t>
        <a:bodyPr/>
        <a:lstStyle/>
        <a:p>
          <a:endParaRPr lang="en-US"/>
        </a:p>
      </dgm:t>
    </dgm:pt>
    <dgm:pt modelId="{8B7EA965-5559-324B-97AD-FFFACD5AB342}" type="sibTrans" cxnId="{AFB739D1-786E-8741-B98B-A83A9839CF9A}">
      <dgm:prSet/>
      <dgm:spPr/>
      <dgm:t>
        <a:bodyPr/>
        <a:lstStyle/>
        <a:p>
          <a:endParaRPr lang="en-US"/>
        </a:p>
      </dgm:t>
    </dgm:pt>
    <dgm:pt modelId="{CC1941F7-4FF7-224F-8E74-D8392D9D7619}">
      <dgm:prSet/>
      <dgm:spPr/>
      <dgm:t>
        <a:bodyPr/>
        <a:lstStyle/>
        <a:p>
          <a:pPr rtl="0"/>
          <a:r>
            <a:rPr lang="en-US" smtClean="0"/>
            <a:t>Integration with private social credit offshoots </a:t>
          </a:r>
          <a:endParaRPr lang="en-US"/>
        </a:p>
      </dgm:t>
    </dgm:pt>
    <dgm:pt modelId="{33A06A8C-CFA4-544B-8ACE-4C3C637DBCC5}" type="parTrans" cxnId="{60B5EFA2-06C2-1B49-B6D6-CC0D0187BF9D}">
      <dgm:prSet/>
      <dgm:spPr/>
      <dgm:t>
        <a:bodyPr/>
        <a:lstStyle/>
        <a:p>
          <a:endParaRPr lang="en-US"/>
        </a:p>
      </dgm:t>
    </dgm:pt>
    <dgm:pt modelId="{C0846A88-3A55-CC46-B464-803D2CEEE3C3}" type="sibTrans" cxnId="{60B5EFA2-06C2-1B49-B6D6-CC0D0187BF9D}">
      <dgm:prSet/>
      <dgm:spPr/>
      <dgm:t>
        <a:bodyPr/>
        <a:lstStyle/>
        <a:p>
          <a:endParaRPr lang="en-US"/>
        </a:p>
      </dgm:t>
    </dgm:pt>
    <dgm:pt modelId="{E5688583-8806-F147-A088-AA09815A9B25}">
      <dgm:prSet/>
      <dgm:spPr/>
      <dgm:t>
        <a:bodyPr/>
        <a:lstStyle/>
        <a:p>
          <a:pPr rtl="0"/>
          <a:r>
            <a:rPr lang="en-US" smtClean="0"/>
            <a:t>How to solve issue of administrative abuse</a:t>
          </a:r>
          <a:endParaRPr lang="en-US"/>
        </a:p>
      </dgm:t>
    </dgm:pt>
    <dgm:pt modelId="{18DF4D78-E011-5F48-810F-BB90BA91BD04}" type="parTrans" cxnId="{9B6016FB-0C9D-F943-8A56-4175EE4C9B6A}">
      <dgm:prSet/>
      <dgm:spPr/>
      <dgm:t>
        <a:bodyPr/>
        <a:lstStyle/>
        <a:p>
          <a:endParaRPr lang="en-US"/>
        </a:p>
      </dgm:t>
    </dgm:pt>
    <dgm:pt modelId="{B1AAFC7B-A974-5E40-BF95-506B3FD844FD}" type="sibTrans" cxnId="{9B6016FB-0C9D-F943-8A56-4175EE4C9B6A}">
      <dgm:prSet/>
      <dgm:spPr/>
      <dgm:t>
        <a:bodyPr/>
        <a:lstStyle/>
        <a:p>
          <a:endParaRPr lang="en-US"/>
        </a:p>
      </dgm:t>
    </dgm:pt>
    <dgm:pt modelId="{596BADA3-9A4D-B247-B407-54135401F68E}">
      <dgm:prSet/>
      <dgm:spPr/>
      <dgm:t>
        <a:bodyPr/>
        <a:lstStyle/>
        <a:p>
          <a:pPr rtl="0"/>
          <a:r>
            <a:rPr lang="en-US" b="1" smtClean="0"/>
            <a:t>Political issues</a:t>
          </a:r>
          <a:endParaRPr lang="en-US"/>
        </a:p>
      </dgm:t>
    </dgm:pt>
    <dgm:pt modelId="{2079E774-5594-0745-B284-B674E95FD089}" type="parTrans" cxnId="{7FDC50F0-5C33-5142-AAE8-EF5EC7A48168}">
      <dgm:prSet/>
      <dgm:spPr/>
      <dgm:t>
        <a:bodyPr/>
        <a:lstStyle/>
        <a:p>
          <a:endParaRPr lang="en-US"/>
        </a:p>
      </dgm:t>
    </dgm:pt>
    <dgm:pt modelId="{73EA3B04-8BD0-124E-8E1B-F4759E253003}" type="sibTrans" cxnId="{7FDC50F0-5C33-5142-AAE8-EF5EC7A48168}">
      <dgm:prSet/>
      <dgm:spPr/>
      <dgm:t>
        <a:bodyPr/>
        <a:lstStyle/>
        <a:p>
          <a:endParaRPr lang="en-US"/>
        </a:p>
      </dgm:t>
    </dgm:pt>
    <dgm:pt modelId="{65425B33-2FDF-2248-8290-5FD01C888720}">
      <dgm:prSet/>
      <dgm:spPr/>
      <dgm:t>
        <a:bodyPr/>
        <a:lstStyle/>
        <a:p>
          <a:pPr rtl="0"/>
          <a:r>
            <a:rPr lang="en-US" dirty="0" smtClean="0"/>
            <a:t>Integration with core political line inside China</a:t>
          </a:r>
          <a:endParaRPr lang="en-US" dirty="0"/>
        </a:p>
      </dgm:t>
    </dgm:pt>
    <dgm:pt modelId="{8A6A2E3C-60E2-5449-98F9-A2A3A369BFF6}" type="parTrans" cxnId="{2DF39FE7-6FE4-2047-9342-31E283DB8517}">
      <dgm:prSet/>
      <dgm:spPr/>
      <dgm:t>
        <a:bodyPr/>
        <a:lstStyle/>
        <a:p>
          <a:endParaRPr lang="en-US"/>
        </a:p>
      </dgm:t>
    </dgm:pt>
    <dgm:pt modelId="{5D47E1DD-D63A-FA46-B0FD-9C2155502A2A}" type="sibTrans" cxnId="{2DF39FE7-6FE4-2047-9342-31E283DB8517}">
      <dgm:prSet/>
      <dgm:spPr/>
      <dgm:t>
        <a:bodyPr/>
        <a:lstStyle/>
        <a:p>
          <a:endParaRPr lang="en-US"/>
        </a:p>
      </dgm:t>
    </dgm:pt>
    <dgm:pt modelId="{632BED2D-5782-9D47-AA4F-0BB173AE23F1}">
      <dgm:prSet/>
      <dgm:spPr/>
      <dgm:t>
        <a:bodyPr/>
        <a:lstStyle/>
        <a:p>
          <a:pPr rtl="0"/>
          <a:r>
            <a:rPr lang="en-US" dirty="0" smtClean="0"/>
            <a:t>internal versus external applications; especially enterprises </a:t>
          </a:r>
          <a:endParaRPr lang="en-US" dirty="0"/>
        </a:p>
      </dgm:t>
    </dgm:pt>
    <dgm:pt modelId="{2DC02882-3E16-DC48-9B2C-1C75067CA8D6}" type="parTrans" cxnId="{9B4A5443-2904-9D4B-8A17-F9284EC825EC}">
      <dgm:prSet/>
      <dgm:spPr/>
      <dgm:t>
        <a:bodyPr/>
        <a:lstStyle/>
        <a:p>
          <a:endParaRPr lang="en-US"/>
        </a:p>
      </dgm:t>
    </dgm:pt>
    <dgm:pt modelId="{FB7946DE-57D1-2F42-A2EA-6CCB93DEE71C}" type="sibTrans" cxnId="{9B4A5443-2904-9D4B-8A17-F9284EC825EC}">
      <dgm:prSet/>
      <dgm:spPr/>
      <dgm:t>
        <a:bodyPr/>
        <a:lstStyle/>
        <a:p>
          <a:endParaRPr lang="en-US"/>
        </a:p>
      </dgm:t>
    </dgm:pt>
    <dgm:pt modelId="{701F5BAA-888F-584B-976C-4E70D516BA80}">
      <dgm:prSet/>
      <dgm:spPr/>
      <dgm:t>
        <a:bodyPr/>
        <a:lstStyle/>
        <a:p>
          <a:pPr rtl="0"/>
          <a:r>
            <a:rPr lang="en-US" smtClean="0"/>
            <a:t>Data harvesting</a:t>
          </a:r>
          <a:endParaRPr lang="en-US"/>
        </a:p>
      </dgm:t>
    </dgm:pt>
    <dgm:pt modelId="{0130C505-1EDD-A54F-873A-DB93A9A274D6}" type="parTrans" cxnId="{5E7FDA87-C119-5A4D-9759-AC49B88F5831}">
      <dgm:prSet/>
      <dgm:spPr/>
      <dgm:t>
        <a:bodyPr/>
        <a:lstStyle/>
        <a:p>
          <a:endParaRPr lang="en-US"/>
        </a:p>
      </dgm:t>
    </dgm:pt>
    <dgm:pt modelId="{6B6C8DB5-4A9F-344D-86C9-D6233FAA49E1}" type="sibTrans" cxnId="{5E7FDA87-C119-5A4D-9759-AC49B88F5831}">
      <dgm:prSet/>
      <dgm:spPr/>
      <dgm:t>
        <a:bodyPr/>
        <a:lstStyle/>
        <a:p>
          <a:endParaRPr lang="en-US"/>
        </a:p>
      </dgm:t>
    </dgm:pt>
    <dgm:pt modelId="{5D379A45-D31E-624E-8DB6-1E030D2E02B5}">
      <dgm:prSet/>
      <dgm:spPr/>
      <dgm:t>
        <a:bodyPr/>
        <a:lstStyle/>
        <a:p>
          <a:pPr rtl="0"/>
          <a:r>
            <a:rPr lang="en-US" smtClean="0"/>
            <a:t>Data retention</a:t>
          </a:r>
          <a:endParaRPr lang="en-US"/>
        </a:p>
      </dgm:t>
    </dgm:pt>
    <dgm:pt modelId="{43224E13-E267-D944-84CC-50AD5F028D73}" type="parTrans" cxnId="{72B86201-6417-BA46-9A05-0F14E881E3DC}">
      <dgm:prSet/>
      <dgm:spPr/>
      <dgm:t>
        <a:bodyPr/>
        <a:lstStyle/>
        <a:p>
          <a:endParaRPr lang="en-US"/>
        </a:p>
      </dgm:t>
    </dgm:pt>
    <dgm:pt modelId="{95F43E32-BECA-7A49-B72A-2A592C22A85B}" type="sibTrans" cxnId="{72B86201-6417-BA46-9A05-0F14E881E3DC}">
      <dgm:prSet/>
      <dgm:spPr/>
      <dgm:t>
        <a:bodyPr/>
        <a:lstStyle/>
        <a:p>
          <a:endParaRPr lang="en-US"/>
        </a:p>
      </dgm:t>
    </dgm:pt>
    <dgm:pt modelId="{C92D3CCA-096C-B545-97B8-9125810A1CB6}">
      <dgm:prSet/>
      <dgm:spPr/>
      <dgm:t>
        <a:bodyPr/>
        <a:lstStyle/>
        <a:p>
          <a:pPr rtl="0"/>
          <a:r>
            <a:rPr lang="en-US" smtClean="0"/>
            <a:t>Data integrity</a:t>
          </a:r>
          <a:endParaRPr lang="en-US"/>
        </a:p>
      </dgm:t>
    </dgm:pt>
    <dgm:pt modelId="{4AF73BD3-790E-5646-AF9C-772183A1A1EC}" type="parTrans" cxnId="{8C65FCEF-16C7-444B-9635-21FF2A1B2E15}">
      <dgm:prSet/>
      <dgm:spPr/>
      <dgm:t>
        <a:bodyPr/>
        <a:lstStyle/>
        <a:p>
          <a:endParaRPr lang="en-US"/>
        </a:p>
      </dgm:t>
    </dgm:pt>
    <dgm:pt modelId="{7E330C50-60F6-CA4F-89D8-D014396A2173}" type="sibTrans" cxnId="{8C65FCEF-16C7-444B-9635-21FF2A1B2E15}">
      <dgm:prSet/>
      <dgm:spPr/>
      <dgm:t>
        <a:bodyPr/>
        <a:lstStyle/>
        <a:p>
          <a:endParaRPr lang="en-US"/>
        </a:p>
      </dgm:t>
    </dgm:pt>
    <dgm:pt modelId="{511C932B-E11C-1D4F-AF9B-A401C1C3884E}">
      <dgm:prSet/>
      <dgm:spPr/>
      <dgm:t>
        <a:bodyPr/>
        <a:lstStyle/>
        <a:p>
          <a:pPr rtl="0"/>
          <a:r>
            <a:rPr lang="en-US" b="1" smtClean="0"/>
            <a:t>Interpretation Challenges</a:t>
          </a:r>
          <a:endParaRPr lang="en-US"/>
        </a:p>
      </dgm:t>
    </dgm:pt>
    <dgm:pt modelId="{1C30E09D-5E25-454B-B6E8-D316A32FCA7E}" type="parTrans" cxnId="{E086A854-1AE4-7040-8834-0FFEC2ECD2ED}">
      <dgm:prSet/>
      <dgm:spPr/>
      <dgm:t>
        <a:bodyPr/>
        <a:lstStyle/>
        <a:p>
          <a:endParaRPr lang="en-US"/>
        </a:p>
      </dgm:t>
    </dgm:pt>
    <dgm:pt modelId="{31CF740E-5095-534E-A3E4-452DA8CEE77F}" type="sibTrans" cxnId="{E086A854-1AE4-7040-8834-0FFEC2ECD2ED}">
      <dgm:prSet/>
      <dgm:spPr/>
      <dgm:t>
        <a:bodyPr/>
        <a:lstStyle/>
        <a:p>
          <a:endParaRPr lang="en-US"/>
        </a:p>
      </dgm:t>
    </dgm:pt>
    <dgm:pt modelId="{217D50B7-256B-A348-A196-0C2F0F433BEC}">
      <dgm:prSet/>
      <dgm:spPr/>
      <dgm:t>
        <a:bodyPr/>
        <a:lstStyle/>
        <a:p>
          <a:pPr rtl="0"/>
          <a:r>
            <a:rPr lang="en-US" smtClean="0"/>
            <a:t>Adding meaning to data may be difficult</a:t>
          </a:r>
          <a:endParaRPr lang="en-US"/>
        </a:p>
      </dgm:t>
    </dgm:pt>
    <dgm:pt modelId="{34990AA6-BFC2-6D4A-A827-D2F4A8C91AF0}" type="parTrans" cxnId="{C787AEC2-DEE8-6E48-9B0C-9E92CAC9C10F}">
      <dgm:prSet/>
      <dgm:spPr/>
      <dgm:t>
        <a:bodyPr/>
        <a:lstStyle/>
        <a:p>
          <a:endParaRPr lang="en-US"/>
        </a:p>
      </dgm:t>
    </dgm:pt>
    <dgm:pt modelId="{E4DB931E-DB05-AF46-879B-A8EBF3940D08}" type="sibTrans" cxnId="{C787AEC2-DEE8-6E48-9B0C-9E92CAC9C10F}">
      <dgm:prSet/>
      <dgm:spPr/>
      <dgm:t>
        <a:bodyPr/>
        <a:lstStyle/>
        <a:p>
          <a:endParaRPr lang="en-US"/>
        </a:p>
      </dgm:t>
    </dgm:pt>
    <dgm:pt modelId="{E89C9096-EFF6-C64D-B4C7-1B9742C6EB42}">
      <dgm:prSet/>
      <dgm:spPr/>
      <dgm:t>
        <a:bodyPr/>
        <a:lstStyle/>
        <a:p>
          <a:pPr rtl="0"/>
          <a:r>
            <a:rPr lang="en-US" smtClean="0"/>
            <a:t>Algorithms </a:t>
          </a:r>
          <a:endParaRPr lang="en-US"/>
        </a:p>
      </dgm:t>
    </dgm:pt>
    <dgm:pt modelId="{DA96358A-1D9A-6E48-B7EC-6B991F7FB52A}" type="parTrans" cxnId="{7C8AD1BA-814A-1F4C-8661-A5CA116D20E4}">
      <dgm:prSet/>
      <dgm:spPr/>
      <dgm:t>
        <a:bodyPr/>
        <a:lstStyle/>
        <a:p>
          <a:endParaRPr lang="en-US"/>
        </a:p>
      </dgm:t>
    </dgm:pt>
    <dgm:pt modelId="{62EB31CD-EC6F-7D45-86D3-0F657D57DC16}" type="sibTrans" cxnId="{7C8AD1BA-814A-1F4C-8661-A5CA116D20E4}">
      <dgm:prSet/>
      <dgm:spPr/>
      <dgm:t>
        <a:bodyPr/>
        <a:lstStyle/>
        <a:p>
          <a:endParaRPr lang="en-US"/>
        </a:p>
      </dgm:t>
    </dgm:pt>
    <dgm:pt modelId="{8903F820-FDBA-764F-9107-CCE8CB38DCDE}">
      <dgm:prSet/>
      <dgm:spPr/>
      <dgm:t>
        <a:bodyPr/>
        <a:lstStyle/>
        <a:p>
          <a:pPr rtl="0"/>
          <a:r>
            <a:rPr lang="en-US" dirty="0" smtClean="0"/>
            <a:t>Review mechanism itself a subject of or corrupted by the social credit system in which it is embedded?</a:t>
          </a:r>
          <a:endParaRPr lang="en-US" dirty="0"/>
        </a:p>
      </dgm:t>
    </dgm:pt>
    <dgm:pt modelId="{E54B51DD-FC4F-A24B-825C-87655265AEF1}" type="parTrans" cxnId="{AABE6BD5-8ED6-0743-B589-A7ED00EA89D8}">
      <dgm:prSet/>
      <dgm:spPr/>
      <dgm:t>
        <a:bodyPr/>
        <a:lstStyle/>
        <a:p>
          <a:endParaRPr lang="en-US"/>
        </a:p>
      </dgm:t>
    </dgm:pt>
    <dgm:pt modelId="{4C5EA93B-A02B-FB44-BDF9-C11BB87F306C}" type="sibTrans" cxnId="{AABE6BD5-8ED6-0743-B589-A7ED00EA89D8}">
      <dgm:prSet/>
      <dgm:spPr/>
      <dgm:t>
        <a:bodyPr/>
        <a:lstStyle/>
        <a:p>
          <a:endParaRPr lang="en-US"/>
        </a:p>
      </dgm:t>
    </dgm:pt>
    <dgm:pt modelId="{91B4606D-1C44-504A-AE98-A5F31794A64E}">
      <dgm:prSet/>
      <dgm:spPr/>
      <dgm:t>
        <a:bodyPr/>
        <a:lstStyle/>
        <a:p>
          <a:pPr rtl="0"/>
          <a:r>
            <a:rPr lang="en-US" b="1" dirty="0" smtClean="0"/>
            <a:t>Technical Issues</a:t>
          </a:r>
          <a:endParaRPr lang="en-US" dirty="0"/>
        </a:p>
      </dgm:t>
    </dgm:pt>
    <dgm:pt modelId="{87BD2103-7CB4-AB43-A028-C8751D140DFA}" type="sibTrans" cxnId="{80EC4544-6455-7A4B-8286-4DF31B794C09}">
      <dgm:prSet/>
      <dgm:spPr/>
      <dgm:t>
        <a:bodyPr/>
        <a:lstStyle/>
        <a:p>
          <a:endParaRPr lang="en-US"/>
        </a:p>
      </dgm:t>
    </dgm:pt>
    <dgm:pt modelId="{4B6A3648-ED64-BC40-9870-287F18619DF6}" type="parTrans" cxnId="{80EC4544-6455-7A4B-8286-4DF31B794C09}">
      <dgm:prSet/>
      <dgm:spPr/>
      <dgm:t>
        <a:bodyPr/>
        <a:lstStyle/>
        <a:p>
          <a:endParaRPr lang="en-US"/>
        </a:p>
      </dgm:t>
    </dgm:pt>
    <dgm:pt modelId="{2C48EE5A-26C1-8246-B667-C0E35365D091}">
      <dgm:prSet/>
      <dgm:spPr/>
      <dgm:t>
        <a:bodyPr/>
        <a:lstStyle/>
        <a:p>
          <a:r>
            <a:rPr lang="en-US" dirty="0" smtClean="0"/>
            <a:t>Integration with political and systems standards outside of China</a:t>
          </a:r>
          <a:endParaRPr lang="en-US" dirty="0"/>
        </a:p>
      </dgm:t>
    </dgm:pt>
    <dgm:pt modelId="{9CA00034-7455-7645-A5D6-577D7A251201}" type="parTrans" cxnId="{8D9B421D-5F73-CA40-A536-79B235840777}">
      <dgm:prSet/>
      <dgm:spPr/>
      <dgm:t>
        <a:bodyPr/>
        <a:lstStyle/>
        <a:p>
          <a:endParaRPr lang="en-US"/>
        </a:p>
      </dgm:t>
    </dgm:pt>
    <dgm:pt modelId="{EDC50E7F-E8B8-DA46-ABD9-6CFD139E4C0D}" type="sibTrans" cxnId="{8D9B421D-5F73-CA40-A536-79B235840777}">
      <dgm:prSet/>
      <dgm:spPr/>
      <dgm:t>
        <a:bodyPr/>
        <a:lstStyle/>
        <a:p>
          <a:endParaRPr lang="en-US"/>
        </a:p>
      </dgm:t>
    </dgm:pt>
    <dgm:pt modelId="{B4CFF96E-7D59-5745-BCFD-C7497F5302D1}">
      <dgm:prSet/>
      <dgm:spPr/>
      <dgm:t>
        <a:bodyPr/>
        <a:lstStyle/>
        <a:p>
          <a:r>
            <a:rPr lang="en-US" dirty="0" smtClean="0"/>
            <a:t>Different standards or forms for individuals, enterprises, officials</a:t>
          </a:r>
          <a:endParaRPr lang="en-US" dirty="0"/>
        </a:p>
      </dgm:t>
    </dgm:pt>
    <dgm:pt modelId="{58C2CA21-6B2F-1A41-BB3D-1E83C10BAD83}" type="parTrans" cxnId="{4514D997-A57F-E942-9C3D-BDA2AF47A5CF}">
      <dgm:prSet/>
      <dgm:spPr/>
      <dgm:t>
        <a:bodyPr/>
        <a:lstStyle/>
        <a:p>
          <a:endParaRPr lang="en-US"/>
        </a:p>
      </dgm:t>
    </dgm:pt>
    <dgm:pt modelId="{2EA4D6EA-1F3F-4B48-83C7-B78B9A829BBA}" type="sibTrans" cxnId="{4514D997-A57F-E942-9C3D-BDA2AF47A5CF}">
      <dgm:prSet/>
      <dgm:spPr/>
      <dgm:t>
        <a:bodyPr/>
        <a:lstStyle/>
        <a:p>
          <a:endParaRPr lang="en-US"/>
        </a:p>
      </dgm:t>
    </dgm:pt>
    <dgm:pt modelId="{BD89D0F6-DE24-534D-9FCB-6AC46F539F88}">
      <dgm:prSet/>
      <dgm:spPr/>
      <dgm:t>
        <a:bodyPr/>
        <a:lstStyle/>
        <a:p>
          <a:r>
            <a:rPr lang="en-US" dirty="0" smtClean="0"/>
            <a:t>Overall policy coherence and coordination</a:t>
          </a:r>
          <a:endParaRPr lang="en-US" dirty="0"/>
        </a:p>
      </dgm:t>
    </dgm:pt>
    <dgm:pt modelId="{8DB57774-C165-DD49-B798-23A89C794851}" type="parTrans" cxnId="{975F7DD2-CEBD-3744-BA36-A742AE74EDE0}">
      <dgm:prSet/>
      <dgm:spPr/>
      <dgm:t>
        <a:bodyPr/>
        <a:lstStyle/>
        <a:p>
          <a:endParaRPr lang="en-US"/>
        </a:p>
      </dgm:t>
    </dgm:pt>
    <dgm:pt modelId="{6C72E3DB-EBD9-2B40-B747-F9E91FBBD04D}" type="sibTrans" cxnId="{975F7DD2-CEBD-3744-BA36-A742AE74EDE0}">
      <dgm:prSet/>
      <dgm:spPr/>
      <dgm:t>
        <a:bodyPr/>
        <a:lstStyle/>
        <a:p>
          <a:endParaRPr lang="en-US"/>
        </a:p>
      </dgm:t>
    </dgm:pt>
    <dgm:pt modelId="{FF1B1B26-426A-564D-8885-69A9F4E478D9}">
      <dgm:prSet/>
      <dgm:spPr/>
      <dgm:t>
        <a:bodyPr/>
        <a:lstStyle/>
        <a:p>
          <a:r>
            <a:rPr lang="en-US" dirty="0" smtClean="0"/>
            <a:t>Overall inter-systemic coordination; </a:t>
          </a:r>
          <a:r>
            <a:rPr lang="en-US" smtClean="0"/>
            <a:t>synergy effects </a:t>
          </a:r>
          <a:endParaRPr lang="en-US" dirty="0"/>
        </a:p>
      </dgm:t>
    </dgm:pt>
    <dgm:pt modelId="{62D31CEC-02E0-1243-A2DC-98577B057A1A}" type="parTrans" cxnId="{6CD6FF3F-E72D-F44D-87DF-6613FC255D4D}">
      <dgm:prSet/>
      <dgm:spPr/>
    </dgm:pt>
    <dgm:pt modelId="{4284EA24-7EBF-8F48-BAE7-C3679E7AF8C7}" type="sibTrans" cxnId="{6CD6FF3F-E72D-F44D-87DF-6613FC255D4D}">
      <dgm:prSet/>
      <dgm:spPr/>
    </dgm:pt>
    <dgm:pt modelId="{AD06CDCB-08E2-B045-9ED0-080F60B129BE}" type="pres">
      <dgm:prSet presAssocID="{16CA4546-57FE-3441-A608-ACBBBD3399D5}" presName="Name0" presStyleCnt="0">
        <dgm:presLayoutVars>
          <dgm:chPref val="3"/>
          <dgm:dir/>
          <dgm:animLvl val="lvl"/>
          <dgm:resizeHandles/>
        </dgm:presLayoutVars>
      </dgm:prSet>
      <dgm:spPr/>
      <dgm:t>
        <a:bodyPr/>
        <a:lstStyle/>
        <a:p>
          <a:endParaRPr lang="en-US"/>
        </a:p>
      </dgm:t>
    </dgm:pt>
    <dgm:pt modelId="{F92E4DE9-2C9E-4148-8688-596846C903F5}" type="pres">
      <dgm:prSet presAssocID="{95D98346-C6EF-3041-9E18-7BE42E5B7289}" presName="horFlow" presStyleCnt="0"/>
      <dgm:spPr/>
    </dgm:pt>
    <dgm:pt modelId="{892D583F-248C-5048-8601-5929335BA8F1}" type="pres">
      <dgm:prSet presAssocID="{95D98346-C6EF-3041-9E18-7BE42E5B7289}" presName="bigChev" presStyleLbl="node1" presStyleIdx="0" presStyleCnt="5"/>
      <dgm:spPr/>
      <dgm:t>
        <a:bodyPr/>
        <a:lstStyle/>
        <a:p>
          <a:endParaRPr lang="en-US"/>
        </a:p>
      </dgm:t>
    </dgm:pt>
    <dgm:pt modelId="{4A6A7E52-3E37-1C4F-B8FA-EE0BC5616473}" type="pres">
      <dgm:prSet presAssocID="{716F31C8-AC0D-BD44-9BBE-7196CF69D280}" presName="parTrans" presStyleCnt="0"/>
      <dgm:spPr/>
    </dgm:pt>
    <dgm:pt modelId="{45CB5934-8335-8549-844F-FFE9408E6793}" type="pres">
      <dgm:prSet presAssocID="{D1DB9F86-50E0-AE43-A1A0-613A739DB3BE}" presName="node" presStyleLbl="alignAccFollowNode1" presStyleIdx="0" presStyleCnt="17">
        <dgm:presLayoutVars>
          <dgm:bulletEnabled val="1"/>
        </dgm:presLayoutVars>
      </dgm:prSet>
      <dgm:spPr/>
      <dgm:t>
        <a:bodyPr/>
        <a:lstStyle/>
        <a:p>
          <a:endParaRPr lang="en-US"/>
        </a:p>
      </dgm:t>
    </dgm:pt>
    <dgm:pt modelId="{011D6C54-2286-194D-AC53-A342049E1C93}" type="pres">
      <dgm:prSet presAssocID="{DB9D633A-E36B-3045-9297-A55108D8F83E}" presName="sibTrans" presStyleCnt="0"/>
      <dgm:spPr/>
    </dgm:pt>
    <dgm:pt modelId="{98EFED8E-558D-9348-8CDD-BF489ED6E5E6}" type="pres">
      <dgm:prSet presAssocID="{64413B3C-143A-9147-BFDB-4115F5AAD4CE}" presName="node" presStyleLbl="alignAccFollowNode1" presStyleIdx="1" presStyleCnt="17" custScaleX="83620">
        <dgm:presLayoutVars>
          <dgm:bulletEnabled val="1"/>
        </dgm:presLayoutVars>
      </dgm:prSet>
      <dgm:spPr/>
      <dgm:t>
        <a:bodyPr/>
        <a:lstStyle/>
        <a:p>
          <a:endParaRPr lang="en-US"/>
        </a:p>
      </dgm:t>
    </dgm:pt>
    <dgm:pt modelId="{9AC8A019-8868-0147-BBA8-A310BB880A4B}" type="pres">
      <dgm:prSet presAssocID="{0A145578-FD8C-164A-9254-309F735477B7}" presName="sibTrans" presStyleCnt="0"/>
      <dgm:spPr/>
    </dgm:pt>
    <dgm:pt modelId="{3FA6C6FF-2194-9641-BDC7-E4D08D5EEB50}" type="pres">
      <dgm:prSet presAssocID="{B4CFF96E-7D59-5745-BCFD-C7497F5302D1}" presName="node" presStyleLbl="alignAccFollowNode1" presStyleIdx="2" presStyleCnt="17">
        <dgm:presLayoutVars>
          <dgm:bulletEnabled val="1"/>
        </dgm:presLayoutVars>
      </dgm:prSet>
      <dgm:spPr/>
      <dgm:t>
        <a:bodyPr/>
        <a:lstStyle/>
        <a:p>
          <a:endParaRPr lang="en-US"/>
        </a:p>
      </dgm:t>
    </dgm:pt>
    <dgm:pt modelId="{93C60686-4068-6349-8E44-B6F573747F38}" type="pres">
      <dgm:prSet presAssocID="{2EA4D6EA-1F3F-4B48-83C7-B78B9A829BBA}" presName="sibTrans" presStyleCnt="0"/>
      <dgm:spPr/>
    </dgm:pt>
    <dgm:pt modelId="{58BC1936-D206-194D-8E87-EA1DCAF98D99}" type="pres">
      <dgm:prSet presAssocID="{FF1B1B26-426A-564D-8885-69A9F4E478D9}" presName="node" presStyleLbl="alignAccFollowNode1" presStyleIdx="3" presStyleCnt="17">
        <dgm:presLayoutVars>
          <dgm:bulletEnabled val="1"/>
        </dgm:presLayoutVars>
      </dgm:prSet>
      <dgm:spPr/>
      <dgm:t>
        <a:bodyPr/>
        <a:lstStyle/>
        <a:p>
          <a:endParaRPr lang="en-US"/>
        </a:p>
      </dgm:t>
    </dgm:pt>
    <dgm:pt modelId="{01BE756D-41D5-3841-88E6-5CE50B4287FE}" type="pres">
      <dgm:prSet presAssocID="{95D98346-C6EF-3041-9E18-7BE42E5B7289}" presName="vSp" presStyleCnt="0"/>
      <dgm:spPr/>
    </dgm:pt>
    <dgm:pt modelId="{49E40FED-763C-3042-93A2-913CAF430FB1}" type="pres">
      <dgm:prSet presAssocID="{3253F321-C960-E245-8A9F-03DE140A356C}" presName="horFlow" presStyleCnt="0"/>
      <dgm:spPr/>
    </dgm:pt>
    <dgm:pt modelId="{46353A9E-5935-6344-98AD-B5D34FA16427}" type="pres">
      <dgm:prSet presAssocID="{3253F321-C960-E245-8A9F-03DE140A356C}" presName="bigChev" presStyleLbl="node1" presStyleIdx="1" presStyleCnt="5"/>
      <dgm:spPr/>
      <dgm:t>
        <a:bodyPr/>
        <a:lstStyle/>
        <a:p>
          <a:endParaRPr lang="en-US"/>
        </a:p>
      </dgm:t>
    </dgm:pt>
    <dgm:pt modelId="{B521DEAC-075F-9C42-84F7-BC12F89D8813}" type="pres">
      <dgm:prSet presAssocID="{05843D2F-A230-014E-9C24-411A534F696D}" presName="parTrans" presStyleCnt="0"/>
      <dgm:spPr/>
    </dgm:pt>
    <dgm:pt modelId="{21C057F3-BC88-674F-BBB6-0BACE3F9CF5D}" type="pres">
      <dgm:prSet presAssocID="{C5526916-E29C-6948-A3A9-DF22CD6CBC01}" presName="node" presStyleLbl="alignAccFollowNode1" presStyleIdx="4" presStyleCnt="17">
        <dgm:presLayoutVars>
          <dgm:bulletEnabled val="1"/>
        </dgm:presLayoutVars>
      </dgm:prSet>
      <dgm:spPr/>
      <dgm:t>
        <a:bodyPr/>
        <a:lstStyle/>
        <a:p>
          <a:endParaRPr lang="en-US"/>
        </a:p>
      </dgm:t>
    </dgm:pt>
    <dgm:pt modelId="{ECDB6EF3-907C-694A-B9CA-8EC0FF73F694}" type="pres">
      <dgm:prSet presAssocID="{8B7EA965-5559-324B-97AD-FFFACD5AB342}" presName="sibTrans" presStyleCnt="0"/>
      <dgm:spPr/>
    </dgm:pt>
    <dgm:pt modelId="{E1AA1A59-2690-FD48-BBD8-2701C1152338}" type="pres">
      <dgm:prSet presAssocID="{CC1941F7-4FF7-224F-8E74-D8392D9D7619}" presName="node" presStyleLbl="alignAccFollowNode1" presStyleIdx="5" presStyleCnt="17">
        <dgm:presLayoutVars>
          <dgm:bulletEnabled val="1"/>
        </dgm:presLayoutVars>
      </dgm:prSet>
      <dgm:spPr/>
      <dgm:t>
        <a:bodyPr/>
        <a:lstStyle/>
        <a:p>
          <a:endParaRPr lang="en-US"/>
        </a:p>
      </dgm:t>
    </dgm:pt>
    <dgm:pt modelId="{46FFA634-76D9-F649-B105-AB8FCB79713B}" type="pres">
      <dgm:prSet presAssocID="{C0846A88-3A55-CC46-B464-803D2CEEE3C3}" presName="sibTrans" presStyleCnt="0"/>
      <dgm:spPr/>
    </dgm:pt>
    <dgm:pt modelId="{EBF0812D-A05E-5445-92AB-45AB8D356306}" type="pres">
      <dgm:prSet presAssocID="{E5688583-8806-F147-A088-AA09815A9B25}" presName="node" presStyleLbl="alignAccFollowNode1" presStyleIdx="6" presStyleCnt="17">
        <dgm:presLayoutVars>
          <dgm:bulletEnabled val="1"/>
        </dgm:presLayoutVars>
      </dgm:prSet>
      <dgm:spPr/>
      <dgm:t>
        <a:bodyPr/>
        <a:lstStyle/>
        <a:p>
          <a:endParaRPr lang="en-US"/>
        </a:p>
      </dgm:t>
    </dgm:pt>
    <dgm:pt modelId="{FD69F1D2-0AA5-B347-ABA7-BFA4CB73FC83}" type="pres">
      <dgm:prSet presAssocID="{3253F321-C960-E245-8A9F-03DE140A356C}" presName="vSp" presStyleCnt="0"/>
      <dgm:spPr/>
    </dgm:pt>
    <dgm:pt modelId="{9BF7700E-F56F-5343-9F76-2718167EC5EC}" type="pres">
      <dgm:prSet presAssocID="{596BADA3-9A4D-B247-B407-54135401F68E}" presName="horFlow" presStyleCnt="0"/>
      <dgm:spPr/>
    </dgm:pt>
    <dgm:pt modelId="{8FEC0F10-EFE6-1E40-92E2-E9AFB22C6E5B}" type="pres">
      <dgm:prSet presAssocID="{596BADA3-9A4D-B247-B407-54135401F68E}" presName="bigChev" presStyleLbl="node1" presStyleIdx="2" presStyleCnt="5"/>
      <dgm:spPr/>
      <dgm:t>
        <a:bodyPr/>
        <a:lstStyle/>
        <a:p>
          <a:endParaRPr lang="en-US"/>
        </a:p>
      </dgm:t>
    </dgm:pt>
    <dgm:pt modelId="{C836E525-6779-4941-966D-3B2643A27156}" type="pres">
      <dgm:prSet presAssocID="{8A6A2E3C-60E2-5449-98F9-A2A3A369BFF6}" presName="parTrans" presStyleCnt="0"/>
      <dgm:spPr/>
    </dgm:pt>
    <dgm:pt modelId="{DA8252B3-2768-9E46-BBCD-964455A52874}" type="pres">
      <dgm:prSet presAssocID="{65425B33-2FDF-2248-8290-5FD01C888720}" presName="node" presStyleLbl="alignAccFollowNode1" presStyleIdx="7" presStyleCnt="17">
        <dgm:presLayoutVars>
          <dgm:bulletEnabled val="1"/>
        </dgm:presLayoutVars>
      </dgm:prSet>
      <dgm:spPr/>
      <dgm:t>
        <a:bodyPr/>
        <a:lstStyle/>
        <a:p>
          <a:endParaRPr lang="en-US"/>
        </a:p>
      </dgm:t>
    </dgm:pt>
    <dgm:pt modelId="{477392CD-6287-F44F-862C-1D43A4D354D5}" type="pres">
      <dgm:prSet presAssocID="{5D47E1DD-D63A-FA46-B0FD-9C2155502A2A}" presName="sibTrans" presStyleCnt="0"/>
      <dgm:spPr/>
    </dgm:pt>
    <dgm:pt modelId="{CF05EC35-6691-0A4B-BDC8-CB130A4D6146}" type="pres">
      <dgm:prSet presAssocID="{632BED2D-5782-9D47-AA4F-0BB173AE23F1}" presName="node" presStyleLbl="alignAccFollowNode1" presStyleIdx="8" presStyleCnt="17">
        <dgm:presLayoutVars>
          <dgm:bulletEnabled val="1"/>
        </dgm:presLayoutVars>
      </dgm:prSet>
      <dgm:spPr/>
      <dgm:t>
        <a:bodyPr/>
        <a:lstStyle/>
        <a:p>
          <a:endParaRPr lang="en-US"/>
        </a:p>
      </dgm:t>
    </dgm:pt>
    <dgm:pt modelId="{C80919DB-8517-EF4C-B9E7-628D9866DCBF}" type="pres">
      <dgm:prSet presAssocID="{FB7946DE-57D1-2F42-A2EA-6CCB93DEE71C}" presName="sibTrans" presStyleCnt="0"/>
      <dgm:spPr/>
    </dgm:pt>
    <dgm:pt modelId="{880D4007-FEC4-DA4B-86EB-EB4F4D572ADB}" type="pres">
      <dgm:prSet presAssocID="{2C48EE5A-26C1-8246-B667-C0E35365D091}" presName="node" presStyleLbl="alignAccFollowNode1" presStyleIdx="9" presStyleCnt="17">
        <dgm:presLayoutVars>
          <dgm:bulletEnabled val="1"/>
        </dgm:presLayoutVars>
      </dgm:prSet>
      <dgm:spPr/>
      <dgm:t>
        <a:bodyPr/>
        <a:lstStyle/>
        <a:p>
          <a:endParaRPr lang="en-US"/>
        </a:p>
      </dgm:t>
    </dgm:pt>
    <dgm:pt modelId="{1A275896-F8D5-374E-955C-D7C2F9649CA0}" type="pres">
      <dgm:prSet presAssocID="{EDC50E7F-E8B8-DA46-ABD9-6CFD139E4C0D}" presName="sibTrans" presStyleCnt="0"/>
      <dgm:spPr/>
    </dgm:pt>
    <dgm:pt modelId="{01220D3A-E1E3-9E4D-887C-43CA0709BEA9}" type="pres">
      <dgm:prSet presAssocID="{BD89D0F6-DE24-534D-9FCB-6AC46F539F88}" presName="node" presStyleLbl="alignAccFollowNode1" presStyleIdx="10" presStyleCnt="17">
        <dgm:presLayoutVars>
          <dgm:bulletEnabled val="1"/>
        </dgm:presLayoutVars>
      </dgm:prSet>
      <dgm:spPr/>
      <dgm:t>
        <a:bodyPr/>
        <a:lstStyle/>
        <a:p>
          <a:endParaRPr lang="en-US"/>
        </a:p>
      </dgm:t>
    </dgm:pt>
    <dgm:pt modelId="{DB9F1196-5220-754C-8E35-DB4B8261C4ED}" type="pres">
      <dgm:prSet presAssocID="{596BADA3-9A4D-B247-B407-54135401F68E}" presName="vSp" presStyleCnt="0"/>
      <dgm:spPr/>
    </dgm:pt>
    <dgm:pt modelId="{9E2D60CF-7118-8B43-918C-A73D01039488}" type="pres">
      <dgm:prSet presAssocID="{91B4606D-1C44-504A-AE98-A5F31794A64E}" presName="horFlow" presStyleCnt="0"/>
      <dgm:spPr/>
    </dgm:pt>
    <dgm:pt modelId="{4F8EBB5B-792C-514D-B551-7DD31881B516}" type="pres">
      <dgm:prSet presAssocID="{91B4606D-1C44-504A-AE98-A5F31794A64E}" presName="bigChev" presStyleLbl="node1" presStyleIdx="3" presStyleCnt="5"/>
      <dgm:spPr/>
      <dgm:t>
        <a:bodyPr/>
        <a:lstStyle/>
        <a:p>
          <a:endParaRPr lang="en-US"/>
        </a:p>
      </dgm:t>
    </dgm:pt>
    <dgm:pt modelId="{E6ED2CA3-83B6-004D-8039-190F9A3B0A74}" type="pres">
      <dgm:prSet presAssocID="{0130C505-1EDD-A54F-873A-DB93A9A274D6}" presName="parTrans" presStyleCnt="0"/>
      <dgm:spPr/>
    </dgm:pt>
    <dgm:pt modelId="{A1D891C7-3423-D849-A18A-830B209A3C77}" type="pres">
      <dgm:prSet presAssocID="{701F5BAA-888F-584B-976C-4E70D516BA80}" presName="node" presStyleLbl="alignAccFollowNode1" presStyleIdx="11" presStyleCnt="17">
        <dgm:presLayoutVars>
          <dgm:bulletEnabled val="1"/>
        </dgm:presLayoutVars>
      </dgm:prSet>
      <dgm:spPr/>
      <dgm:t>
        <a:bodyPr/>
        <a:lstStyle/>
        <a:p>
          <a:endParaRPr lang="en-US"/>
        </a:p>
      </dgm:t>
    </dgm:pt>
    <dgm:pt modelId="{7FD05DF4-5E8D-A047-BD8F-ADEFB7C34F9D}" type="pres">
      <dgm:prSet presAssocID="{6B6C8DB5-4A9F-344D-86C9-D6233FAA49E1}" presName="sibTrans" presStyleCnt="0"/>
      <dgm:spPr/>
    </dgm:pt>
    <dgm:pt modelId="{47DD0516-84C8-F24D-BCB7-3BFB4D5520DE}" type="pres">
      <dgm:prSet presAssocID="{5D379A45-D31E-624E-8DB6-1E030D2E02B5}" presName="node" presStyleLbl="alignAccFollowNode1" presStyleIdx="12" presStyleCnt="17">
        <dgm:presLayoutVars>
          <dgm:bulletEnabled val="1"/>
        </dgm:presLayoutVars>
      </dgm:prSet>
      <dgm:spPr/>
      <dgm:t>
        <a:bodyPr/>
        <a:lstStyle/>
        <a:p>
          <a:endParaRPr lang="en-US"/>
        </a:p>
      </dgm:t>
    </dgm:pt>
    <dgm:pt modelId="{D519F3B9-D86B-5A4D-AE2D-8F7D1DCD4090}" type="pres">
      <dgm:prSet presAssocID="{95F43E32-BECA-7A49-B72A-2A592C22A85B}" presName="sibTrans" presStyleCnt="0"/>
      <dgm:spPr/>
    </dgm:pt>
    <dgm:pt modelId="{0AD908C2-F70E-EF43-B78A-929817CDEC25}" type="pres">
      <dgm:prSet presAssocID="{C92D3CCA-096C-B545-97B8-9125810A1CB6}" presName="node" presStyleLbl="alignAccFollowNode1" presStyleIdx="13" presStyleCnt="17">
        <dgm:presLayoutVars>
          <dgm:bulletEnabled val="1"/>
        </dgm:presLayoutVars>
      </dgm:prSet>
      <dgm:spPr/>
      <dgm:t>
        <a:bodyPr/>
        <a:lstStyle/>
        <a:p>
          <a:endParaRPr lang="en-US"/>
        </a:p>
      </dgm:t>
    </dgm:pt>
    <dgm:pt modelId="{28D9B30A-13E5-F74E-AD7E-D333ABC709FF}" type="pres">
      <dgm:prSet presAssocID="{91B4606D-1C44-504A-AE98-A5F31794A64E}" presName="vSp" presStyleCnt="0"/>
      <dgm:spPr/>
    </dgm:pt>
    <dgm:pt modelId="{0A9504AA-6CB6-C34B-8D96-AB3000C47F24}" type="pres">
      <dgm:prSet presAssocID="{511C932B-E11C-1D4F-AF9B-A401C1C3884E}" presName="horFlow" presStyleCnt="0"/>
      <dgm:spPr/>
    </dgm:pt>
    <dgm:pt modelId="{EB987505-592B-C84C-A14A-9B8CFC99F5B3}" type="pres">
      <dgm:prSet presAssocID="{511C932B-E11C-1D4F-AF9B-A401C1C3884E}" presName="bigChev" presStyleLbl="node1" presStyleIdx="4" presStyleCnt="5"/>
      <dgm:spPr/>
      <dgm:t>
        <a:bodyPr/>
        <a:lstStyle/>
        <a:p>
          <a:endParaRPr lang="en-US"/>
        </a:p>
      </dgm:t>
    </dgm:pt>
    <dgm:pt modelId="{681D5F2D-BB87-7C42-87FC-A12ADE36DF9A}" type="pres">
      <dgm:prSet presAssocID="{34990AA6-BFC2-6D4A-A827-D2F4A8C91AF0}" presName="parTrans" presStyleCnt="0"/>
      <dgm:spPr/>
    </dgm:pt>
    <dgm:pt modelId="{9A469C00-77B4-FD45-A293-1256B95C6821}" type="pres">
      <dgm:prSet presAssocID="{217D50B7-256B-A348-A196-0C2F0F433BEC}" presName="node" presStyleLbl="alignAccFollowNode1" presStyleIdx="14" presStyleCnt="17">
        <dgm:presLayoutVars>
          <dgm:bulletEnabled val="1"/>
        </dgm:presLayoutVars>
      </dgm:prSet>
      <dgm:spPr/>
      <dgm:t>
        <a:bodyPr/>
        <a:lstStyle/>
        <a:p>
          <a:endParaRPr lang="en-US"/>
        </a:p>
      </dgm:t>
    </dgm:pt>
    <dgm:pt modelId="{7ED69D10-594D-6941-AB35-07F5C145FB6C}" type="pres">
      <dgm:prSet presAssocID="{E4DB931E-DB05-AF46-879B-A8EBF3940D08}" presName="sibTrans" presStyleCnt="0"/>
      <dgm:spPr/>
    </dgm:pt>
    <dgm:pt modelId="{B0668553-0968-9440-923E-D547B61ECB82}" type="pres">
      <dgm:prSet presAssocID="{E89C9096-EFF6-C64D-B4C7-1B9742C6EB42}" presName="node" presStyleLbl="alignAccFollowNode1" presStyleIdx="15" presStyleCnt="17">
        <dgm:presLayoutVars>
          <dgm:bulletEnabled val="1"/>
        </dgm:presLayoutVars>
      </dgm:prSet>
      <dgm:spPr/>
      <dgm:t>
        <a:bodyPr/>
        <a:lstStyle/>
        <a:p>
          <a:endParaRPr lang="en-US"/>
        </a:p>
      </dgm:t>
    </dgm:pt>
    <dgm:pt modelId="{AD817CEB-76B7-8A47-897D-31C61CA020FC}" type="pres">
      <dgm:prSet presAssocID="{62EB31CD-EC6F-7D45-86D3-0F657D57DC16}" presName="sibTrans" presStyleCnt="0"/>
      <dgm:spPr/>
    </dgm:pt>
    <dgm:pt modelId="{ABF2C92F-B52B-AE44-9BA3-E747E3232A4A}" type="pres">
      <dgm:prSet presAssocID="{8903F820-FDBA-764F-9107-CCE8CB38DCDE}" presName="node" presStyleLbl="alignAccFollowNode1" presStyleIdx="16" presStyleCnt="17">
        <dgm:presLayoutVars>
          <dgm:bulletEnabled val="1"/>
        </dgm:presLayoutVars>
      </dgm:prSet>
      <dgm:spPr/>
      <dgm:t>
        <a:bodyPr/>
        <a:lstStyle/>
        <a:p>
          <a:endParaRPr lang="en-US"/>
        </a:p>
      </dgm:t>
    </dgm:pt>
  </dgm:ptLst>
  <dgm:cxnLst>
    <dgm:cxn modelId="{C844BC64-37EE-5643-BC56-9C56378AAC71}" type="presOf" srcId="{D1DB9F86-50E0-AE43-A1A0-613A739DB3BE}" destId="{45CB5934-8335-8549-844F-FFE9408E6793}" srcOrd="0" destOrd="0" presId="urn:microsoft.com/office/officeart/2005/8/layout/lProcess3"/>
    <dgm:cxn modelId="{28FD8FA1-1F0C-DD45-A1F1-760CF92F86D4}" srcId="{95D98346-C6EF-3041-9E18-7BE42E5B7289}" destId="{64413B3C-143A-9147-BFDB-4115F5AAD4CE}" srcOrd="1" destOrd="0" parTransId="{4434E250-6E4D-4049-8A1D-768E49987B45}" sibTransId="{0A145578-FD8C-164A-9254-309F735477B7}"/>
    <dgm:cxn modelId="{80EC4544-6455-7A4B-8286-4DF31B794C09}" srcId="{16CA4546-57FE-3441-A608-ACBBBD3399D5}" destId="{91B4606D-1C44-504A-AE98-A5F31794A64E}" srcOrd="3" destOrd="0" parTransId="{4B6A3648-ED64-BC40-9870-287F18619DF6}" sibTransId="{87BD2103-7CB4-AB43-A028-C8751D140DFA}"/>
    <dgm:cxn modelId="{9CB0D269-3F0E-1D4D-95BB-C64D414AE169}" type="presOf" srcId="{FF1B1B26-426A-564D-8885-69A9F4E478D9}" destId="{58BC1936-D206-194D-8E87-EA1DCAF98D99}" srcOrd="0" destOrd="0" presId="urn:microsoft.com/office/officeart/2005/8/layout/lProcess3"/>
    <dgm:cxn modelId="{6CD6FF3F-E72D-F44D-87DF-6613FC255D4D}" srcId="{95D98346-C6EF-3041-9E18-7BE42E5B7289}" destId="{FF1B1B26-426A-564D-8885-69A9F4E478D9}" srcOrd="3" destOrd="0" parTransId="{62D31CEC-02E0-1243-A2DC-98577B057A1A}" sibTransId="{4284EA24-7EBF-8F48-BAE7-C3679E7AF8C7}"/>
    <dgm:cxn modelId="{1A115481-4470-D84F-B625-607562ADC46A}" type="presOf" srcId="{5D379A45-D31E-624E-8DB6-1E030D2E02B5}" destId="{47DD0516-84C8-F24D-BCB7-3BFB4D5520DE}" srcOrd="0" destOrd="0" presId="urn:microsoft.com/office/officeart/2005/8/layout/lProcess3"/>
    <dgm:cxn modelId="{2DF39FE7-6FE4-2047-9342-31E283DB8517}" srcId="{596BADA3-9A4D-B247-B407-54135401F68E}" destId="{65425B33-2FDF-2248-8290-5FD01C888720}" srcOrd="0" destOrd="0" parTransId="{8A6A2E3C-60E2-5449-98F9-A2A3A369BFF6}" sibTransId="{5D47E1DD-D63A-FA46-B0FD-9C2155502A2A}"/>
    <dgm:cxn modelId="{9DBD29B2-D88C-4D4E-926A-472CAECE023C}" type="presOf" srcId="{95D98346-C6EF-3041-9E18-7BE42E5B7289}" destId="{892D583F-248C-5048-8601-5929335BA8F1}" srcOrd="0" destOrd="0" presId="urn:microsoft.com/office/officeart/2005/8/layout/lProcess3"/>
    <dgm:cxn modelId="{5E7FDA87-C119-5A4D-9759-AC49B88F5831}" srcId="{91B4606D-1C44-504A-AE98-A5F31794A64E}" destId="{701F5BAA-888F-584B-976C-4E70D516BA80}" srcOrd="0" destOrd="0" parTransId="{0130C505-1EDD-A54F-873A-DB93A9A274D6}" sibTransId="{6B6C8DB5-4A9F-344D-86C9-D6233FAA49E1}"/>
    <dgm:cxn modelId="{AFB739D1-786E-8741-B98B-A83A9839CF9A}" srcId="{3253F321-C960-E245-8A9F-03DE140A356C}" destId="{C5526916-E29C-6948-A3A9-DF22CD6CBC01}" srcOrd="0" destOrd="0" parTransId="{05843D2F-A230-014E-9C24-411A534F696D}" sibTransId="{8B7EA965-5559-324B-97AD-FFFACD5AB342}"/>
    <dgm:cxn modelId="{AABE6BD5-8ED6-0743-B589-A7ED00EA89D8}" srcId="{511C932B-E11C-1D4F-AF9B-A401C1C3884E}" destId="{8903F820-FDBA-764F-9107-CCE8CB38DCDE}" srcOrd="2" destOrd="0" parTransId="{E54B51DD-FC4F-A24B-825C-87655265AEF1}" sibTransId="{4C5EA93B-A02B-FB44-BDF9-C11BB87F306C}"/>
    <dgm:cxn modelId="{DD308C09-2F6E-824B-92BC-13D1A6E3A940}" type="presOf" srcId="{3253F321-C960-E245-8A9F-03DE140A356C}" destId="{46353A9E-5935-6344-98AD-B5D34FA16427}" srcOrd="0" destOrd="0" presId="urn:microsoft.com/office/officeart/2005/8/layout/lProcess3"/>
    <dgm:cxn modelId="{1C6CB3D6-4DBD-9841-AB2A-82231DF86E43}" srcId="{16CA4546-57FE-3441-A608-ACBBBD3399D5}" destId="{3253F321-C960-E245-8A9F-03DE140A356C}" srcOrd="1" destOrd="0" parTransId="{13CA78E7-AC7A-5E44-BBEF-4879AB1AB89A}" sibTransId="{6948778D-AAC9-2347-BAF1-B0C4EE48A17F}"/>
    <dgm:cxn modelId="{148B717B-D802-5F47-8838-D8609DDD481E}" type="presOf" srcId="{CC1941F7-4FF7-224F-8E74-D8392D9D7619}" destId="{E1AA1A59-2690-FD48-BBD8-2701C1152338}" srcOrd="0" destOrd="0" presId="urn:microsoft.com/office/officeart/2005/8/layout/lProcess3"/>
    <dgm:cxn modelId="{975F7DD2-CEBD-3744-BA36-A742AE74EDE0}" srcId="{596BADA3-9A4D-B247-B407-54135401F68E}" destId="{BD89D0F6-DE24-534D-9FCB-6AC46F539F88}" srcOrd="3" destOrd="0" parTransId="{8DB57774-C165-DD49-B798-23A89C794851}" sibTransId="{6C72E3DB-EBD9-2B40-B747-F9E91FBBD04D}"/>
    <dgm:cxn modelId="{9B4A5443-2904-9D4B-8A17-F9284EC825EC}" srcId="{596BADA3-9A4D-B247-B407-54135401F68E}" destId="{632BED2D-5782-9D47-AA4F-0BB173AE23F1}" srcOrd="1" destOrd="0" parTransId="{2DC02882-3E16-DC48-9B2C-1C75067CA8D6}" sibTransId="{FB7946DE-57D1-2F42-A2EA-6CCB93DEE71C}"/>
    <dgm:cxn modelId="{9B6016FB-0C9D-F943-8A56-4175EE4C9B6A}" srcId="{3253F321-C960-E245-8A9F-03DE140A356C}" destId="{E5688583-8806-F147-A088-AA09815A9B25}" srcOrd="2" destOrd="0" parTransId="{18DF4D78-E011-5F48-810F-BB90BA91BD04}" sibTransId="{B1AAFC7B-A974-5E40-BF95-506B3FD844FD}"/>
    <dgm:cxn modelId="{DADFF229-D62F-6E4A-A506-CDCA85C19135}" type="presOf" srcId="{8903F820-FDBA-764F-9107-CCE8CB38DCDE}" destId="{ABF2C92F-B52B-AE44-9BA3-E747E3232A4A}" srcOrd="0" destOrd="0" presId="urn:microsoft.com/office/officeart/2005/8/layout/lProcess3"/>
    <dgm:cxn modelId="{503BE994-AA42-854E-85F4-2EB5D9492FC1}" type="presOf" srcId="{BD89D0F6-DE24-534D-9FCB-6AC46F539F88}" destId="{01220D3A-E1E3-9E4D-887C-43CA0709BEA9}" srcOrd="0" destOrd="0" presId="urn:microsoft.com/office/officeart/2005/8/layout/lProcess3"/>
    <dgm:cxn modelId="{C80FF260-12EE-5C43-908A-13AAE9C3EEF2}" type="presOf" srcId="{E5688583-8806-F147-A088-AA09815A9B25}" destId="{EBF0812D-A05E-5445-92AB-45AB8D356306}" srcOrd="0" destOrd="0" presId="urn:microsoft.com/office/officeart/2005/8/layout/lProcess3"/>
    <dgm:cxn modelId="{2D54D38E-8428-1D4E-9107-D6BD85759763}" type="presOf" srcId="{632BED2D-5782-9D47-AA4F-0BB173AE23F1}" destId="{CF05EC35-6691-0A4B-BDC8-CB130A4D6146}" srcOrd="0" destOrd="0" presId="urn:microsoft.com/office/officeart/2005/8/layout/lProcess3"/>
    <dgm:cxn modelId="{8D9B421D-5F73-CA40-A536-79B235840777}" srcId="{596BADA3-9A4D-B247-B407-54135401F68E}" destId="{2C48EE5A-26C1-8246-B667-C0E35365D091}" srcOrd="2" destOrd="0" parTransId="{9CA00034-7455-7645-A5D6-577D7A251201}" sibTransId="{EDC50E7F-E8B8-DA46-ABD9-6CFD139E4C0D}"/>
    <dgm:cxn modelId="{A6D42E81-3870-134B-B9BA-D4256DAF6F20}" type="presOf" srcId="{701F5BAA-888F-584B-976C-4E70D516BA80}" destId="{A1D891C7-3423-D849-A18A-830B209A3C77}" srcOrd="0" destOrd="0" presId="urn:microsoft.com/office/officeart/2005/8/layout/lProcess3"/>
    <dgm:cxn modelId="{C787AEC2-DEE8-6E48-9B0C-9E92CAC9C10F}" srcId="{511C932B-E11C-1D4F-AF9B-A401C1C3884E}" destId="{217D50B7-256B-A348-A196-0C2F0F433BEC}" srcOrd="0" destOrd="0" parTransId="{34990AA6-BFC2-6D4A-A827-D2F4A8C91AF0}" sibTransId="{E4DB931E-DB05-AF46-879B-A8EBF3940D08}"/>
    <dgm:cxn modelId="{C7E4125B-1A2D-0343-9506-3C321431FCEB}" type="presOf" srcId="{64413B3C-143A-9147-BFDB-4115F5AAD4CE}" destId="{98EFED8E-558D-9348-8CDD-BF489ED6E5E6}" srcOrd="0" destOrd="0" presId="urn:microsoft.com/office/officeart/2005/8/layout/lProcess3"/>
    <dgm:cxn modelId="{05833786-40CA-4748-AE9B-3526B93164F3}" type="presOf" srcId="{16CA4546-57FE-3441-A608-ACBBBD3399D5}" destId="{AD06CDCB-08E2-B045-9ED0-080F60B129BE}" srcOrd="0" destOrd="0" presId="urn:microsoft.com/office/officeart/2005/8/layout/lProcess3"/>
    <dgm:cxn modelId="{BDAECB42-76A3-0448-A3C7-F8ECA135EA57}" srcId="{16CA4546-57FE-3441-A608-ACBBBD3399D5}" destId="{95D98346-C6EF-3041-9E18-7BE42E5B7289}" srcOrd="0" destOrd="0" parTransId="{ABBEBCDD-F480-6F45-927A-96A7597C7773}" sibTransId="{03341798-18FB-0C43-9BA4-DF0FADFCCA8C}"/>
    <dgm:cxn modelId="{B225B669-9050-B84A-988A-21E03F7C99E7}" type="presOf" srcId="{596BADA3-9A4D-B247-B407-54135401F68E}" destId="{8FEC0F10-EFE6-1E40-92E2-E9AFB22C6E5B}" srcOrd="0" destOrd="0" presId="urn:microsoft.com/office/officeart/2005/8/layout/lProcess3"/>
    <dgm:cxn modelId="{86D034D6-4668-E640-8CE8-718A79B94CC4}" type="presOf" srcId="{E89C9096-EFF6-C64D-B4C7-1B9742C6EB42}" destId="{B0668553-0968-9440-923E-D547B61ECB82}" srcOrd="0" destOrd="0" presId="urn:microsoft.com/office/officeart/2005/8/layout/lProcess3"/>
    <dgm:cxn modelId="{E4A48C86-E5A1-DB44-B803-30E84F3E2149}" type="presOf" srcId="{217D50B7-256B-A348-A196-0C2F0F433BEC}" destId="{9A469C00-77B4-FD45-A293-1256B95C6821}" srcOrd="0" destOrd="0" presId="urn:microsoft.com/office/officeart/2005/8/layout/lProcess3"/>
    <dgm:cxn modelId="{4514D997-A57F-E942-9C3D-BDA2AF47A5CF}" srcId="{95D98346-C6EF-3041-9E18-7BE42E5B7289}" destId="{B4CFF96E-7D59-5745-BCFD-C7497F5302D1}" srcOrd="2" destOrd="0" parTransId="{58C2CA21-6B2F-1A41-BB3D-1E83C10BAD83}" sibTransId="{2EA4D6EA-1F3F-4B48-83C7-B78B9A829BBA}"/>
    <dgm:cxn modelId="{C5D3F1A7-322F-BA41-A517-2F6649960E19}" srcId="{95D98346-C6EF-3041-9E18-7BE42E5B7289}" destId="{D1DB9F86-50E0-AE43-A1A0-613A739DB3BE}" srcOrd="0" destOrd="0" parTransId="{716F31C8-AC0D-BD44-9BBE-7196CF69D280}" sibTransId="{DB9D633A-E36B-3045-9297-A55108D8F83E}"/>
    <dgm:cxn modelId="{F0166FBF-D9FC-F845-8FED-8F23B45585D1}" type="presOf" srcId="{65425B33-2FDF-2248-8290-5FD01C888720}" destId="{DA8252B3-2768-9E46-BBCD-964455A52874}" srcOrd="0" destOrd="0" presId="urn:microsoft.com/office/officeart/2005/8/layout/lProcess3"/>
    <dgm:cxn modelId="{60B5EFA2-06C2-1B49-B6D6-CC0D0187BF9D}" srcId="{3253F321-C960-E245-8A9F-03DE140A356C}" destId="{CC1941F7-4FF7-224F-8E74-D8392D9D7619}" srcOrd="1" destOrd="0" parTransId="{33A06A8C-CFA4-544B-8ACE-4C3C637DBCC5}" sibTransId="{C0846A88-3A55-CC46-B464-803D2CEEE3C3}"/>
    <dgm:cxn modelId="{72B86201-6417-BA46-9A05-0F14E881E3DC}" srcId="{91B4606D-1C44-504A-AE98-A5F31794A64E}" destId="{5D379A45-D31E-624E-8DB6-1E030D2E02B5}" srcOrd="1" destOrd="0" parTransId="{43224E13-E267-D944-84CC-50AD5F028D73}" sibTransId="{95F43E32-BECA-7A49-B72A-2A592C22A85B}"/>
    <dgm:cxn modelId="{7FDC50F0-5C33-5142-AAE8-EF5EC7A48168}" srcId="{16CA4546-57FE-3441-A608-ACBBBD3399D5}" destId="{596BADA3-9A4D-B247-B407-54135401F68E}" srcOrd="2" destOrd="0" parTransId="{2079E774-5594-0745-B284-B674E95FD089}" sibTransId="{73EA3B04-8BD0-124E-8E1B-F4759E253003}"/>
    <dgm:cxn modelId="{8C65FCEF-16C7-444B-9635-21FF2A1B2E15}" srcId="{91B4606D-1C44-504A-AE98-A5F31794A64E}" destId="{C92D3CCA-096C-B545-97B8-9125810A1CB6}" srcOrd="2" destOrd="0" parTransId="{4AF73BD3-790E-5646-AF9C-772183A1A1EC}" sibTransId="{7E330C50-60F6-CA4F-89D8-D014396A2173}"/>
    <dgm:cxn modelId="{05CFA7AC-06B3-4943-995D-B20784289438}" type="presOf" srcId="{2C48EE5A-26C1-8246-B667-C0E35365D091}" destId="{880D4007-FEC4-DA4B-86EB-EB4F4D572ADB}" srcOrd="0" destOrd="0" presId="urn:microsoft.com/office/officeart/2005/8/layout/lProcess3"/>
    <dgm:cxn modelId="{44BFA809-A986-B64C-B896-355773BE10B4}" type="presOf" srcId="{511C932B-E11C-1D4F-AF9B-A401C1C3884E}" destId="{EB987505-592B-C84C-A14A-9B8CFC99F5B3}" srcOrd="0" destOrd="0" presId="urn:microsoft.com/office/officeart/2005/8/layout/lProcess3"/>
    <dgm:cxn modelId="{57E64292-B05F-B24A-930E-753A65AEC4E9}" type="presOf" srcId="{C92D3CCA-096C-B545-97B8-9125810A1CB6}" destId="{0AD908C2-F70E-EF43-B78A-929817CDEC25}" srcOrd="0" destOrd="0" presId="urn:microsoft.com/office/officeart/2005/8/layout/lProcess3"/>
    <dgm:cxn modelId="{7C8AD1BA-814A-1F4C-8661-A5CA116D20E4}" srcId="{511C932B-E11C-1D4F-AF9B-A401C1C3884E}" destId="{E89C9096-EFF6-C64D-B4C7-1B9742C6EB42}" srcOrd="1" destOrd="0" parTransId="{DA96358A-1D9A-6E48-B7EC-6B991F7FB52A}" sibTransId="{62EB31CD-EC6F-7D45-86D3-0F657D57DC16}"/>
    <dgm:cxn modelId="{215B01BA-39A3-314D-B242-7C436B16A91E}" type="presOf" srcId="{C5526916-E29C-6948-A3A9-DF22CD6CBC01}" destId="{21C057F3-BC88-674F-BBB6-0BACE3F9CF5D}" srcOrd="0" destOrd="0" presId="urn:microsoft.com/office/officeart/2005/8/layout/lProcess3"/>
    <dgm:cxn modelId="{ED489A6F-03E7-DB48-B94B-70A4C76912D9}" type="presOf" srcId="{91B4606D-1C44-504A-AE98-A5F31794A64E}" destId="{4F8EBB5B-792C-514D-B551-7DD31881B516}" srcOrd="0" destOrd="0" presId="urn:microsoft.com/office/officeart/2005/8/layout/lProcess3"/>
    <dgm:cxn modelId="{DFA3EA7D-E6C6-5046-BE55-70C6260D3D51}" type="presOf" srcId="{B4CFF96E-7D59-5745-BCFD-C7497F5302D1}" destId="{3FA6C6FF-2194-9641-BDC7-E4D08D5EEB50}" srcOrd="0" destOrd="0" presId="urn:microsoft.com/office/officeart/2005/8/layout/lProcess3"/>
    <dgm:cxn modelId="{E086A854-1AE4-7040-8834-0FFEC2ECD2ED}" srcId="{16CA4546-57FE-3441-A608-ACBBBD3399D5}" destId="{511C932B-E11C-1D4F-AF9B-A401C1C3884E}" srcOrd="4" destOrd="0" parTransId="{1C30E09D-5E25-454B-B6E8-D316A32FCA7E}" sibTransId="{31CF740E-5095-534E-A3E4-452DA8CEE77F}"/>
    <dgm:cxn modelId="{59C836D3-B04C-C047-9694-050EE29E80E8}" type="presParOf" srcId="{AD06CDCB-08E2-B045-9ED0-080F60B129BE}" destId="{F92E4DE9-2C9E-4148-8688-596846C903F5}" srcOrd="0" destOrd="0" presId="urn:microsoft.com/office/officeart/2005/8/layout/lProcess3"/>
    <dgm:cxn modelId="{B79A303A-3BA1-C949-920F-7ACF296F149C}" type="presParOf" srcId="{F92E4DE9-2C9E-4148-8688-596846C903F5}" destId="{892D583F-248C-5048-8601-5929335BA8F1}" srcOrd="0" destOrd="0" presId="urn:microsoft.com/office/officeart/2005/8/layout/lProcess3"/>
    <dgm:cxn modelId="{3CDA562E-2037-F045-A4CF-1CA8F69591BB}" type="presParOf" srcId="{F92E4DE9-2C9E-4148-8688-596846C903F5}" destId="{4A6A7E52-3E37-1C4F-B8FA-EE0BC5616473}" srcOrd="1" destOrd="0" presId="urn:microsoft.com/office/officeart/2005/8/layout/lProcess3"/>
    <dgm:cxn modelId="{FF3C977B-A7B3-A049-B73F-5DAA3ABACFB2}" type="presParOf" srcId="{F92E4DE9-2C9E-4148-8688-596846C903F5}" destId="{45CB5934-8335-8549-844F-FFE9408E6793}" srcOrd="2" destOrd="0" presId="urn:microsoft.com/office/officeart/2005/8/layout/lProcess3"/>
    <dgm:cxn modelId="{EEA13DA7-B7F5-274F-961B-746B9D67CF9B}" type="presParOf" srcId="{F92E4DE9-2C9E-4148-8688-596846C903F5}" destId="{011D6C54-2286-194D-AC53-A342049E1C93}" srcOrd="3" destOrd="0" presId="urn:microsoft.com/office/officeart/2005/8/layout/lProcess3"/>
    <dgm:cxn modelId="{97D2F41D-442A-F54B-96F9-AB91F8B2A8C6}" type="presParOf" srcId="{F92E4DE9-2C9E-4148-8688-596846C903F5}" destId="{98EFED8E-558D-9348-8CDD-BF489ED6E5E6}" srcOrd="4" destOrd="0" presId="urn:microsoft.com/office/officeart/2005/8/layout/lProcess3"/>
    <dgm:cxn modelId="{324296B7-494F-CF4A-AE3E-64526ABF0906}" type="presParOf" srcId="{F92E4DE9-2C9E-4148-8688-596846C903F5}" destId="{9AC8A019-8868-0147-BBA8-A310BB880A4B}" srcOrd="5" destOrd="0" presId="urn:microsoft.com/office/officeart/2005/8/layout/lProcess3"/>
    <dgm:cxn modelId="{FA6AC084-A6AA-AD4E-88BC-29E7F124EFD8}" type="presParOf" srcId="{F92E4DE9-2C9E-4148-8688-596846C903F5}" destId="{3FA6C6FF-2194-9641-BDC7-E4D08D5EEB50}" srcOrd="6" destOrd="0" presId="urn:microsoft.com/office/officeart/2005/8/layout/lProcess3"/>
    <dgm:cxn modelId="{9F358868-A535-1343-9A08-3FF206666935}" type="presParOf" srcId="{F92E4DE9-2C9E-4148-8688-596846C903F5}" destId="{93C60686-4068-6349-8E44-B6F573747F38}" srcOrd="7" destOrd="0" presId="urn:microsoft.com/office/officeart/2005/8/layout/lProcess3"/>
    <dgm:cxn modelId="{6B8E2A1B-7B29-0541-91EF-6E27FB691E19}" type="presParOf" srcId="{F92E4DE9-2C9E-4148-8688-596846C903F5}" destId="{58BC1936-D206-194D-8E87-EA1DCAF98D99}" srcOrd="8" destOrd="0" presId="urn:microsoft.com/office/officeart/2005/8/layout/lProcess3"/>
    <dgm:cxn modelId="{01DBCEFF-42FE-AC41-AAE1-28D593D99980}" type="presParOf" srcId="{AD06CDCB-08E2-B045-9ED0-080F60B129BE}" destId="{01BE756D-41D5-3841-88E6-5CE50B4287FE}" srcOrd="1" destOrd="0" presId="urn:microsoft.com/office/officeart/2005/8/layout/lProcess3"/>
    <dgm:cxn modelId="{DF245922-84D5-6444-A8DD-BC945481E9F6}" type="presParOf" srcId="{AD06CDCB-08E2-B045-9ED0-080F60B129BE}" destId="{49E40FED-763C-3042-93A2-913CAF430FB1}" srcOrd="2" destOrd="0" presId="urn:microsoft.com/office/officeart/2005/8/layout/lProcess3"/>
    <dgm:cxn modelId="{9AD502A8-325B-9D41-9E37-E75DFA1CCF77}" type="presParOf" srcId="{49E40FED-763C-3042-93A2-913CAF430FB1}" destId="{46353A9E-5935-6344-98AD-B5D34FA16427}" srcOrd="0" destOrd="0" presId="urn:microsoft.com/office/officeart/2005/8/layout/lProcess3"/>
    <dgm:cxn modelId="{8534D6AB-FD43-5A46-9B88-DB89689DC34B}" type="presParOf" srcId="{49E40FED-763C-3042-93A2-913CAF430FB1}" destId="{B521DEAC-075F-9C42-84F7-BC12F89D8813}" srcOrd="1" destOrd="0" presId="urn:microsoft.com/office/officeart/2005/8/layout/lProcess3"/>
    <dgm:cxn modelId="{5FD1B64E-8FED-8249-B105-9C02A5618D81}" type="presParOf" srcId="{49E40FED-763C-3042-93A2-913CAF430FB1}" destId="{21C057F3-BC88-674F-BBB6-0BACE3F9CF5D}" srcOrd="2" destOrd="0" presId="urn:microsoft.com/office/officeart/2005/8/layout/lProcess3"/>
    <dgm:cxn modelId="{98340209-BCE4-604D-8C2A-7B77493D52CD}" type="presParOf" srcId="{49E40FED-763C-3042-93A2-913CAF430FB1}" destId="{ECDB6EF3-907C-694A-B9CA-8EC0FF73F694}" srcOrd="3" destOrd="0" presId="urn:microsoft.com/office/officeart/2005/8/layout/lProcess3"/>
    <dgm:cxn modelId="{EA210B93-3C54-F941-851D-8F0942322CFE}" type="presParOf" srcId="{49E40FED-763C-3042-93A2-913CAF430FB1}" destId="{E1AA1A59-2690-FD48-BBD8-2701C1152338}" srcOrd="4" destOrd="0" presId="urn:microsoft.com/office/officeart/2005/8/layout/lProcess3"/>
    <dgm:cxn modelId="{766BE39F-57D5-2E45-8ED2-0778A850C6AD}" type="presParOf" srcId="{49E40FED-763C-3042-93A2-913CAF430FB1}" destId="{46FFA634-76D9-F649-B105-AB8FCB79713B}" srcOrd="5" destOrd="0" presId="urn:microsoft.com/office/officeart/2005/8/layout/lProcess3"/>
    <dgm:cxn modelId="{BE3389EB-CB3F-484D-B234-9C1E464883A0}" type="presParOf" srcId="{49E40FED-763C-3042-93A2-913CAF430FB1}" destId="{EBF0812D-A05E-5445-92AB-45AB8D356306}" srcOrd="6" destOrd="0" presId="urn:microsoft.com/office/officeart/2005/8/layout/lProcess3"/>
    <dgm:cxn modelId="{D68EF8D8-CB2C-DE41-AE83-8D4D19A5443F}" type="presParOf" srcId="{AD06CDCB-08E2-B045-9ED0-080F60B129BE}" destId="{FD69F1D2-0AA5-B347-ABA7-BFA4CB73FC83}" srcOrd="3" destOrd="0" presId="urn:microsoft.com/office/officeart/2005/8/layout/lProcess3"/>
    <dgm:cxn modelId="{579D3260-82D4-E64F-BF8E-66865480C1C0}" type="presParOf" srcId="{AD06CDCB-08E2-B045-9ED0-080F60B129BE}" destId="{9BF7700E-F56F-5343-9F76-2718167EC5EC}" srcOrd="4" destOrd="0" presId="urn:microsoft.com/office/officeart/2005/8/layout/lProcess3"/>
    <dgm:cxn modelId="{423502D1-AA9D-6C4F-87BB-F317321D6AD6}" type="presParOf" srcId="{9BF7700E-F56F-5343-9F76-2718167EC5EC}" destId="{8FEC0F10-EFE6-1E40-92E2-E9AFB22C6E5B}" srcOrd="0" destOrd="0" presId="urn:microsoft.com/office/officeart/2005/8/layout/lProcess3"/>
    <dgm:cxn modelId="{3D95773E-E9AE-8248-BC8D-671848D04922}" type="presParOf" srcId="{9BF7700E-F56F-5343-9F76-2718167EC5EC}" destId="{C836E525-6779-4941-966D-3B2643A27156}" srcOrd="1" destOrd="0" presId="urn:microsoft.com/office/officeart/2005/8/layout/lProcess3"/>
    <dgm:cxn modelId="{34199A86-E120-E14B-9162-15BBD034C620}" type="presParOf" srcId="{9BF7700E-F56F-5343-9F76-2718167EC5EC}" destId="{DA8252B3-2768-9E46-BBCD-964455A52874}" srcOrd="2" destOrd="0" presId="urn:microsoft.com/office/officeart/2005/8/layout/lProcess3"/>
    <dgm:cxn modelId="{4D22EA85-DD92-5746-87C3-30E0A470659A}" type="presParOf" srcId="{9BF7700E-F56F-5343-9F76-2718167EC5EC}" destId="{477392CD-6287-F44F-862C-1D43A4D354D5}" srcOrd="3" destOrd="0" presId="urn:microsoft.com/office/officeart/2005/8/layout/lProcess3"/>
    <dgm:cxn modelId="{AF02A21C-815D-8A49-A1AD-9AC7708896E4}" type="presParOf" srcId="{9BF7700E-F56F-5343-9F76-2718167EC5EC}" destId="{CF05EC35-6691-0A4B-BDC8-CB130A4D6146}" srcOrd="4" destOrd="0" presId="urn:microsoft.com/office/officeart/2005/8/layout/lProcess3"/>
    <dgm:cxn modelId="{CB3CDE0B-1429-F647-8AB1-CB48F54C2324}" type="presParOf" srcId="{9BF7700E-F56F-5343-9F76-2718167EC5EC}" destId="{C80919DB-8517-EF4C-B9E7-628D9866DCBF}" srcOrd="5" destOrd="0" presId="urn:microsoft.com/office/officeart/2005/8/layout/lProcess3"/>
    <dgm:cxn modelId="{641D2729-6CE7-6146-B135-F43904B3F5CD}" type="presParOf" srcId="{9BF7700E-F56F-5343-9F76-2718167EC5EC}" destId="{880D4007-FEC4-DA4B-86EB-EB4F4D572ADB}" srcOrd="6" destOrd="0" presId="urn:microsoft.com/office/officeart/2005/8/layout/lProcess3"/>
    <dgm:cxn modelId="{832BEE60-0428-8249-BE2D-A3C8C1DCB0DF}" type="presParOf" srcId="{9BF7700E-F56F-5343-9F76-2718167EC5EC}" destId="{1A275896-F8D5-374E-955C-D7C2F9649CA0}" srcOrd="7" destOrd="0" presId="urn:microsoft.com/office/officeart/2005/8/layout/lProcess3"/>
    <dgm:cxn modelId="{04A91BE7-B3D1-B242-8300-44F7AED01A15}" type="presParOf" srcId="{9BF7700E-F56F-5343-9F76-2718167EC5EC}" destId="{01220D3A-E1E3-9E4D-887C-43CA0709BEA9}" srcOrd="8" destOrd="0" presId="urn:microsoft.com/office/officeart/2005/8/layout/lProcess3"/>
    <dgm:cxn modelId="{556B304F-A3A7-1F49-90C7-48120B40749E}" type="presParOf" srcId="{AD06CDCB-08E2-B045-9ED0-080F60B129BE}" destId="{DB9F1196-5220-754C-8E35-DB4B8261C4ED}" srcOrd="5" destOrd="0" presId="urn:microsoft.com/office/officeart/2005/8/layout/lProcess3"/>
    <dgm:cxn modelId="{FFA87862-163E-AC4C-B56A-D20CA619C317}" type="presParOf" srcId="{AD06CDCB-08E2-B045-9ED0-080F60B129BE}" destId="{9E2D60CF-7118-8B43-918C-A73D01039488}" srcOrd="6" destOrd="0" presId="urn:microsoft.com/office/officeart/2005/8/layout/lProcess3"/>
    <dgm:cxn modelId="{0B967406-44E9-FF40-90F1-5532B35D3032}" type="presParOf" srcId="{9E2D60CF-7118-8B43-918C-A73D01039488}" destId="{4F8EBB5B-792C-514D-B551-7DD31881B516}" srcOrd="0" destOrd="0" presId="urn:microsoft.com/office/officeart/2005/8/layout/lProcess3"/>
    <dgm:cxn modelId="{EEF4AA9F-282A-0349-8A17-791CDA388126}" type="presParOf" srcId="{9E2D60CF-7118-8B43-918C-A73D01039488}" destId="{E6ED2CA3-83B6-004D-8039-190F9A3B0A74}" srcOrd="1" destOrd="0" presId="urn:microsoft.com/office/officeart/2005/8/layout/lProcess3"/>
    <dgm:cxn modelId="{39A99086-2FE5-4540-8191-7F46B659DB49}" type="presParOf" srcId="{9E2D60CF-7118-8B43-918C-A73D01039488}" destId="{A1D891C7-3423-D849-A18A-830B209A3C77}" srcOrd="2" destOrd="0" presId="urn:microsoft.com/office/officeart/2005/8/layout/lProcess3"/>
    <dgm:cxn modelId="{BED1D033-0961-AD4E-B78C-4DE2CEBC7AA4}" type="presParOf" srcId="{9E2D60CF-7118-8B43-918C-A73D01039488}" destId="{7FD05DF4-5E8D-A047-BD8F-ADEFB7C34F9D}" srcOrd="3" destOrd="0" presId="urn:microsoft.com/office/officeart/2005/8/layout/lProcess3"/>
    <dgm:cxn modelId="{60472E65-1A0E-BA49-960D-FA722CCDF2CF}" type="presParOf" srcId="{9E2D60CF-7118-8B43-918C-A73D01039488}" destId="{47DD0516-84C8-F24D-BCB7-3BFB4D5520DE}" srcOrd="4" destOrd="0" presId="urn:microsoft.com/office/officeart/2005/8/layout/lProcess3"/>
    <dgm:cxn modelId="{262C04F3-18A4-F74C-B49D-90B0813F85D0}" type="presParOf" srcId="{9E2D60CF-7118-8B43-918C-A73D01039488}" destId="{D519F3B9-D86B-5A4D-AE2D-8F7D1DCD4090}" srcOrd="5" destOrd="0" presId="urn:microsoft.com/office/officeart/2005/8/layout/lProcess3"/>
    <dgm:cxn modelId="{A664105A-A672-3B4D-A8C6-5B7AC8518AB9}" type="presParOf" srcId="{9E2D60CF-7118-8B43-918C-A73D01039488}" destId="{0AD908C2-F70E-EF43-B78A-929817CDEC25}" srcOrd="6" destOrd="0" presId="urn:microsoft.com/office/officeart/2005/8/layout/lProcess3"/>
    <dgm:cxn modelId="{3B21F777-6AAC-5349-A604-8118E90B089C}" type="presParOf" srcId="{AD06CDCB-08E2-B045-9ED0-080F60B129BE}" destId="{28D9B30A-13E5-F74E-AD7E-D333ABC709FF}" srcOrd="7" destOrd="0" presId="urn:microsoft.com/office/officeart/2005/8/layout/lProcess3"/>
    <dgm:cxn modelId="{FF0CA928-A974-4F48-B5E0-56DBF8586795}" type="presParOf" srcId="{AD06CDCB-08E2-B045-9ED0-080F60B129BE}" destId="{0A9504AA-6CB6-C34B-8D96-AB3000C47F24}" srcOrd="8" destOrd="0" presId="urn:microsoft.com/office/officeart/2005/8/layout/lProcess3"/>
    <dgm:cxn modelId="{C32649C4-5AC6-CC47-8597-5949DD9ECAA6}" type="presParOf" srcId="{0A9504AA-6CB6-C34B-8D96-AB3000C47F24}" destId="{EB987505-592B-C84C-A14A-9B8CFC99F5B3}" srcOrd="0" destOrd="0" presId="urn:microsoft.com/office/officeart/2005/8/layout/lProcess3"/>
    <dgm:cxn modelId="{19512CA8-0EBF-F741-A692-806DE17C2A54}" type="presParOf" srcId="{0A9504AA-6CB6-C34B-8D96-AB3000C47F24}" destId="{681D5F2D-BB87-7C42-87FC-A12ADE36DF9A}" srcOrd="1" destOrd="0" presId="urn:microsoft.com/office/officeart/2005/8/layout/lProcess3"/>
    <dgm:cxn modelId="{9969C81F-9EA8-704F-86B9-09961E7A1B91}" type="presParOf" srcId="{0A9504AA-6CB6-C34B-8D96-AB3000C47F24}" destId="{9A469C00-77B4-FD45-A293-1256B95C6821}" srcOrd="2" destOrd="0" presId="urn:microsoft.com/office/officeart/2005/8/layout/lProcess3"/>
    <dgm:cxn modelId="{0BD78B85-B445-DD48-A380-8379CF882D00}" type="presParOf" srcId="{0A9504AA-6CB6-C34B-8D96-AB3000C47F24}" destId="{7ED69D10-594D-6941-AB35-07F5C145FB6C}" srcOrd="3" destOrd="0" presId="urn:microsoft.com/office/officeart/2005/8/layout/lProcess3"/>
    <dgm:cxn modelId="{2249584B-C9C4-8C44-81C2-F7F8FF40AE51}" type="presParOf" srcId="{0A9504AA-6CB6-C34B-8D96-AB3000C47F24}" destId="{B0668553-0968-9440-923E-D547B61ECB82}" srcOrd="4" destOrd="0" presId="urn:microsoft.com/office/officeart/2005/8/layout/lProcess3"/>
    <dgm:cxn modelId="{48E3D236-9F59-9946-9180-E77C91CEEBBE}" type="presParOf" srcId="{0A9504AA-6CB6-C34B-8D96-AB3000C47F24}" destId="{AD817CEB-76B7-8A47-897D-31C61CA020FC}" srcOrd="5" destOrd="0" presId="urn:microsoft.com/office/officeart/2005/8/layout/lProcess3"/>
    <dgm:cxn modelId="{89D727C2-27FE-D848-97FB-F7BB871AF4C3}" type="presParOf" srcId="{0A9504AA-6CB6-C34B-8D96-AB3000C47F24}" destId="{ABF2C92F-B52B-AE44-9BA3-E747E3232A4A}" srcOrd="6"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7840B-4976-2C49-A0E9-51DCBBFCFE23}">
      <dsp:nvSpPr>
        <dsp:cNvPr id="0" name=""/>
        <dsp:cNvSpPr/>
      </dsp:nvSpPr>
      <dsp:spPr>
        <a:xfrm>
          <a:off x="5284886" y="1577"/>
          <a:ext cx="1622226" cy="1622226"/>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Data</a:t>
          </a:r>
        </a:p>
        <a:p>
          <a:pPr lvl="0" algn="ctr" defTabSz="711200">
            <a:lnSpc>
              <a:spcPct val="90000"/>
            </a:lnSpc>
            <a:spcBef>
              <a:spcPct val="0"/>
            </a:spcBef>
            <a:spcAft>
              <a:spcPct val="35000"/>
            </a:spcAft>
          </a:pPr>
          <a:r>
            <a:rPr lang="en-US" sz="1600" kern="1200" dirty="0" smtClean="0"/>
            <a:t>Identification</a:t>
          </a:r>
          <a:endParaRPr lang="en-US" sz="1600" kern="1200" dirty="0"/>
        </a:p>
      </dsp:txBody>
      <dsp:txXfrm>
        <a:off x="5522455" y="239146"/>
        <a:ext cx="1147088" cy="1147088"/>
      </dsp:txXfrm>
    </dsp:sp>
    <dsp:sp modelId="{BCAECB55-38D9-1C4C-AD30-CDB074FD1DA9}">
      <dsp:nvSpPr>
        <dsp:cNvPr id="0" name=""/>
        <dsp:cNvSpPr/>
      </dsp:nvSpPr>
      <dsp:spPr>
        <a:xfrm rot="2160000">
          <a:off x="6855539" y="1246976"/>
          <a:ext cx="429977" cy="547501"/>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6867857" y="1318566"/>
        <a:ext cx="300984" cy="328501"/>
      </dsp:txXfrm>
    </dsp:sp>
    <dsp:sp modelId="{BD8F23DD-BCA0-ED49-81C0-2590C4582F6D}">
      <dsp:nvSpPr>
        <dsp:cNvPr id="0" name=""/>
        <dsp:cNvSpPr/>
      </dsp:nvSpPr>
      <dsp:spPr>
        <a:xfrm>
          <a:off x="7253634" y="1431956"/>
          <a:ext cx="1622226" cy="1622226"/>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Data Collection</a:t>
          </a:r>
          <a:endParaRPr lang="en-US" sz="1600" kern="1200" dirty="0"/>
        </a:p>
      </dsp:txBody>
      <dsp:txXfrm>
        <a:off x="7491203" y="1669525"/>
        <a:ext cx="1147088" cy="1147088"/>
      </dsp:txXfrm>
    </dsp:sp>
    <dsp:sp modelId="{4575DCF4-5C64-874D-9509-0DD24D13D675}">
      <dsp:nvSpPr>
        <dsp:cNvPr id="0" name=""/>
        <dsp:cNvSpPr/>
      </dsp:nvSpPr>
      <dsp:spPr>
        <a:xfrm rot="6480000">
          <a:off x="7477521" y="3114946"/>
          <a:ext cx="429977" cy="547501"/>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7561948" y="3163106"/>
        <a:ext cx="300984" cy="328501"/>
      </dsp:txXfrm>
    </dsp:sp>
    <dsp:sp modelId="{572A83B5-D12D-D649-9EA0-BDFC9BB84C7F}">
      <dsp:nvSpPr>
        <dsp:cNvPr id="0" name=""/>
        <dsp:cNvSpPr/>
      </dsp:nvSpPr>
      <dsp:spPr>
        <a:xfrm>
          <a:off x="6501639" y="3746357"/>
          <a:ext cx="1622226" cy="1622226"/>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Algorithm</a:t>
          </a:r>
          <a:endParaRPr lang="en-US" sz="1600" kern="1200" dirty="0"/>
        </a:p>
      </dsp:txBody>
      <dsp:txXfrm>
        <a:off x="6739208" y="3983926"/>
        <a:ext cx="1147088" cy="1147088"/>
      </dsp:txXfrm>
    </dsp:sp>
    <dsp:sp modelId="{59C0EFF0-E299-DC4D-94B7-A5FA09307413}">
      <dsp:nvSpPr>
        <dsp:cNvPr id="0" name=""/>
        <dsp:cNvSpPr/>
      </dsp:nvSpPr>
      <dsp:spPr>
        <a:xfrm rot="10800000">
          <a:off x="5893180" y="4283720"/>
          <a:ext cx="429977" cy="547501"/>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6022173" y="4393220"/>
        <a:ext cx="300984" cy="328501"/>
      </dsp:txXfrm>
    </dsp:sp>
    <dsp:sp modelId="{55720974-FEC0-0543-8F27-5FF90F0C32FE}">
      <dsp:nvSpPr>
        <dsp:cNvPr id="0" name=""/>
        <dsp:cNvSpPr/>
      </dsp:nvSpPr>
      <dsp:spPr>
        <a:xfrm>
          <a:off x="4068133" y="3746357"/>
          <a:ext cx="1622226" cy="1622226"/>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Assessment</a:t>
          </a:r>
        </a:p>
        <a:p>
          <a:pPr lvl="0" algn="ctr" defTabSz="711200">
            <a:lnSpc>
              <a:spcPct val="90000"/>
            </a:lnSpc>
            <a:spcBef>
              <a:spcPct val="0"/>
            </a:spcBef>
            <a:spcAft>
              <a:spcPct val="35000"/>
            </a:spcAft>
          </a:pPr>
          <a:r>
            <a:rPr lang="en-US" sz="1600" kern="1200" dirty="0" smtClean="0"/>
            <a:t>Rating</a:t>
          </a:r>
          <a:endParaRPr lang="en-US" sz="1600" kern="1200" dirty="0"/>
        </a:p>
      </dsp:txBody>
      <dsp:txXfrm>
        <a:off x="4305702" y="3983926"/>
        <a:ext cx="1147088" cy="1147088"/>
      </dsp:txXfrm>
    </dsp:sp>
    <dsp:sp modelId="{2D23EED2-B292-9C4E-A3B3-6607269B3D3E}">
      <dsp:nvSpPr>
        <dsp:cNvPr id="0" name=""/>
        <dsp:cNvSpPr/>
      </dsp:nvSpPr>
      <dsp:spPr>
        <a:xfrm rot="15120000">
          <a:off x="4292021" y="3138093"/>
          <a:ext cx="429977" cy="547501"/>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4376448" y="3308933"/>
        <a:ext cx="300984" cy="328501"/>
      </dsp:txXfrm>
    </dsp:sp>
    <dsp:sp modelId="{C1040983-35AD-4248-86E4-A7E836F4A371}">
      <dsp:nvSpPr>
        <dsp:cNvPr id="0" name=""/>
        <dsp:cNvSpPr/>
      </dsp:nvSpPr>
      <dsp:spPr>
        <a:xfrm>
          <a:off x="3316139" y="1431956"/>
          <a:ext cx="1622226" cy="1622226"/>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Effects</a:t>
          </a:r>
        </a:p>
        <a:p>
          <a:pPr lvl="0" algn="ctr" defTabSz="711200">
            <a:lnSpc>
              <a:spcPct val="90000"/>
            </a:lnSpc>
            <a:spcBef>
              <a:spcPct val="0"/>
            </a:spcBef>
            <a:spcAft>
              <a:spcPct val="35000"/>
            </a:spcAft>
          </a:pPr>
          <a:r>
            <a:rPr lang="en-US" sz="1600" kern="1200" dirty="0" smtClean="0"/>
            <a:t>Decision</a:t>
          </a:r>
        </a:p>
        <a:p>
          <a:pPr lvl="0" algn="ctr" defTabSz="711200">
            <a:lnSpc>
              <a:spcPct val="90000"/>
            </a:lnSpc>
            <a:spcBef>
              <a:spcPct val="0"/>
            </a:spcBef>
            <a:spcAft>
              <a:spcPct val="35000"/>
            </a:spcAft>
          </a:pPr>
          <a:r>
            <a:rPr lang="en-US" sz="1600" kern="1200" dirty="0" smtClean="0"/>
            <a:t>Discretion</a:t>
          </a:r>
          <a:endParaRPr lang="en-US" sz="1600" kern="1200" dirty="0"/>
        </a:p>
      </dsp:txBody>
      <dsp:txXfrm>
        <a:off x="3553708" y="1669525"/>
        <a:ext cx="1147088" cy="1147088"/>
      </dsp:txXfrm>
    </dsp:sp>
    <dsp:sp modelId="{859EB0B3-FEBD-2E46-AEB1-F43C5A98C775}">
      <dsp:nvSpPr>
        <dsp:cNvPr id="0" name=""/>
        <dsp:cNvSpPr/>
      </dsp:nvSpPr>
      <dsp:spPr>
        <a:xfrm rot="19440000">
          <a:off x="4886792" y="1261282"/>
          <a:ext cx="429977" cy="547501"/>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4899110" y="1408692"/>
        <a:ext cx="300984" cy="3285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2D583F-248C-5048-8601-5929335BA8F1}">
      <dsp:nvSpPr>
        <dsp:cNvPr id="0" name=""/>
        <dsp:cNvSpPr/>
      </dsp:nvSpPr>
      <dsp:spPr>
        <a:xfrm>
          <a:off x="899171" y="1812"/>
          <a:ext cx="2705695" cy="1082278"/>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13335" rIns="0" bIns="13335" numCol="1" spcCol="1270" anchor="ctr" anchorCtr="0">
          <a:noAutofit/>
        </a:bodyPr>
        <a:lstStyle/>
        <a:p>
          <a:pPr lvl="0" algn="ctr" defTabSz="933450" rtl="0">
            <a:lnSpc>
              <a:spcPct val="90000"/>
            </a:lnSpc>
            <a:spcBef>
              <a:spcPct val="0"/>
            </a:spcBef>
            <a:spcAft>
              <a:spcPct val="35000"/>
            </a:spcAft>
          </a:pPr>
          <a:r>
            <a:rPr lang="en-US" sz="2100" b="1" kern="1200" dirty="0" smtClean="0"/>
            <a:t>System Construction Challenges</a:t>
          </a:r>
          <a:endParaRPr lang="en-US" sz="2100" kern="1200" dirty="0"/>
        </a:p>
      </dsp:txBody>
      <dsp:txXfrm>
        <a:off x="1440310" y="1812"/>
        <a:ext cx="1623417" cy="1082278"/>
      </dsp:txXfrm>
    </dsp:sp>
    <dsp:sp modelId="{45CB5934-8335-8549-844F-FFE9408E6793}">
      <dsp:nvSpPr>
        <dsp:cNvPr id="0" name=""/>
        <dsp:cNvSpPr/>
      </dsp:nvSpPr>
      <dsp:spPr>
        <a:xfrm>
          <a:off x="3253125" y="93805"/>
          <a:ext cx="2245727" cy="898290"/>
        </a:xfrm>
        <a:prstGeom prst="chevron">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lvl="0" algn="ctr" defTabSz="488950" rtl="0">
            <a:lnSpc>
              <a:spcPct val="90000"/>
            </a:lnSpc>
            <a:spcBef>
              <a:spcPct val="0"/>
            </a:spcBef>
            <a:spcAft>
              <a:spcPct val="35000"/>
            </a:spcAft>
          </a:pPr>
          <a:r>
            <a:rPr lang="en-US" sz="1100" kern="1200" dirty="0" smtClean="0"/>
            <a:t>System integrity and audit</a:t>
          </a:r>
          <a:endParaRPr lang="en-US" sz="1100" kern="1200" dirty="0"/>
        </a:p>
      </dsp:txBody>
      <dsp:txXfrm>
        <a:off x="3702270" y="93805"/>
        <a:ext cx="1347437" cy="898290"/>
      </dsp:txXfrm>
    </dsp:sp>
    <dsp:sp modelId="{98EFED8E-558D-9348-8CDD-BF489ED6E5E6}">
      <dsp:nvSpPr>
        <dsp:cNvPr id="0" name=""/>
        <dsp:cNvSpPr/>
      </dsp:nvSpPr>
      <dsp:spPr>
        <a:xfrm>
          <a:off x="5184451" y="93805"/>
          <a:ext cx="1877877" cy="898290"/>
        </a:xfrm>
        <a:prstGeom prst="chevron">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lvl="0" algn="ctr" defTabSz="488950" rtl="0">
            <a:lnSpc>
              <a:spcPct val="90000"/>
            </a:lnSpc>
            <a:spcBef>
              <a:spcPct val="0"/>
            </a:spcBef>
            <a:spcAft>
              <a:spcPct val="35000"/>
            </a:spcAft>
          </a:pPr>
          <a:r>
            <a:rPr lang="en-US" sz="1100" kern="1200" dirty="0" smtClean="0"/>
            <a:t>Data relevance</a:t>
          </a:r>
          <a:endParaRPr lang="en-US" sz="1100" kern="1200" dirty="0"/>
        </a:p>
      </dsp:txBody>
      <dsp:txXfrm>
        <a:off x="5633596" y="93805"/>
        <a:ext cx="979587" cy="898290"/>
      </dsp:txXfrm>
    </dsp:sp>
    <dsp:sp modelId="{3FA6C6FF-2194-9641-BDC7-E4D08D5EEB50}">
      <dsp:nvSpPr>
        <dsp:cNvPr id="0" name=""/>
        <dsp:cNvSpPr/>
      </dsp:nvSpPr>
      <dsp:spPr>
        <a:xfrm>
          <a:off x="6747926" y="93805"/>
          <a:ext cx="2245727" cy="898290"/>
        </a:xfrm>
        <a:prstGeom prst="chevron">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en-US" sz="1100" kern="1200" dirty="0" smtClean="0"/>
            <a:t>Different standards or forms for individuals, enterprises, officials</a:t>
          </a:r>
          <a:endParaRPr lang="en-US" sz="1100" kern="1200" dirty="0"/>
        </a:p>
      </dsp:txBody>
      <dsp:txXfrm>
        <a:off x="7197071" y="93805"/>
        <a:ext cx="1347437" cy="898290"/>
      </dsp:txXfrm>
    </dsp:sp>
    <dsp:sp modelId="{58BC1936-D206-194D-8E87-EA1DCAF98D99}">
      <dsp:nvSpPr>
        <dsp:cNvPr id="0" name=""/>
        <dsp:cNvSpPr/>
      </dsp:nvSpPr>
      <dsp:spPr>
        <a:xfrm>
          <a:off x="8679251" y="93805"/>
          <a:ext cx="2245727" cy="898290"/>
        </a:xfrm>
        <a:prstGeom prst="chevron">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en-US" sz="1100" kern="1200" dirty="0" smtClean="0"/>
            <a:t>Overall inter-systemic coordination; </a:t>
          </a:r>
          <a:r>
            <a:rPr lang="en-US" sz="1100" kern="1200" smtClean="0"/>
            <a:t>synergy effects </a:t>
          </a:r>
          <a:endParaRPr lang="en-US" sz="1100" kern="1200" dirty="0"/>
        </a:p>
      </dsp:txBody>
      <dsp:txXfrm>
        <a:off x="9128396" y="93805"/>
        <a:ext cx="1347437" cy="898290"/>
      </dsp:txXfrm>
    </dsp:sp>
    <dsp:sp modelId="{46353A9E-5935-6344-98AD-B5D34FA16427}">
      <dsp:nvSpPr>
        <dsp:cNvPr id="0" name=""/>
        <dsp:cNvSpPr/>
      </dsp:nvSpPr>
      <dsp:spPr>
        <a:xfrm>
          <a:off x="899171" y="1235609"/>
          <a:ext cx="2705695" cy="1082278"/>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13335" rIns="0" bIns="13335" numCol="1" spcCol="1270" anchor="ctr" anchorCtr="0">
          <a:noAutofit/>
        </a:bodyPr>
        <a:lstStyle/>
        <a:p>
          <a:pPr lvl="0" algn="ctr" defTabSz="933450" rtl="0">
            <a:lnSpc>
              <a:spcPct val="90000"/>
            </a:lnSpc>
            <a:spcBef>
              <a:spcPct val="0"/>
            </a:spcBef>
            <a:spcAft>
              <a:spcPct val="35000"/>
            </a:spcAft>
          </a:pPr>
          <a:r>
            <a:rPr lang="en-US" sz="2100" b="1" kern="1200" smtClean="0"/>
            <a:t>Management Problems</a:t>
          </a:r>
          <a:endParaRPr lang="en-US" sz="2100" kern="1200"/>
        </a:p>
      </dsp:txBody>
      <dsp:txXfrm>
        <a:off x="1440310" y="1235609"/>
        <a:ext cx="1623417" cy="1082278"/>
      </dsp:txXfrm>
    </dsp:sp>
    <dsp:sp modelId="{21C057F3-BC88-674F-BBB6-0BACE3F9CF5D}">
      <dsp:nvSpPr>
        <dsp:cNvPr id="0" name=""/>
        <dsp:cNvSpPr/>
      </dsp:nvSpPr>
      <dsp:spPr>
        <a:xfrm>
          <a:off x="3253125" y="1327603"/>
          <a:ext cx="2245727" cy="898290"/>
        </a:xfrm>
        <a:prstGeom prst="chevron">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lvl="0" algn="ctr" defTabSz="488950" rtl="0">
            <a:lnSpc>
              <a:spcPct val="90000"/>
            </a:lnSpc>
            <a:spcBef>
              <a:spcPct val="0"/>
            </a:spcBef>
            <a:spcAft>
              <a:spcPct val="35000"/>
            </a:spcAft>
          </a:pPr>
          <a:r>
            <a:rPr lang="en-US" sz="1100" kern="1200" smtClean="0"/>
            <a:t>Coherence across a vast governmental sphere</a:t>
          </a:r>
          <a:endParaRPr lang="en-US" sz="1100" kern="1200"/>
        </a:p>
      </dsp:txBody>
      <dsp:txXfrm>
        <a:off x="3702270" y="1327603"/>
        <a:ext cx="1347437" cy="898290"/>
      </dsp:txXfrm>
    </dsp:sp>
    <dsp:sp modelId="{E1AA1A59-2690-FD48-BBD8-2701C1152338}">
      <dsp:nvSpPr>
        <dsp:cNvPr id="0" name=""/>
        <dsp:cNvSpPr/>
      </dsp:nvSpPr>
      <dsp:spPr>
        <a:xfrm>
          <a:off x="5184451" y="1327603"/>
          <a:ext cx="2245727" cy="898290"/>
        </a:xfrm>
        <a:prstGeom prst="chevron">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lvl="0" algn="ctr" defTabSz="488950" rtl="0">
            <a:lnSpc>
              <a:spcPct val="90000"/>
            </a:lnSpc>
            <a:spcBef>
              <a:spcPct val="0"/>
            </a:spcBef>
            <a:spcAft>
              <a:spcPct val="35000"/>
            </a:spcAft>
          </a:pPr>
          <a:r>
            <a:rPr lang="en-US" sz="1100" kern="1200" smtClean="0"/>
            <a:t>Integration with private social credit offshoots </a:t>
          </a:r>
          <a:endParaRPr lang="en-US" sz="1100" kern="1200"/>
        </a:p>
      </dsp:txBody>
      <dsp:txXfrm>
        <a:off x="5633596" y="1327603"/>
        <a:ext cx="1347437" cy="898290"/>
      </dsp:txXfrm>
    </dsp:sp>
    <dsp:sp modelId="{EBF0812D-A05E-5445-92AB-45AB8D356306}">
      <dsp:nvSpPr>
        <dsp:cNvPr id="0" name=""/>
        <dsp:cNvSpPr/>
      </dsp:nvSpPr>
      <dsp:spPr>
        <a:xfrm>
          <a:off x="7115776" y="1327603"/>
          <a:ext cx="2245727" cy="898290"/>
        </a:xfrm>
        <a:prstGeom prst="chevron">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lvl="0" algn="ctr" defTabSz="488950" rtl="0">
            <a:lnSpc>
              <a:spcPct val="90000"/>
            </a:lnSpc>
            <a:spcBef>
              <a:spcPct val="0"/>
            </a:spcBef>
            <a:spcAft>
              <a:spcPct val="35000"/>
            </a:spcAft>
          </a:pPr>
          <a:r>
            <a:rPr lang="en-US" sz="1100" kern="1200" smtClean="0"/>
            <a:t>How to solve issue of administrative abuse</a:t>
          </a:r>
          <a:endParaRPr lang="en-US" sz="1100" kern="1200"/>
        </a:p>
      </dsp:txBody>
      <dsp:txXfrm>
        <a:off x="7564921" y="1327603"/>
        <a:ext cx="1347437" cy="898290"/>
      </dsp:txXfrm>
    </dsp:sp>
    <dsp:sp modelId="{8FEC0F10-EFE6-1E40-92E2-E9AFB22C6E5B}">
      <dsp:nvSpPr>
        <dsp:cNvPr id="0" name=""/>
        <dsp:cNvSpPr/>
      </dsp:nvSpPr>
      <dsp:spPr>
        <a:xfrm>
          <a:off x="899171" y="2469406"/>
          <a:ext cx="2705695" cy="1082278"/>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13335" rIns="0" bIns="13335" numCol="1" spcCol="1270" anchor="ctr" anchorCtr="0">
          <a:noAutofit/>
        </a:bodyPr>
        <a:lstStyle/>
        <a:p>
          <a:pPr lvl="0" algn="ctr" defTabSz="933450" rtl="0">
            <a:lnSpc>
              <a:spcPct val="90000"/>
            </a:lnSpc>
            <a:spcBef>
              <a:spcPct val="0"/>
            </a:spcBef>
            <a:spcAft>
              <a:spcPct val="35000"/>
            </a:spcAft>
          </a:pPr>
          <a:r>
            <a:rPr lang="en-US" sz="2100" b="1" kern="1200" smtClean="0"/>
            <a:t>Political issues</a:t>
          </a:r>
          <a:endParaRPr lang="en-US" sz="2100" kern="1200"/>
        </a:p>
      </dsp:txBody>
      <dsp:txXfrm>
        <a:off x="1440310" y="2469406"/>
        <a:ext cx="1623417" cy="1082278"/>
      </dsp:txXfrm>
    </dsp:sp>
    <dsp:sp modelId="{DA8252B3-2768-9E46-BBCD-964455A52874}">
      <dsp:nvSpPr>
        <dsp:cNvPr id="0" name=""/>
        <dsp:cNvSpPr/>
      </dsp:nvSpPr>
      <dsp:spPr>
        <a:xfrm>
          <a:off x="3253125" y="2561400"/>
          <a:ext cx="2245727" cy="898290"/>
        </a:xfrm>
        <a:prstGeom prst="chevron">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lvl="0" algn="ctr" defTabSz="488950" rtl="0">
            <a:lnSpc>
              <a:spcPct val="90000"/>
            </a:lnSpc>
            <a:spcBef>
              <a:spcPct val="0"/>
            </a:spcBef>
            <a:spcAft>
              <a:spcPct val="35000"/>
            </a:spcAft>
          </a:pPr>
          <a:r>
            <a:rPr lang="en-US" sz="1100" kern="1200" dirty="0" smtClean="0"/>
            <a:t>Integration with core political line inside China</a:t>
          </a:r>
          <a:endParaRPr lang="en-US" sz="1100" kern="1200" dirty="0"/>
        </a:p>
      </dsp:txBody>
      <dsp:txXfrm>
        <a:off x="3702270" y="2561400"/>
        <a:ext cx="1347437" cy="898290"/>
      </dsp:txXfrm>
    </dsp:sp>
    <dsp:sp modelId="{CF05EC35-6691-0A4B-BDC8-CB130A4D6146}">
      <dsp:nvSpPr>
        <dsp:cNvPr id="0" name=""/>
        <dsp:cNvSpPr/>
      </dsp:nvSpPr>
      <dsp:spPr>
        <a:xfrm>
          <a:off x="5184451" y="2561400"/>
          <a:ext cx="2245727" cy="898290"/>
        </a:xfrm>
        <a:prstGeom prst="chevron">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lvl="0" algn="ctr" defTabSz="488950" rtl="0">
            <a:lnSpc>
              <a:spcPct val="90000"/>
            </a:lnSpc>
            <a:spcBef>
              <a:spcPct val="0"/>
            </a:spcBef>
            <a:spcAft>
              <a:spcPct val="35000"/>
            </a:spcAft>
          </a:pPr>
          <a:r>
            <a:rPr lang="en-US" sz="1100" kern="1200" dirty="0" smtClean="0"/>
            <a:t>internal versus external applications; especially enterprises </a:t>
          </a:r>
          <a:endParaRPr lang="en-US" sz="1100" kern="1200" dirty="0"/>
        </a:p>
      </dsp:txBody>
      <dsp:txXfrm>
        <a:off x="5633596" y="2561400"/>
        <a:ext cx="1347437" cy="898290"/>
      </dsp:txXfrm>
    </dsp:sp>
    <dsp:sp modelId="{880D4007-FEC4-DA4B-86EB-EB4F4D572ADB}">
      <dsp:nvSpPr>
        <dsp:cNvPr id="0" name=""/>
        <dsp:cNvSpPr/>
      </dsp:nvSpPr>
      <dsp:spPr>
        <a:xfrm>
          <a:off x="7115776" y="2561400"/>
          <a:ext cx="2245727" cy="898290"/>
        </a:xfrm>
        <a:prstGeom prst="chevron">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en-US" sz="1100" kern="1200" dirty="0" smtClean="0"/>
            <a:t>Integration with political and systems standards outside of China</a:t>
          </a:r>
          <a:endParaRPr lang="en-US" sz="1100" kern="1200" dirty="0"/>
        </a:p>
      </dsp:txBody>
      <dsp:txXfrm>
        <a:off x="7564921" y="2561400"/>
        <a:ext cx="1347437" cy="898290"/>
      </dsp:txXfrm>
    </dsp:sp>
    <dsp:sp modelId="{01220D3A-E1E3-9E4D-887C-43CA0709BEA9}">
      <dsp:nvSpPr>
        <dsp:cNvPr id="0" name=""/>
        <dsp:cNvSpPr/>
      </dsp:nvSpPr>
      <dsp:spPr>
        <a:xfrm>
          <a:off x="9047101" y="2561400"/>
          <a:ext cx="2245727" cy="898290"/>
        </a:xfrm>
        <a:prstGeom prst="chevron">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en-US" sz="1100" kern="1200" dirty="0" smtClean="0"/>
            <a:t>Overall policy coherence and coordination</a:t>
          </a:r>
          <a:endParaRPr lang="en-US" sz="1100" kern="1200" dirty="0"/>
        </a:p>
      </dsp:txBody>
      <dsp:txXfrm>
        <a:off x="9496246" y="2561400"/>
        <a:ext cx="1347437" cy="898290"/>
      </dsp:txXfrm>
    </dsp:sp>
    <dsp:sp modelId="{4F8EBB5B-792C-514D-B551-7DD31881B516}">
      <dsp:nvSpPr>
        <dsp:cNvPr id="0" name=""/>
        <dsp:cNvSpPr/>
      </dsp:nvSpPr>
      <dsp:spPr>
        <a:xfrm>
          <a:off x="899171" y="3703203"/>
          <a:ext cx="2705695" cy="1082278"/>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13335" rIns="0" bIns="13335" numCol="1" spcCol="1270" anchor="ctr" anchorCtr="0">
          <a:noAutofit/>
        </a:bodyPr>
        <a:lstStyle/>
        <a:p>
          <a:pPr lvl="0" algn="ctr" defTabSz="933450" rtl="0">
            <a:lnSpc>
              <a:spcPct val="90000"/>
            </a:lnSpc>
            <a:spcBef>
              <a:spcPct val="0"/>
            </a:spcBef>
            <a:spcAft>
              <a:spcPct val="35000"/>
            </a:spcAft>
          </a:pPr>
          <a:r>
            <a:rPr lang="en-US" sz="2100" b="1" kern="1200" dirty="0" smtClean="0"/>
            <a:t>Technical Issues</a:t>
          </a:r>
          <a:endParaRPr lang="en-US" sz="2100" kern="1200" dirty="0"/>
        </a:p>
      </dsp:txBody>
      <dsp:txXfrm>
        <a:off x="1440310" y="3703203"/>
        <a:ext cx="1623417" cy="1082278"/>
      </dsp:txXfrm>
    </dsp:sp>
    <dsp:sp modelId="{A1D891C7-3423-D849-A18A-830B209A3C77}">
      <dsp:nvSpPr>
        <dsp:cNvPr id="0" name=""/>
        <dsp:cNvSpPr/>
      </dsp:nvSpPr>
      <dsp:spPr>
        <a:xfrm>
          <a:off x="3253125" y="3795197"/>
          <a:ext cx="2245727" cy="898290"/>
        </a:xfrm>
        <a:prstGeom prst="chevron">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lvl="0" algn="ctr" defTabSz="488950" rtl="0">
            <a:lnSpc>
              <a:spcPct val="90000"/>
            </a:lnSpc>
            <a:spcBef>
              <a:spcPct val="0"/>
            </a:spcBef>
            <a:spcAft>
              <a:spcPct val="35000"/>
            </a:spcAft>
          </a:pPr>
          <a:r>
            <a:rPr lang="en-US" sz="1100" kern="1200" smtClean="0"/>
            <a:t>Data harvesting</a:t>
          </a:r>
          <a:endParaRPr lang="en-US" sz="1100" kern="1200"/>
        </a:p>
      </dsp:txBody>
      <dsp:txXfrm>
        <a:off x="3702270" y="3795197"/>
        <a:ext cx="1347437" cy="898290"/>
      </dsp:txXfrm>
    </dsp:sp>
    <dsp:sp modelId="{47DD0516-84C8-F24D-BCB7-3BFB4D5520DE}">
      <dsp:nvSpPr>
        <dsp:cNvPr id="0" name=""/>
        <dsp:cNvSpPr/>
      </dsp:nvSpPr>
      <dsp:spPr>
        <a:xfrm>
          <a:off x="5184451" y="3795197"/>
          <a:ext cx="2245727" cy="898290"/>
        </a:xfrm>
        <a:prstGeom prst="chevron">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lvl="0" algn="ctr" defTabSz="488950" rtl="0">
            <a:lnSpc>
              <a:spcPct val="90000"/>
            </a:lnSpc>
            <a:spcBef>
              <a:spcPct val="0"/>
            </a:spcBef>
            <a:spcAft>
              <a:spcPct val="35000"/>
            </a:spcAft>
          </a:pPr>
          <a:r>
            <a:rPr lang="en-US" sz="1100" kern="1200" smtClean="0"/>
            <a:t>Data retention</a:t>
          </a:r>
          <a:endParaRPr lang="en-US" sz="1100" kern="1200"/>
        </a:p>
      </dsp:txBody>
      <dsp:txXfrm>
        <a:off x="5633596" y="3795197"/>
        <a:ext cx="1347437" cy="898290"/>
      </dsp:txXfrm>
    </dsp:sp>
    <dsp:sp modelId="{0AD908C2-F70E-EF43-B78A-929817CDEC25}">
      <dsp:nvSpPr>
        <dsp:cNvPr id="0" name=""/>
        <dsp:cNvSpPr/>
      </dsp:nvSpPr>
      <dsp:spPr>
        <a:xfrm>
          <a:off x="7115776" y="3795197"/>
          <a:ext cx="2245727" cy="898290"/>
        </a:xfrm>
        <a:prstGeom prst="chevron">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lvl="0" algn="ctr" defTabSz="488950" rtl="0">
            <a:lnSpc>
              <a:spcPct val="90000"/>
            </a:lnSpc>
            <a:spcBef>
              <a:spcPct val="0"/>
            </a:spcBef>
            <a:spcAft>
              <a:spcPct val="35000"/>
            </a:spcAft>
          </a:pPr>
          <a:r>
            <a:rPr lang="en-US" sz="1100" kern="1200" smtClean="0"/>
            <a:t>Data integrity</a:t>
          </a:r>
          <a:endParaRPr lang="en-US" sz="1100" kern="1200"/>
        </a:p>
      </dsp:txBody>
      <dsp:txXfrm>
        <a:off x="7564921" y="3795197"/>
        <a:ext cx="1347437" cy="898290"/>
      </dsp:txXfrm>
    </dsp:sp>
    <dsp:sp modelId="{EB987505-592B-C84C-A14A-9B8CFC99F5B3}">
      <dsp:nvSpPr>
        <dsp:cNvPr id="0" name=""/>
        <dsp:cNvSpPr/>
      </dsp:nvSpPr>
      <dsp:spPr>
        <a:xfrm>
          <a:off x="899171" y="4937000"/>
          <a:ext cx="2705695" cy="1082278"/>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13335" rIns="0" bIns="13335" numCol="1" spcCol="1270" anchor="ctr" anchorCtr="0">
          <a:noAutofit/>
        </a:bodyPr>
        <a:lstStyle/>
        <a:p>
          <a:pPr lvl="0" algn="ctr" defTabSz="933450" rtl="0">
            <a:lnSpc>
              <a:spcPct val="90000"/>
            </a:lnSpc>
            <a:spcBef>
              <a:spcPct val="0"/>
            </a:spcBef>
            <a:spcAft>
              <a:spcPct val="35000"/>
            </a:spcAft>
          </a:pPr>
          <a:r>
            <a:rPr lang="en-US" sz="2100" b="1" kern="1200" smtClean="0"/>
            <a:t>Interpretation Challenges</a:t>
          </a:r>
          <a:endParaRPr lang="en-US" sz="2100" kern="1200"/>
        </a:p>
      </dsp:txBody>
      <dsp:txXfrm>
        <a:off x="1440310" y="4937000"/>
        <a:ext cx="1623417" cy="1082278"/>
      </dsp:txXfrm>
    </dsp:sp>
    <dsp:sp modelId="{9A469C00-77B4-FD45-A293-1256B95C6821}">
      <dsp:nvSpPr>
        <dsp:cNvPr id="0" name=""/>
        <dsp:cNvSpPr/>
      </dsp:nvSpPr>
      <dsp:spPr>
        <a:xfrm>
          <a:off x="3253125" y="5028994"/>
          <a:ext cx="2245727" cy="898290"/>
        </a:xfrm>
        <a:prstGeom prst="chevron">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lvl="0" algn="ctr" defTabSz="488950" rtl="0">
            <a:lnSpc>
              <a:spcPct val="90000"/>
            </a:lnSpc>
            <a:spcBef>
              <a:spcPct val="0"/>
            </a:spcBef>
            <a:spcAft>
              <a:spcPct val="35000"/>
            </a:spcAft>
          </a:pPr>
          <a:r>
            <a:rPr lang="en-US" sz="1100" kern="1200" smtClean="0"/>
            <a:t>Adding meaning to data may be difficult</a:t>
          </a:r>
          <a:endParaRPr lang="en-US" sz="1100" kern="1200"/>
        </a:p>
      </dsp:txBody>
      <dsp:txXfrm>
        <a:off x="3702270" y="5028994"/>
        <a:ext cx="1347437" cy="898290"/>
      </dsp:txXfrm>
    </dsp:sp>
    <dsp:sp modelId="{B0668553-0968-9440-923E-D547B61ECB82}">
      <dsp:nvSpPr>
        <dsp:cNvPr id="0" name=""/>
        <dsp:cNvSpPr/>
      </dsp:nvSpPr>
      <dsp:spPr>
        <a:xfrm>
          <a:off x="5184451" y="5028994"/>
          <a:ext cx="2245727" cy="898290"/>
        </a:xfrm>
        <a:prstGeom prst="chevron">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lvl="0" algn="ctr" defTabSz="488950" rtl="0">
            <a:lnSpc>
              <a:spcPct val="90000"/>
            </a:lnSpc>
            <a:spcBef>
              <a:spcPct val="0"/>
            </a:spcBef>
            <a:spcAft>
              <a:spcPct val="35000"/>
            </a:spcAft>
          </a:pPr>
          <a:r>
            <a:rPr lang="en-US" sz="1100" kern="1200" smtClean="0"/>
            <a:t>Algorithms </a:t>
          </a:r>
          <a:endParaRPr lang="en-US" sz="1100" kern="1200"/>
        </a:p>
      </dsp:txBody>
      <dsp:txXfrm>
        <a:off x="5633596" y="5028994"/>
        <a:ext cx="1347437" cy="898290"/>
      </dsp:txXfrm>
    </dsp:sp>
    <dsp:sp modelId="{ABF2C92F-B52B-AE44-9BA3-E747E3232A4A}">
      <dsp:nvSpPr>
        <dsp:cNvPr id="0" name=""/>
        <dsp:cNvSpPr/>
      </dsp:nvSpPr>
      <dsp:spPr>
        <a:xfrm>
          <a:off x="7115776" y="5028994"/>
          <a:ext cx="2245727" cy="898290"/>
        </a:xfrm>
        <a:prstGeom prst="chevron">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lvl="0" algn="ctr" defTabSz="488950" rtl="0">
            <a:lnSpc>
              <a:spcPct val="90000"/>
            </a:lnSpc>
            <a:spcBef>
              <a:spcPct val="0"/>
            </a:spcBef>
            <a:spcAft>
              <a:spcPct val="35000"/>
            </a:spcAft>
          </a:pPr>
          <a:r>
            <a:rPr lang="en-US" sz="1100" kern="1200" dirty="0" smtClean="0"/>
            <a:t>Review mechanism itself a subject of or corrupted by the social credit system in which it is embedded?</a:t>
          </a:r>
          <a:endParaRPr lang="en-US" sz="1100" kern="1200" dirty="0"/>
        </a:p>
      </dsp:txBody>
      <dsp:txXfrm>
        <a:off x="7564921" y="5028994"/>
        <a:ext cx="1347437" cy="898290"/>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BC1B26-6EC4-9B44-BDCD-1552F28E500C}" type="datetimeFigureOut">
              <a:rPr lang="en-US" smtClean="0"/>
              <a:t>9/23/17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F7EA9A-E9BF-8A49-B83E-A24DB93FA789}" type="slidenum">
              <a:rPr lang="en-US" smtClean="0"/>
              <a:t>‹#›</a:t>
            </a:fld>
            <a:endParaRPr lang="en-US"/>
          </a:p>
        </p:txBody>
      </p:sp>
    </p:spTree>
    <p:extLst>
      <p:ext uri="{BB962C8B-B14F-4D97-AF65-F5344CB8AC3E}">
        <p14:creationId xmlns:p14="http://schemas.microsoft.com/office/powerpoint/2010/main" val="1827790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085DB-8845-D64E-9175-A7224ECEC351}" type="datetimeFigureOut">
              <a:rPr lang="en-US" smtClean="0"/>
              <a:t>9/23/17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5A541-F596-6F48-B45B-84F308D2E30D}" type="slidenum">
              <a:rPr lang="en-US" smtClean="0"/>
              <a:t>‹#›</a:t>
            </a:fld>
            <a:endParaRPr lang="en-US"/>
          </a:p>
        </p:txBody>
      </p:sp>
    </p:spTree>
    <p:extLst>
      <p:ext uri="{BB962C8B-B14F-4D97-AF65-F5344CB8AC3E}">
        <p14:creationId xmlns:p14="http://schemas.microsoft.com/office/powerpoint/2010/main" val="1027078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085DB-8845-D64E-9175-A7224ECEC351}" type="datetimeFigureOut">
              <a:rPr lang="en-US" smtClean="0"/>
              <a:t>9/23/17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5A541-F596-6F48-B45B-84F308D2E30D}" type="slidenum">
              <a:rPr lang="en-US" smtClean="0"/>
              <a:t>‹#›</a:t>
            </a:fld>
            <a:endParaRPr lang="en-US"/>
          </a:p>
        </p:txBody>
      </p:sp>
    </p:spTree>
    <p:extLst>
      <p:ext uri="{BB962C8B-B14F-4D97-AF65-F5344CB8AC3E}">
        <p14:creationId xmlns:p14="http://schemas.microsoft.com/office/powerpoint/2010/main" val="364124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085DB-8845-D64E-9175-A7224ECEC351}" type="datetimeFigureOut">
              <a:rPr lang="en-US" smtClean="0"/>
              <a:t>9/23/17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5A541-F596-6F48-B45B-84F308D2E30D}" type="slidenum">
              <a:rPr lang="en-US" smtClean="0"/>
              <a:t>‹#›</a:t>
            </a:fld>
            <a:endParaRPr lang="en-US"/>
          </a:p>
        </p:txBody>
      </p:sp>
    </p:spTree>
    <p:extLst>
      <p:ext uri="{BB962C8B-B14F-4D97-AF65-F5344CB8AC3E}">
        <p14:creationId xmlns:p14="http://schemas.microsoft.com/office/powerpoint/2010/main" val="1653409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085DB-8845-D64E-9175-A7224ECEC351}" type="datetimeFigureOut">
              <a:rPr lang="en-US" smtClean="0"/>
              <a:t>9/23/17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5A541-F596-6F48-B45B-84F308D2E30D}" type="slidenum">
              <a:rPr lang="en-US" smtClean="0"/>
              <a:t>‹#›</a:t>
            </a:fld>
            <a:endParaRPr lang="en-US"/>
          </a:p>
        </p:txBody>
      </p:sp>
    </p:spTree>
    <p:extLst>
      <p:ext uri="{BB962C8B-B14F-4D97-AF65-F5344CB8AC3E}">
        <p14:creationId xmlns:p14="http://schemas.microsoft.com/office/powerpoint/2010/main" val="1857593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085DB-8845-D64E-9175-A7224ECEC351}" type="datetimeFigureOut">
              <a:rPr lang="en-US" smtClean="0"/>
              <a:t>9/23/17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5A541-F596-6F48-B45B-84F308D2E30D}" type="slidenum">
              <a:rPr lang="en-US" smtClean="0"/>
              <a:t>‹#›</a:t>
            </a:fld>
            <a:endParaRPr lang="en-US"/>
          </a:p>
        </p:txBody>
      </p:sp>
    </p:spTree>
    <p:extLst>
      <p:ext uri="{BB962C8B-B14F-4D97-AF65-F5344CB8AC3E}">
        <p14:creationId xmlns:p14="http://schemas.microsoft.com/office/powerpoint/2010/main" val="455870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085DB-8845-D64E-9175-A7224ECEC351}" type="datetimeFigureOut">
              <a:rPr lang="en-US" smtClean="0"/>
              <a:t>9/23/17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F5A541-F596-6F48-B45B-84F308D2E30D}" type="slidenum">
              <a:rPr lang="en-US" smtClean="0"/>
              <a:t>‹#›</a:t>
            </a:fld>
            <a:endParaRPr lang="en-US"/>
          </a:p>
        </p:txBody>
      </p:sp>
    </p:spTree>
    <p:extLst>
      <p:ext uri="{BB962C8B-B14F-4D97-AF65-F5344CB8AC3E}">
        <p14:creationId xmlns:p14="http://schemas.microsoft.com/office/powerpoint/2010/main" val="1747560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085DB-8845-D64E-9175-A7224ECEC351}" type="datetimeFigureOut">
              <a:rPr lang="en-US" smtClean="0"/>
              <a:t>9/23/17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F5A541-F596-6F48-B45B-84F308D2E30D}" type="slidenum">
              <a:rPr lang="en-US" smtClean="0"/>
              <a:t>‹#›</a:t>
            </a:fld>
            <a:endParaRPr lang="en-US"/>
          </a:p>
        </p:txBody>
      </p:sp>
    </p:spTree>
    <p:extLst>
      <p:ext uri="{BB962C8B-B14F-4D97-AF65-F5344CB8AC3E}">
        <p14:creationId xmlns:p14="http://schemas.microsoft.com/office/powerpoint/2010/main" val="10788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085DB-8845-D64E-9175-A7224ECEC351}" type="datetimeFigureOut">
              <a:rPr lang="en-US" smtClean="0"/>
              <a:t>9/23/17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F5A541-F596-6F48-B45B-84F308D2E30D}" type="slidenum">
              <a:rPr lang="en-US" smtClean="0"/>
              <a:t>‹#›</a:t>
            </a:fld>
            <a:endParaRPr lang="en-US"/>
          </a:p>
        </p:txBody>
      </p:sp>
    </p:spTree>
    <p:extLst>
      <p:ext uri="{BB962C8B-B14F-4D97-AF65-F5344CB8AC3E}">
        <p14:creationId xmlns:p14="http://schemas.microsoft.com/office/powerpoint/2010/main" val="775854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085DB-8845-D64E-9175-A7224ECEC351}" type="datetimeFigureOut">
              <a:rPr lang="en-US" smtClean="0"/>
              <a:t>9/23/17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F5A541-F596-6F48-B45B-84F308D2E30D}" type="slidenum">
              <a:rPr lang="en-US" smtClean="0"/>
              <a:t>‹#›</a:t>
            </a:fld>
            <a:endParaRPr lang="en-US"/>
          </a:p>
        </p:txBody>
      </p:sp>
    </p:spTree>
    <p:extLst>
      <p:ext uri="{BB962C8B-B14F-4D97-AF65-F5344CB8AC3E}">
        <p14:creationId xmlns:p14="http://schemas.microsoft.com/office/powerpoint/2010/main" val="266734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085DB-8845-D64E-9175-A7224ECEC351}" type="datetimeFigureOut">
              <a:rPr lang="en-US" smtClean="0"/>
              <a:t>9/23/17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F5A541-F596-6F48-B45B-84F308D2E30D}" type="slidenum">
              <a:rPr lang="en-US" smtClean="0"/>
              <a:t>‹#›</a:t>
            </a:fld>
            <a:endParaRPr lang="en-US"/>
          </a:p>
        </p:txBody>
      </p:sp>
    </p:spTree>
    <p:extLst>
      <p:ext uri="{BB962C8B-B14F-4D97-AF65-F5344CB8AC3E}">
        <p14:creationId xmlns:p14="http://schemas.microsoft.com/office/powerpoint/2010/main" val="1201193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085DB-8845-D64E-9175-A7224ECEC351}" type="datetimeFigureOut">
              <a:rPr lang="en-US" smtClean="0"/>
              <a:t>9/23/17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F5A541-F596-6F48-B45B-84F308D2E30D}" type="slidenum">
              <a:rPr lang="en-US" smtClean="0"/>
              <a:t>‹#›</a:t>
            </a:fld>
            <a:endParaRPr lang="en-US"/>
          </a:p>
        </p:txBody>
      </p:sp>
    </p:spTree>
    <p:extLst>
      <p:ext uri="{BB962C8B-B14F-4D97-AF65-F5344CB8AC3E}">
        <p14:creationId xmlns:p14="http://schemas.microsoft.com/office/powerpoint/2010/main" val="211492315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1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C085DB-8845-D64E-9175-A7224ECEC351}" type="datetimeFigureOut">
              <a:rPr lang="en-US" smtClean="0"/>
              <a:t>9/23/17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F5A541-F596-6F48-B45B-84F308D2E30D}" type="slidenum">
              <a:rPr lang="en-US" smtClean="0"/>
              <a:t>‹#›</a:t>
            </a:fld>
            <a:endParaRPr lang="en-US"/>
          </a:p>
        </p:txBody>
      </p:sp>
    </p:spTree>
    <p:extLst>
      <p:ext uri="{BB962C8B-B14F-4D97-AF65-F5344CB8AC3E}">
        <p14:creationId xmlns:p14="http://schemas.microsoft.com/office/powerpoint/2010/main" val="16650732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93369"/>
            <a:ext cx="12192000" cy="2316594"/>
          </a:xfrm>
        </p:spPr>
        <p:txBody>
          <a:bodyPr>
            <a:normAutofit/>
          </a:bodyPr>
          <a:lstStyle/>
          <a:p>
            <a:r>
              <a:rPr lang="en-US" sz="4000" b="1" dirty="0"/>
              <a:t>Measurement, Assessment and Reward: The Challenges of Building Institutionalized Social Credit and Rating Systems in China and in the West</a:t>
            </a:r>
            <a:r>
              <a:rPr lang="en-US" sz="4000" b="1" dirty="0" smtClean="0"/>
              <a:t>?</a:t>
            </a:r>
            <a:endParaRPr lang="en-US" sz="4000" dirty="0"/>
          </a:p>
        </p:txBody>
      </p:sp>
      <p:sp>
        <p:nvSpPr>
          <p:cNvPr id="3" name="Subtitle 2"/>
          <p:cNvSpPr>
            <a:spLocks noGrp="1"/>
          </p:cNvSpPr>
          <p:nvPr>
            <p:ph type="subTitle" idx="1"/>
          </p:nvPr>
        </p:nvSpPr>
        <p:spPr/>
        <p:txBody>
          <a:bodyPr>
            <a:normAutofit/>
          </a:bodyPr>
          <a:lstStyle/>
          <a:p>
            <a:r>
              <a:rPr lang="en-US" sz="2800" dirty="0"/>
              <a:t>Larry Catá Backer (白 轲)</a:t>
            </a:r>
            <a:br>
              <a:rPr lang="en-US" sz="2800" dirty="0"/>
            </a:br>
            <a:r>
              <a:rPr lang="en-US" sz="2000" dirty="0"/>
              <a:t>W. Richard and Mary Eshelman Faculty Scholar Professor of Law and International Affairs</a:t>
            </a:r>
            <a:br>
              <a:rPr lang="en-US" sz="2000" dirty="0"/>
            </a:br>
            <a:r>
              <a:rPr lang="en-US" sz="2000" dirty="0"/>
              <a:t>Pennsylvania State University | 239 Lewis Katz Building, University Park, PA 16802    1.814.863.3640 (direct) ||  lcb11@psu.edu</a:t>
            </a:r>
          </a:p>
        </p:txBody>
      </p:sp>
      <p:sp>
        <p:nvSpPr>
          <p:cNvPr id="4" name="TextBox 3"/>
          <p:cNvSpPr txBox="1"/>
          <p:nvPr/>
        </p:nvSpPr>
        <p:spPr>
          <a:xfrm>
            <a:off x="4541003" y="5501898"/>
            <a:ext cx="7423690" cy="1200329"/>
          </a:xfrm>
          <a:prstGeom prst="rect">
            <a:avLst/>
          </a:prstGeom>
          <a:noFill/>
        </p:spPr>
        <p:txBody>
          <a:bodyPr wrap="square" rtlCol="0">
            <a:spAutoFit/>
          </a:bodyPr>
          <a:lstStyle/>
          <a:p>
            <a:r>
              <a:rPr lang="en-US" dirty="0" smtClean="0"/>
              <a:t>Presentation </a:t>
            </a:r>
            <a:r>
              <a:rPr lang="en-US" dirty="0" smtClean="0"/>
              <a:t>for </a:t>
            </a:r>
            <a:r>
              <a:rPr lang="en-US" dirty="0" err="1" smtClean="0"/>
              <a:t>KoGuan</a:t>
            </a:r>
            <a:r>
              <a:rPr lang="en-US" dirty="0" smtClean="0"/>
              <a:t> </a:t>
            </a:r>
            <a:r>
              <a:rPr lang="en-US" dirty="0"/>
              <a:t>Law School, </a:t>
            </a:r>
            <a:r>
              <a:rPr lang="en-US" dirty="0" smtClean="0"/>
              <a:t>Shanghai </a:t>
            </a:r>
            <a:r>
              <a:rPr lang="en-US" dirty="0"/>
              <a:t>Jiao Tong University, </a:t>
            </a:r>
            <a:endParaRPr lang="en-US" dirty="0" smtClean="0"/>
          </a:p>
          <a:p>
            <a:r>
              <a:rPr lang="en-US" i="1" dirty="0" smtClean="0"/>
              <a:t>International </a:t>
            </a:r>
            <a:r>
              <a:rPr lang="en-US" i="1" dirty="0"/>
              <a:t>Symposium on Rule of Law &amp; Social Credit Systems</a:t>
            </a:r>
            <a:r>
              <a:rPr lang="en-US" dirty="0"/>
              <a:t> </a:t>
            </a:r>
            <a:r>
              <a:rPr lang="en-US" dirty="0" smtClean="0"/>
              <a:t> </a:t>
            </a:r>
          </a:p>
          <a:p>
            <a:r>
              <a:rPr lang="en-US" dirty="0" smtClean="0"/>
              <a:t>September 23, 2017</a:t>
            </a:r>
          </a:p>
          <a:p>
            <a:r>
              <a:rPr lang="en-US" dirty="0" smtClean="0"/>
              <a:t>Shanghai China</a:t>
            </a:r>
            <a:endParaRPr lang="en-US" dirty="0"/>
          </a:p>
        </p:txBody>
      </p:sp>
    </p:spTree>
    <p:extLst>
      <p:ext uri="{BB962C8B-B14F-4D97-AF65-F5344CB8AC3E}">
        <p14:creationId xmlns:p14="http://schemas.microsoft.com/office/powerpoint/2010/main" val="633904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Credit as Informatics</a:t>
            </a:r>
            <a:endParaRPr lang="en-US" dirty="0"/>
          </a:p>
        </p:txBody>
      </p:sp>
      <p:sp>
        <p:nvSpPr>
          <p:cNvPr id="3" name="Content Placeholder 2"/>
          <p:cNvSpPr>
            <a:spLocks noGrp="1"/>
          </p:cNvSpPr>
          <p:nvPr>
            <p:ph sz="half" idx="1"/>
          </p:nvPr>
        </p:nvSpPr>
        <p:spPr>
          <a:xfrm>
            <a:off x="838200" y="1825624"/>
            <a:ext cx="5181600" cy="5032375"/>
          </a:xfrm>
        </p:spPr>
        <p:txBody>
          <a:bodyPr>
            <a:normAutofit fontScale="85000" lnSpcReduction="20000"/>
          </a:bodyPr>
          <a:lstStyle/>
          <a:p>
            <a:r>
              <a:rPr lang="en-US" b="1" dirty="0" smtClean="0">
                <a:solidFill>
                  <a:srgbClr val="002060"/>
                </a:solidFill>
              </a:rPr>
              <a:t>Data Identification</a:t>
            </a:r>
          </a:p>
          <a:p>
            <a:pPr lvl="1"/>
            <a:r>
              <a:rPr lang="en-US" dirty="0"/>
              <a:t>What is raw information? What is judgment or conclusion? An easy example of this problem is “race”: is it raw data or is it a judgment?</a:t>
            </a:r>
            <a:r>
              <a:rPr lang="en-US" dirty="0" smtClean="0">
                <a:effectLst/>
              </a:rPr>
              <a:t> </a:t>
            </a:r>
          </a:p>
          <a:p>
            <a:pPr lvl="1"/>
            <a:r>
              <a:rPr lang="en-US" dirty="0" smtClean="0"/>
              <a:t>What is included in harvesting; what is excluded—those decisions help color analysis and evidence </a:t>
            </a:r>
            <a:r>
              <a:rPr lang="en-US" b="1" dirty="0" smtClean="0">
                <a:solidFill>
                  <a:srgbClr val="FF0000"/>
                </a:solidFill>
              </a:rPr>
              <a:t>normative bias or instrumental use </a:t>
            </a:r>
            <a:r>
              <a:rPr lang="en-US" dirty="0" smtClean="0"/>
              <a:t>of data.</a:t>
            </a:r>
          </a:p>
          <a:p>
            <a:r>
              <a:rPr lang="en-US" b="1" dirty="0" smtClean="0">
                <a:solidFill>
                  <a:srgbClr val="002060"/>
                </a:solidFill>
              </a:rPr>
              <a:t>Data Collection issues</a:t>
            </a:r>
          </a:p>
          <a:p>
            <a:pPr lvl="1"/>
            <a:r>
              <a:rPr lang="en-US" dirty="0" smtClean="0"/>
              <a:t>Passive element (intake) </a:t>
            </a:r>
          </a:p>
          <a:p>
            <a:pPr lvl="1"/>
            <a:r>
              <a:rPr lang="en-US" dirty="0" smtClean="0"/>
              <a:t>Scope: what is collected</a:t>
            </a:r>
          </a:p>
          <a:p>
            <a:pPr lvl="1"/>
            <a:r>
              <a:rPr lang="en-US" dirty="0" smtClean="0"/>
              <a:t>Focus: how is it organized and distributed</a:t>
            </a:r>
          </a:p>
          <a:p>
            <a:pPr lvl="1"/>
            <a:r>
              <a:rPr lang="en-US" dirty="0" smtClean="0"/>
              <a:t>Capacity to collect: technical capacity to collect and use</a:t>
            </a:r>
          </a:p>
          <a:p>
            <a:pPr lvl="1"/>
            <a:r>
              <a:rPr lang="en-US" dirty="0" smtClean="0"/>
              <a:t>Analytical framework—the algorithm</a:t>
            </a:r>
          </a:p>
          <a:p>
            <a:pPr lvl="2"/>
            <a:r>
              <a:rPr lang="en-US" dirty="0" smtClean="0"/>
              <a:t>Human or mechanical interpretation? </a:t>
            </a:r>
          </a:p>
        </p:txBody>
      </p:sp>
      <p:sp>
        <p:nvSpPr>
          <p:cNvPr id="4" name="Content Placeholder 3"/>
          <p:cNvSpPr>
            <a:spLocks noGrp="1"/>
          </p:cNvSpPr>
          <p:nvPr>
            <p:ph sz="half" idx="2"/>
          </p:nvPr>
        </p:nvSpPr>
        <p:spPr>
          <a:xfrm>
            <a:off x="6172200" y="1397480"/>
            <a:ext cx="5181600" cy="5331124"/>
          </a:xfrm>
        </p:spPr>
        <p:txBody>
          <a:bodyPr>
            <a:normAutofit fontScale="85000" lnSpcReduction="20000"/>
          </a:bodyPr>
          <a:lstStyle/>
          <a:p>
            <a:r>
              <a:rPr lang="en-US" b="1" dirty="0" smtClean="0">
                <a:solidFill>
                  <a:srgbClr val="002060"/>
                </a:solidFill>
              </a:rPr>
              <a:t>From Data to Information: Evaluation</a:t>
            </a:r>
          </a:p>
          <a:p>
            <a:pPr lvl="1"/>
            <a:r>
              <a:rPr lang="en-US" b="1" dirty="0" smtClean="0">
                <a:solidFill>
                  <a:srgbClr val="FF0000"/>
                </a:solidFill>
              </a:rPr>
              <a:t>Conversion from data to information Two way relationship between data collection and the objectives of collection</a:t>
            </a:r>
          </a:p>
          <a:p>
            <a:r>
              <a:rPr lang="en-US" b="1" dirty="0" smtClean="0">
                <a:solidFill>
                  <a:srgbClr val="002060"/>
                </a:solidFill>
              </a:rPr>
              <a:t>Sufficiency Issues</a:t>
            </a:r>
            <a:r>
              <a:rPr lang="en-US" b="1" dirty="0" smtClean="0">
                <a:solidFill>
                  <a:srgbClr val="FF0000"/>
                </a:solidFill>
              </a:rPr>
              <a:t>:</a:t>
            </a:r>
            <a:endParaRPr lang="en-US" b="1" dirty="0" smtClean="0"/>
          </a:p>
          <a:p>
            <a:pPr lvl="1"/>
            <a:r>
              <a:rPr lang="en-US" dirty="0" smtClean="0"/>
              <a:t>Verification;</a:t>
            </a:r>
          </a:p>
          <a:p>
            <a:pPr lvl="1"/>
            <a:r>
              <a:rPr lang="en-US" dirty="0" smtClean="0"/>
              <a:t>Management</a:t>
            </a:r>
          </a:p>
          <a:p>
            <a:pPr lvl="1"/>
            <a:r>
              <a:rPr lang="en-US" dirty="0" smtClean="0"/>
              <a:t>Exposure</a:t>
            </a:r>
          </a:p>
          <a:p>
            <a:pPr lvl="1"/>
            <a:r>
              <a:rPr lang="en-US" dirty="0"/>
              <a:t>C</a:t>
            </a:r>
            <a:r>
              <a:rPr lang="en-US" dirty="0" smtClean="0"/>
              <a:t>onfession</a:t>
            </a:r>
          </a:p>
          <a:p>
            <a:r>
              <a:rPr lang="en-US" b="1" dirty="0" smtClean="0">
                <a:solidFill>
                  <a:srgbClr val="002060"/>
                </a:solidFill>
              </a:rPr>
              <a:t>Broadcasting data</a:t>
            </a:r>
          </a:p>
          <a:p>
            <a:pPr lvl="1"/>
            <a:r>
              <a:rPr lang="en-US" dirty="0" smtClean="0"/>
              <a:t>Active element of surveillance</a:t>
            </a:r>
          </a:p>
          <a:p>
            <a:pPr lvl="1"/>
            <a:r>
              <a:rPr lang="en-US" dirty="0" smtClean="0"/>
              <a:t>The power of secret and public information</a:t>
            </a:r>
          </a:p>
          <a:p>
            <a:r>
              <a:rPr lang="en-US" b="1" dirty="0" smtClean="0">
                <a:solidFill>
                  <a:srgbClr val="002060"/>
                </a:solidFill>
              </a:rPr>
              <a:t>Coherence and Legitimacy</a:t>
            </a:r>
          </a:p>
          <a:p>
            <a:pPr lvl="1"/>
            <a:r>
              <a:rPr lang="en-US" dirty="0" smtClean="0"/>
              <a:t>Is there a connection between the data, the interpretation and the judgement	.	</a:t>
            </a:r>
          </a:p>
          <a:p>
            <a:endParaRPr lang="en-US" dirty="0"/>
          </a:p>
        </p:txBody>
      </p:sp>
    </p:spTree>
    <p:extLst>
      <p:ext uri="{BB962C8B-B14F-4D97-AF65-F5344CB8AC3E}">
        <p14:creationId xmlns:p14="http://schemas.microsoft.com/office/powerpoint/2010/main" val="360114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Credit as Control</a:t>
            </a:r>
            <a:endParaRPr lang="en-US" dirty="0"/>
          </a:p>
        </p:txBody>
      </p:sp>
      <p:sp>
        <p:nvSpPr>
          <p:cNvPr id="3" name="Content Placeholder 2"/>
          <p:cNvSpPr>
            <a:spLocks noGrp="1"/>
          </p:cNvSpPr>
          <p:nvPr>
            <p:ph idx="1"/>
          </p:nvPr>
        </p:nvSpPr>
        <p:spPr>
          <a:xfrm>
            <a:off x="379562" y="1825624"/>
            <a:ext cx="10974238" cy="5032376"/>
          </a:xfrm>
        </p:spPr>
        <p:txBody>
          <a:bodyPr>
            <a:normAutofit/>
          </a:bodyPr>
          <a:lstStyle/>
          <a:p>
            <a:r>
              <a:rPr lang="en-US" dirty="0" smtClean="0"/>
              <a:t>Locating the power to </a:t>
            </a:r>
            <a:r>
              <a:rPr lang="en-US" dirty="0"/>
              <a:t>Determine the Contours of Information </a:t>
            </a:r>
            <a:r>
              <a:rPr lang="en-US" dirty="0" smtClean="0"/>
              <a:t>Production</a:t>
            </a:r>
            <a:r>
              <a:rPr lang="en-US" dirty="0" smtClean="0">
                <a:effectLst/>
              </a:rPr>
              <a:t>.</a:t>
            </a:r>
          </a:p>
          <a:p>
            <a:pPr lvl="1"/>
            <a:r>
              <a:rPr lang="en-US" dirty="0" smtClean="0"/>
              <a:t>Centralized power (all decisions made by a central authority) </a:t>
            </a:r>
          </a:p>
          <a:p>
            <a:pPr lvl="1"/>
            <a:r>
              <a:rPr lang="en-US" dirty="0" smtClean="0"/>
              <a:t>Decentralized: within or outside the state.</a:t>
            </a:r>
          </a:p>
          <a:p>
            <a:r>
              <a:rPr lang="en-US" dirty="0"/>
              <a:t>Assigning Responsibility for the Production of </a:t>
            </a:r>
            <a:r>
              <a:rPr lang="en-US" dirty="0" smtClean="0"/>
              <a:t>Information</a:t>
            </a:r>
          </a:p>
          <a:p>
            <a:pPr lvl="1"/>
            <a:r>
              <a:rPr lang="en-US" dirty="0" smtClean="0">
                <a:effectLst/>
              </a:rPr>
              <a:t>Active production of data—reporting obligations</a:t>
            </a:r>
          </a:p>
          <a:p>
            <a:pPr lvl="1"/>
            <a:r>
              <a:rPr lang="en-US" dirty="0" smtClean="0"/>
              <a:t>Passive harvesting</a:t>
            </a:r>
            <a:r>
              <a:rPr lang="en-US" dirty="0" smtClean="0">
                <a:effectLst/>
              </a:rPr>
              <a:t> </a:t>
            </a:r>
          </a:p>
          <a:p>
            <a:r>
              <a:rPr lang="en-US" dirty="0" smtClean="0"/>
              <a:t>Controlling access to data and interpretation algorithms.</a:t>
            </a:r>
          </a:p>
          <a:p>
            <a:r>
              <a:rPr lang="en-US" dirty="0" smtClean="0"/>
              <a:t>Determining the use of information</a:t>
            </a:r>
          </a:p>
          <a:p>
            <a:pPr lvl="1"/>
            <a:r>
              <a:rPr lang="en-US" dirty="0" smtClean="0"/>
              <a:t>Raw data up to controlling institution</a:t>
            </a:r>
          </a:p>
          <a:p>
            <a:pPr lvl="1"/>
            <a:r>
              <a:rPr lang="en-US" dirty="0" smtClean="0"/>
              <a:t>Judgment and consequences down from controlling institution</a:t>
            </a:r>
            <a:r>
              <a:rPr lang="en-US" dirty="0"/>
              <a:t>	</a:t>
            </a:r>
            <a:endParaRPr lang="en-US" dirty="0" smtClean="0"/>
          </a:p>
        </p:txBody>
      </p:sp>
    </p:spTree>
    <p:extLst>
      <p:ext uri="{BB962C8B-B14F-4D97-AF65-F5344CB8AC3E}">
        <p14:creationId xmlns:p14="http://schemas.microsoft.com/office/powerpoint/2010/main" val="828475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Credit </a:t>
            </a:r>
            <a:r>
              <a:rPr lang="en-US" smtClean="0"/>
              <a:t>as Governance</a:t>
            </a:r>
            <a:endParaRPr lang="en-US" dirty="0"/>
          </a:p>
        </p:txBody>
      </p:sp>
      <p:sp>
        <p:nvSpPr>
          <p:cNvPr id="3" name="Content Placeholder 2"/>
          <p:cNvSpPr>
            <a:spLocks noGrp="1"/>
          </p:cNvSpPr>
          <p:nvPr>
            <p:ph idx="1"/>
          </p:nvPr>
        </p:nvSpPr>
        <p:spPr>
          <a:xfrm>
            <a:off x="189780" y="1825625"/>
            <a:ext cx="12002219" cy="4488912"/>
          </a:xfrm>
        </p:spPr>
        <p:txBody>
          <a:bodyPr>
            <a:normAutofit fontScale="77500" lnSpcReduction="20000"/>
          </a:bodyPr>
          <a:lstStyle/>
          <a:p>
            <a:r>
              <a:rPr lang="en-US" b="1" i="1" dirty="0" err="1" smtClean="0">
                <a:solidFill>
                  <a:srgbClr val="FF0000"/>
                </a:solidFill>
              </a:rPr>
              <a:t>Gouvernmentalité</a:t>
            </a:r>
            <a:r>
              <a:rPr lang="en-US" dirty="0"/>
              <a:t>, a linking of governance with the techniques of its power</a:t>
            </a:r>
            <a:r>
              <a:rPr lang="en-US" dirty="0" smtClean="0">
                <a:effectLst/>
              </a:rPr>
              <a:t> </a:t>
            </a:r>
          </a:p>
          <a:p>
            <a:r>
              <a:rPr lang="en-US" b="1" dirty="0" smtClean="0">
                <a:solidFill>
                  <a:srgbClr val="FF0000"/>
                </a:solidFill>
              </a:rPr>
              <a:t>Policing (by the social credit manager) and compliance (by the social credit data producers)</a:t>
            </a:r>
            <a:r>
              <a:rPr lang="en-US" dirty="0" smtClean="0"/>
              <a:t> appear </a:t>
            </a:r>
            <a:r>
              <a:rPr lang="en-US" dirty="0"/>
              <a:t>to have become a primary focus of governance</a:t>
            </a:r>
            <a:r>
              <a:rPr lang="en-US" dirty="0" smtClean="0">
                <a:effectLst/>
              </a:rPr>
              <a:t> </a:t>
            </a:r>
          </a:p>
          <a:p>
            <a:pPr lvl="1"/>
            <a:r>
              <a:rPr lang="en-US" dirty="0" smtClean="0"/>
              <a:t>In Federal Securities Law: That </a:t>
            </a:r>
            <a:r>
              <a:rPr lang="en-US" dirty="0"/>
              <a:t>ultimate regulator, the federal government, selects the data to be gathered, deploys corporate outsiders to monitor internal surveillance efficiencies, defines the boundaries of effective analysis (that is of analysis with legal effects), and selects the judgment to be made from certain clusters of information, but not from others.</a:t>
            </a:r>
            <a:r>
              <a:rPr lang="en-US" dirty="0" smtClean="0">
                <a:effectLst/>
              </a:rPr>
              <a:t> </a:t>
            </a:r>
            <a:r>
              <a:rPr lang="en-US" dirty="0"/>
              <a:t>	.	</a:t>
            </a:r>
          </a:p>
          <a:p>
            <a:r>
              <a:rPr lang="en-US" dirty="0" smtClean="0"/>
              <a:t>Surveillance </a:t>
            </a:r>
            <a:r>
              <a:rPr lang="en-US" dirty="0"/>
              <a:t>here in its normative/regulatory guise confronts the issues: </a:t>
            </a:r>
            <a:r>
              <a:rPr lang="en-US" b="1" dirty="0">
                <a:solidFill>
                  <a:srgbClr val="FF0000"/>
                </a:solidFill>
              </a:rPr>
              <a:t>Is there an ideal from which deviations can be judged? </a:t>
            </a:r>
            <a:r>
              <a:rPr lang="en-US" dirty="0"/>
              <a:t>And at what point is deviation severe enough to merit discipline and correction? The answer increasingly appears to be no. . .  and yes! </a:t>
            </a:r>
            <a:endParaRPr lang="en-US" dirty="0" smtClean="0"/>
          </a:p>
          <a:p>
            <a:r>
              <a:rPr lang="en-US" b="1" dirty="0" smtClean="0">
                <a:solidFill>
                  <a:srgbClr val="FF0000"/>
                </a:solidFill>
              </a:rPr>
              <a:t>Produce resistance </a:t>
            </a:r>
            <a:r>
              <a:rPr lang="en-US" dirty="0" smtClean="0"/>
              <a:t>using similar techniques</a:t>
            </a:r>
          </a:p>
          <a:p>
            <a:pPr lvl="1"/>
            <a:r>
              <a:rPr lang="en-US" dirty="0"/>
              <a:t>For example, the control of crowds and mass protests through the techniques of surveillance has been met by evolving techniques of resistance based on the same techniques deployed to control crowds.</a:t>
            </a:r>
            <a:endParaRPr lang="en-US" dirty="0" smtClean="0"/>
          </a:p>
          <a:p>
            <a:r>
              <a:rPr lang="en-US" dirty="0" smtClean="0"/>
              <a:t>Form of </a:t>
            </a:r>
            <a:r>
              <a:rPr lang="en-US" dirty="0" err="1" smtClean="0"/>
              <a:t>Governmentailty</a:t>
            </a:r>
            <a:r>
              <a:rPr lang="en-US" dirty="0" smtClean="0"/>
              <a:t> </a:t>
            </a:r>
            <a:r>
              <a:rPr lang="en-US" b="1" dirty="0" smtClean="0">
                <a:solidFill>
                  <a:srgbClr val="FF0000"/>
                </a:solidFill>
              </a:rPr>
              <a:t>follows the normative basis for political organization</a:t>
            </a:r>
            <a:r>
              <a:rPr lang="en-US" dirty="0" smtClean="0"/>
              <a:t>.</a:t>
            </a:r>
          </a:p>
          <a:p>
            <a:pPr lvl="1"/>
            <a:r>
              <a:rPr lang="en-US" dirty="0" smtClean="0"/>
              <a:t>In the West that governance power of surveillance and control has fractured</a:t>
            </a:r>
          </a:p>
          <a:p>
            <a:pPr lvl="1"/>
            <a:r>
              <a:rPr lang="en-US" dirty="0" smtClean="0"/>
              <a:t>In China it is going in the opposite direction.	</a:t>
            </a:r>
          </a:p>
        </p:txBody>
      </p:sp>
    </p:spTree>
    <p:extLst>
      <p:ext uri="{BB962C8B-B14F-4D97-AF65-F5344CB8AC3E}">
        <p14:creationId xmlns:p14="http://schemas.microsoft.com/office/powerpoint/2010/main" val="2055194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Resonance With Western efforts </a:t>
            </a:r>
          </a:p>
        </p:txBody>
      </p:sp>
      <p:pic>
        <p:nvPicPr>
          <p:cNvPr id="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8500" y="2223294"/>
            <a:ext cx="5715000" cy="3556000"/>
          </a:xfrm>
        </p:spPr>
      </p:pic>
    </p:spTree>
    <p:extLst>
      <p:ext uri="{BB962C8B-B14F-4D97-AF65-F5344CB8AC3E}">
        <p14:creationId xmlns:p14="http://schemas.microsoft.com/office/powerpoint/2010/main" val="1019265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Western Approaches to Social Credit: Principles</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Law Enforcement</a:t>
            </a:r>
          </a:p>
          <a:p>
            <a:pPr lvl="1"/>
            <a:r>
              <a:rPr lang="en-US" dirty="0" smtClean="0"/>
              <a:t>Method</a:t>
            </a:r>
          </a:p>
          <a:p>
            <a:pPr lvl="1"/>
            <a:r>
              <a:rPr lang="en-US" dirty="0" smtClean="0"/>
              <a:t>Alternative to administrative regulation as a tool of lawmaking </a:t>
            </a:r>
          </a:p>
          <a:p>
            <a:r>
              <a:rPr lang="en-US" dirty="0" smtClean="0"/>
              <a:t>Transparency</a:t>
            </a:r>
          </a:p>
          <a:p>
            <a:pPr lvl="1"/>
            <a:r>
              <a:rPr lang="en-US" dirty="0" smtClean="0"/>
              <a:t>Engagement </a:t>
            </a:r>
          </a:p>
          <a:p>
            <a:pPr lvl="2"/>
            <a:r>
              <a:rPr lang="en-US" dirty="0" smtClean="0"/>
              <a:t>For governance </a:t>
            </a:r>
          </a:p>
          <a:p>
            <a:pPr lvl="1"/>
            <a:r>
              <a:rPr lang="en-US" dirty="0" smtClean="0"/>
              <a:t>Information</a:t>
            </a:r>
          </a:p>
          <a:p>
            <a:pPr lvl="2"/>
            <a:r>
              <a:rPr lang="en-US" dirty="0" smtClean="0"/>
              <a:t>For consumer choice</a:t>
            </a:r>
          </a:p>
        </p:txBody>
      </p:sp>
      <p:sp>
        <p:nvSpPr>
          <p:cNvPr id="4" name="Content Placeholder 3"/>
          <p:cNvSpPr>
            <a:spLocks noGrp="1"/>
          </p:cNvSpPr>
          <p:nvPr>
            <p:ph sz="half" idx="2"/>
          </p:nvPr>
        </p:nvSpPr>
        <p:spPr>
          <a:xfrm>
            <a:off x="6172200" y="1825624"/>
            <a:ext cx="5181600" cy="5032375"/>
          </a:xfrm>
        </p:spPr>
        <p:txBody>
          <a:bodyPr>
            <a:normAutofit lnSpcReduction="10000"/>
          </a:bodyPr>
          <a:lstStyle/>
          <a:p>
            <a:r>
              <a:rPr lang="en-US" dirty="0" smtClean="0"/>
              <a:t>Controlling behavior</a:t>
            </a:r>
          </a:p>
          <a:p>
            <a:pPr lvl="1"/>
            <a:r>
              <a:rPr lang="en-US" dirty="0" smtClean="0"/>
              <a:t>Organizations</a:t>
            </a:r>
          </a:p>
          <a:p>
            <a:pPr lvl="1"/>
            <a:r>
              <a:rPr lang="en-US" dirty="0" smtClean="0"/>
              <a:t>Individuals</a:t>
            </a:r>
          </a:p>
          <a:p>
            <a:endParaRPr lang="en-US" dirty="0" smtClean="0"/>
          </a:p>
          <a:p>
            <a:r>
              <a:rPr lang="en-US" dirty="0" smtClean="0"/>
              <a:t>Shaping culture</a:t>
            </a:r>
          </a:p>
          <a:p>
            <a:pPr lvl="1"/>
            <a:r>
              <a:rPr lang="en-US" dirty="0" smtClean="0"/>
              <a:t>Health and wellness</a:t>
            </a:r>
          </a:p>
          <a:p>
            <a:pPr lvl="1"/>
            <a:r>
              <a:rPr lang="en-US" dirty="0" smtClean="0"/>
              <a:t>Social vices (drinking, sexual activity, etc.)</a:t>
            </a:r>
          </a:p>
          <a:p>
            <a:r>
              <a:rPr lang="en-US" dirty="0" smtClean="0"/>
              <a:t>Accountability</a:t>
            </a:r>
          </a:p>
          <a:p>
            <a:pPr lvl="1"/>
            <a:r>
              <a:rPr lang="en-US" dirty="0" smtClean="0"/>
              <a:t>Individuals</a:t>
            </a:r>
          </a:p>
          <a:p>
            <a:pPr lvl="1"/>
            <a:r>
              <a:rPr lang="en-US" dirty="0" smtClean="0"/>
              <a:t>Entities</a:t>
            </a:r>
          </a:p>
          <a:p>
            <a:pPr lvl="1"/>
            <a:r>
              <a:rPr lang="en-US" dirty="0" smtClean="0"/>
              <a:t>government</a:t>
            </a:r>
            <a:endParaRPr lang="en-US" dirty="0"/>
          </a:p>
        </p:txBody>
      </p:sp>
    </p:spTree>
    <p:extLst>
      <p:ext uri="{BB962C8B-B14F-4D97-AF65-F5344CB8AC3E}">
        <p14:creationId xmlns:p14="http://schemas.microsoft.com/office/powerpoint/2010/main" val="101842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Western Approaches to Social Credit: Operationalization—Public Sphere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Licensing and review programs</a:t>
            </a:r>
          </a:p>
          <a:p>
            <a:pPr lvl="1"/>
            <a:r>
              <a:rPr lang="en-US" dirty="0" smtClean="0"/>
              <a:t>Educational institutions</a:t>
            </a:r>
          </a:p>
          <a:p>
            <a:pPr lvl="1"/>
            <a:r>
              <a:rPr lang="en-US" dirty="0" smtClean="0"/>
              <a:t>Professional services (from hairdressers to lawyers)</a:t>
            </a:r>
          </a:p>
          <a:p>
            <a:r>
              <a:rPr lang="en-US" dirty="0" smtClean="0"/>
              <a:t>Data sharing</a:t>
            </a:r>
          </a:p>
          <a:p>
            <a:pPr lvl="1"/>
            <a:r>
              <a:rPr lang="en-US" dirty="0" smtClean="0"/>
              <a:t>Child support</a:t>
            </a:r>
          </a:p>
          <a:p>
            <a:pPr lvl="1"/>
            <a:r>
              <a:rPr lang="en-US" dirty="0" smtClean="0"/>
              <a:t>Sexual predators</a:t>
            </a:r>
          </a:p>
          <a:p>
            <a:pPr lvl="1"/>
            <a:r>
              <a:rPr lang="en-US" dirty="0" smtClean="0"/>
              <a:t>Criminals</a:t>
            </a:r>
          </a:p>
          <a:p>
            <a:r>
              <a:rPr lang="en-US" dirty="0" smtClean="0"/>
              <a:t> Monitoring and disclosure</a:t>
            </a:r>
          </a:p>
          <a:p>
            <a:pPr lvl="1"/>
            <a:r>
              <a:rPr lang="en-US" dirty="0" smtClean="0"/>
              <a:t>Securities</a:t>
            </a:r>
          </a:p>
          <a:p>
            <a:r>
              <a:rPr lang="en-US" dirty="0" smtClean="0"/>
              <a:t>Rating</a:t>
            </a:r>
          </a:p>
          <a:p>
            <a:pPr lvl="1"/>
            <a:r>
              <a:rPr lang="en-US" dirty="0" smtClean="0"/>
              <a:t>Credit rating</a:t>
            </a:r>
          </a:p>
          <a:p>
            <a:pPr lvl="1"/>
            <a:r>
              <a:rPr lang="en-US" dirty="0" smtClean="0"/>
              <a:t>Corporate CSR rating</a:t>
            </a:r>
            <a:endParaRPr lang="en-US" dirty="0"/>
          </a:p>
        </p:txBody>
      </p:sp>
    </p:spTree>
    <p:extLst>
      <p:ext uri="{BB962C8B-B14F-4D97-AF65-F5344CB8AC3E}">
        <p14:creationId xmlns:p14="http://schemas.microsoft.com/office/powerpoint/2010/main" val="114666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Western Approaches to Social Credit: Operationalization—Private Sphere</a:t>
            </a:r>
            <a:endParaRPr lang="en-US" dirty="0"/>
          </a:p>
        </p:txBody>
      </p:sp>
      <p:sp>
        <p:nvSpPr>
          <p:cNvPr id="3" name="Content Placeholder 2"/>
          <p:cNvSpPr>
            <a:spLocks noGrp="1"/>
          </p:cNvSpPr>
          <p:nvPr>
            <p:ph sz="half" idx="1"/>
          </p:nvPr>
        </p:nvSpPr>
        <p:spPr>
          <a:xfrm>
            <a:off x="838200" y="1825624"/>
            <a:ext cx="5181600" cy="5032375"/>
          </a:xfrm>
        </p:spPr>
        <p:txBody>
          <a:bodyPr>
            <a:normAutofit lnSpcReduction="10000"/>
          </a:bodyPr>
          <a:lstStyle/>
          <a:p>
            <a:r>
              <a:rPr lang="en-US" dirty="0" smtClean="0"/>
              <a:t>Credit rating agencies</a:t>
            </a:r>
          </a:p>
          <a:p>
            <a:pPr lvl="1"/>
            <a:r>
              <a:rPr lang="en-US" dirty="0" smtClean="0"/>
              <a:t>Individuals</a:t>
            </a:r>
          </a:p>
          <a:p>
            <a:pPr lvl="1"/>
            <a:r>
              <a:rPr lang="en-US" dirty="0" smtClean="0"/>
              <a:t>Enterprises</a:t>
            </a:r>
          </a:p>
          <a:p>
            <a:pPr lvl="1"/>
            <a:r>
              <a:rPr lang="en-US" dirty="0" smtClean="0"/>
              <a:t>Governments</a:t>
            </a:r>
          </a:p>
          <a:p>
            <a:r>
              <a:rPr lang="en-US" dirty="0" smtClean="0"/>
              <a:t>News Media</a:t>
            </a:r>
          </a:p>
          <a:p>
            <a:pPr lvl="1"/>
            <a:r>
              <a:rPr lang="en-US" dirty="0" smtClean="0"/>
              <a:t>Education institutions (London Time; U.S: News)</a:t>
            </a:r>
          </a:p>
          <a:p>
            <a:r>
              <a:rPr lang="en-US" dirty="0" smtClean="0"/>
              <a:t>Academics; Think Tanks</a:t>
            </a:r>
          </a:p>
          <a:p>
            <a:pPr lvl="1"/>
            <a:r>
              <a:rPr lang="en-US" dirty="0" smtClean="0"/>
              <a:t>Impact assessment metrics</a:t>
            </a:r>
          </a:p>
          <a:p>
            <a:pPr lvl="1"/>
            <a:r>
              <a:rPr lang="en-US" dirty="0" smtClean="0"/>
              <a:t>Industry sector performance</a:t>
            </a:r>
          </a:p>
          <a:p>
            <a:r>
              <a:rPr lang="en-US" dirty="0" smtClean="0"/>
              <a:t>Enterprise systems</a:t>
            </a:r>
          </a:p>
          <a:p>
            <a:pPr lvl="1"/>
            <a:r>
              <a:rPr lang="en-US" dirty="0" smtClean="0"/>
              <a:t>Eugenics</a:t>
            </a:r>
          </a:p>
          <a:p>
            <a:pPr lvl="1"/>
            <a:r>
              <a:rPr lang="en-US" dirty="0" smtClean="0"/>
              <a:t>Social media</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898748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353800" cy="1084880"/>
          </a:xfrm>
        </p:spPr>
        <p:txBody>
          <a:bodyPr/>
          <a:lstStyle/>
          <a:p>
            <a:r>
              <a:rPr lang="en-US" dirty="0" smtClean="0"/>
              <a:t>Future Work</a:t>
            </a:r>
            <a:endParaRPr lang="en-US" dirty="0"/>
          </a:p>
        </p:txBody>
      </p:sp>
      <p:sp>
        <p:nvSpPr>
          <p:cNvPr id="3" name="Content Placeholder 2"/>
          <p:cNvSpPr>
            <a:spLocks noGrp="1"/>
          </p:cNvSpPr>
          <p:nvPr>
            <p:ph idx="1"/>
          </p:nvPr>
        </p:nvSpPr>
        <p:spPr>
          <a:xfrm>
            <a:off x="0" y="1317356"/>
            <a:ext cx="12192000" cy="5540644"/>
          </a:xfrm>
        </p:spPr>
        <p:txBody>
          <a:bodyPr>
            <a:normAutofit fontScale="92500" lnSpcReduction="20000"/>
          </a:bodyPr>
          <a:lstStyle/>
          <a:p>
            <a:r>
              <a:rPr lang="en-US" dirty="0"/>
              <a:t>Can social credit be understood within the cage of the CCP basic line</a:t>
            </a:r>
          </a:p>
          <a:p>
            <a:pPr lvl="1"/>
            <a:r>
              <a:rPr lang="en-US" dirty="0"/>
              <a:t>OR</a:t>
            </a:r>
          </a:p>
          <a:p>
            <a:r>
              <a:rPr lang="en-US" dirty="0"/>
              <a:t>To what extent might aspects of the basic line provide an insight into both the character and operation of social credit</a:t>
            </a:r>
          </a:p>
          <a:p>
            <a:r>
              <a:rPr lang="en-US" b="1" dirty="0">
                <a:solidFill>
                  <a:srgbClr val="FF0000"/>
                </a:solidFill>
              </a:rPr>
              <a:t>How to situate Social Credit within the larger context</a:t>
            </a:r>
            <a:r>
              <a:rPr lang="en-US" dirty="0"/>
              <a:t> </a:t>
            </a:r>
          </a:p>
          <a:p>
            <a:pPr lvl="1"/>
            <a:r>
              <a:rPr lang="en-US" dirty="0"/>
              <a:t>Socialist modernization</a:t>
            </a:r>
          </a:p>
          <a:p>
            <a:pPr lvl="1"/>
            <a:r>
              <a:rPr lang="en-US" dirty="0"/>
              <a:t>The role of a vanguard party</a:t>
            </a:r>
          </a:p>
          <a:p>
            <a:r>
              <a:rPr lang="en-US" b="1" dirty="0">
                <a:solidFill>
                  <a:srgbClr val="FF0000"/>
                </a:solidFill>
              </a:rPr>
              <a:t>How to situate it within a more granular context</a:t>
            </a:r>
          </a:p>
          <a:p>
            <a:pPr lvl="1"/>
            <a:r>
              <a:rPr lang="en-US" dirty="0"/>
              <a:t>The construction of socialist law </a:t>
            </a:r>
          </a:p>
          <a:p>
            <a:pPr lvl="1"/>
            <a:r>
              <a:rPr lang="en-US" dirty="0"/>
              <a:t>The relationship between the framing of algorithm and data harvesting</a:t>
            </a:r>
          </a:p>
          <a:p>
            <a:r>
              <a:rPr lang="en-US" b="1" dirty="0">
                <a:solidFill>
                  <a:srgbClr val="FF0000"/>
                </a:solidFill>
              </a:rPr>
              <a:t>How to situate it within a theoretical context</a:t>
            </a:r>
          </a:p>
          <a:p>
            <a:pPr lvl="1"/>
            <a:r>
              <a:rPr lang="en-US" dirty="0"/>
              <a:t>The conception of socialist law </a:t>
            </a:r>
          </a:p>
          <a:p>
            <a:pPr lvl="1"/>
            <a:r>
              <a:rPr lang="en-US" dirty="0"/>
              <a:t>Framing behavior or putting a cage around the exercise of administrative discretion?</a:t>
            </a:r>
          </a:p>
          <a:p>
            <a:pPr lvl="1"/>
            <a:r>
              <a:rPr lang="en-US" dirty="0"/>
              <a:t>Developing the CCP Basic </a:t>
            </a:r>
            <a:r>
              <a:rPr lang="en-US" dirty="0" smtClean="0"/>
              <a:t>Line</a:t>
            </a:r>
            <a:endParaRPr lang="en-US" dirty="0"/>
          </a:p>
          <a:p>
            <a:r>
              <a:rPr lang="en-US" b="1" dirty="0">
                <a:solidFill>
                  <a:srgbClr val="FF0000"/>
                </a:solidFill>
              </a:rPr>
              <a:t>How </a:t>
            </a:r>
            <a:r>
              <a:rPr lang="en-US" b="1" dirty="0" smtClean="0">
                <a:solidFill>
                  <a:srgbClr val="FF0000"/>
                </a:solidFill>
              </a:rPr>
              <a:t>to situate it within its technical constraints </a:t>
            </a:r>
          </a:p>
          <a:p>
            <a:pPr lvl="1"/>
            <a:r>
              <a:rPr lang="en-US" dirty="0" smtClean="0"/>
              <a:t>Pragmatic issues of data, algorithm and policy coherence</a:t>
            </a:r>
            <a:endParaRPr lang="en-US" dirty="0"/>
          </a:p>
        </p:txBody>
      </p:sp>
    </p:spTree>
    <p:extLst>
      <p:ext uri="{BB962C8B-B14F-4D97-AF65-F5344CB8AC3E}">
        <p14:creationId xmlns:p14="http://schemas.microsoft.com/office/powerpoint/2010/main" val="482636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Concluding Thoughts</a:t>
            </a:r>
            <a:endParaRPr lang="en-US" dirty="0"/>
          </a:p>
        </p:txBody>
      </p:sp>
      <p:sp>
        <p:nvSpPr>
          <p:cNvPr id="3" name="Content Placeholder 2"/>
          <p:cNvSpPr>
            <a:spLocks noGrp="1"/>
          </p:cNvSpPr>
          <p:nvPr>
            <p:ph sz="half" idx="1"/>
          </p:nvPr>
        </p:nvSpPr>
        <p:spPr/>
        <p:txBody>
          <a:bodyPr>
            <a:normAutofit fontScale="92500" lnSpcReduction="10000"/>
          </a:bodyPr>
          <a:lstStyle/>
          <a:p>
            <a:r>
              <a:rPr lang="en-US" b="1" dirty="0" smtClean="0"/>
              <a:t>Social Credit</a:t>
            </a:r>
            <a:r>
              <a:rPr lang="en-US" dirty="0" smtClean="0"/>
              <a:t> is much more than technique or rating system;</a:t>
            </a:r>
          </a:p>
          <a:p>
            <a:r>
              <a:rPr lang="en-US" b="1" dirty="0"/>
              <a:t>The Mass Line </a:t>
            </a:r>
            <a:r>
              <a:rPr lang="en-US" dirty="0"/>
              <a:t>may have something to say to both the framing and management of social credit as a political tool and as an </a:t>
            </a:r>
            <a:r>
              <a:rPr lang="en-US" dirty="0" smtClean="0"/>
              <a:t>expression </a:t>
            </a:r>
            <a:r>
              <a:rPr lang="en-US" dirty="0"/>
              <a:t>of </a:t>
            </a:r>
            <a:r>
              <a:rPr lang="en-US" dirty="0" smtClean="0"/>
              <a:t>law.</a:t>
            </a:r>
          </a:p>
          <a:p>
            <a:r>
              <a:rPr lang="en-US" dirty="0" smtClean="0"/>
              <a:t>The ideal of the mass is changing—reinforcing the movement from class struggle as the basis for collectivity to socialist modernization</a:t>
            </a:r>
          </a:p>
          <a:p>
            <a:endParaRPr lang="en-US" dirty="0" smtClean="0"/>
          </a:p>
          <a:p>
            <a:endParaRPr lang="en-US" dirty="0"/>
          </a:p>
        </p:txBody>
      </p:sp>
      <p:sp>
        <p:nvSpPr>
          <p:cNvPr id="4" name="Content Placeholder 3"/>
          <p:cNvSpPr>
            <a:spLocks noGrp="1"/>
          </p:cNvSpPr>
          <p:nvPr>
            <p:ph sz="half" idx="2"/>
          </p:nvPr>
        </p:nvSpPr>
        <p:spPr/>
        <p:txBody>
          <a:bodyPr>
            <a:normAutofit fontScale="92500" lnSpcReduction="10000"/>
          </a:bodyPr>
          <a:lstStyle/>
          <a:p>
            <a:r>
              <a:rPr lang="en-US" dirty="0" smtClean="0"/>
              <a:t>Social Credit may fundamentally change the way one thinks about the exercise of the leadership role of the CCP.</a:t>
            </a:r>
          </a:p>
          <a:p>
            <a:pPr lvl="1"/>
            <a:r>
              <a:rPr lang="en-US" dirty="0" smtClean="0"/>
              <a:t>Data and algorithm</a:t>
            </a:r>
          </a:p>
          <a:p>
            <a:r>
              <a:rPr lang="en-US" dirty="0" smtClean="0"/>
              <a:t>Be sensitive to the </a:t>
            </a:r>
            <a:r>
              <a:rPr lang="en-US" i="1" dirty="0" smtClean="0"/>
              <a:t>normative element of data</a:t>
            </a:r>
            <a:r>
              <a:rPr lang="en-US" dirty="0" smtClean="0"/>
              <a:t>, and </a:t>
            </a:r>
          </a:p>
          <a:p>
            <a:r>
              <a:rPr lang="en-US" dirty="0" smtClean="0"/>
              <a:t>The </a:t>
            </a:r>
            <a:r>
              <a:rPr lang="en-US" i="1" dirty="0" smtClean="0"/>
              <a:t>ideological element of algorithms</a:t>
            </a:r>
          </a:p>
          <a:p>
            <a:endParaRPr lang="en-US" dirty="0"/>
          </a:p>
        </p:txBody>
      </p:sp>
    </p:spTree>
    <p:extLst>
      <p:ext uri="{BB962C8B-B14F-4D97-AF65-F5344CB8AC3E}">
        <p14:creationId xmlns:p14="http://schemas.microsoft.com/office/powerpoint/2010/main" val="1529403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881966" cy="2057400"/>
          </a:xfrm>
        </p:spPr>
        <p:txBody>
          <a:bodyPr>
            <a:normAutofit/>
          </a:bodyPr>
          <a:lstStyle/>
          <a:p>
            <a:r>
              <a:rPr lang="en-US" sz="9600" b="1" dirty="0" smtClean="0"/>
              <a:t>Thanks!</a:t>
            </a:r>
            <a:endParaRPr lang="en-US" sz="9600" b="1" dirty="0"/>
          </a:p>
        </p:txBody>
      </p:sp>
      <p:sp>
        <p:nvSpPr>
          <p:cNvPr id="3" name="Content Placeholder 2"/>
          <p:cNvSpPr>
            <a:spLocks noGrp="1"/>
          </p:cNvSpPr>
          <p:nvPr>
            <p:ph idx="1"/>
          </p:nvPr>
        </p:nvSpPr>
        <p:spPr>
          <a:xfrm>
            <a:off x="5183188" y="987425"/>
            <a:ext cx="7008812" cy="5870575"/>
          </a:xfrm>
        </p:spPr>
        <p:txBody>
          <a:bodyPr>
            <a:normAutofit fontScale="77500" lnSpcReduction="20000"/>
          </a:bodyPr>
          <a:lstStyle/>
          <a:p>
            <a:r>
              <a:rPr lang="en-US" b="1" i="1" dirty="0" smtClean="0"/>
              <a:t>Additional Readings by Larry Catá Backer</a:t>
            </a:r>
            <a:r>
              <a:rPr lang="en-US" dirty="0" smtClean="0"/>
              <a:t>:</a:t>
            </a:r>
          </a:p>
          <a:p>
            <a:pPr lvl="1"/>
            <a:r>
              <a:rPr lang="en-US" dirty="0"/>
              <a:t>“From a “Two Thrust Approach” to a “Two Sword One Thrust Strategy” to Combat Criminal Corruption: Corporate Compliance, Prosecutorial Discretion, and Sovereign Investor </a:t>
            </a:r>
            <a:r>
              <a:rPr lang="en-US" dirty="0" smtClean="0"/>
              <a:t>Oversight</a:t>
            </a:r>
            <a:r>
              <a:rPr lang="en-US" dirty="0"/>
              <a:t>” Jilin University Journal, social science edition 吉林大学学报社科版 (forthcoming 2017) </a:t>
            </a:r>
            <a:r>
              <a:rPr lang="en-US" dirty="0" smtClean="0"/>
              <a:t>. </a:t>
            </a:r>
            <a:endParaRPr lang="en-US" dirty="0"/>
          </a:p>
          <a:p>
            <a:pPr lvl="1"/>
            <a:r>
              <a:rPr lang="en-US" dirty="0" smtClean="0"/>
              <a:t>“Theorizing Regulatory Governance Within its Ecology: The Structure of Management in an Age of Globalization,” </a:t>
            </a:r>
            <a:r>
              <a:rPr lang="en-US" i="1" dirty="0" smtClean="0"/>
              <a:t>Contemporary Politics </a:t>
            </a:r>
            <a:r>
              <a:rPr lang="en-US" dirty="0" smtClean="0"/>
              <a:t>23:--- (Special Issue forthcoming 2017). </a:t>
            </a:r>
          </a:p>
          <a:p>
            <a:pPr lvl="1"/>
            <a:r>
              <a:rPr lang="en-US" dirty="0" smtClean="0"/>
              <a:t>“Transparency Between Norm, Technique and Property in International Law and Governance—The Example of Corporate Disclosure Regimes and Environmental Impacts,” </a:t>
            </a:r>
            <a:r>
              <a:rPr lang="en-US" i="1" dirty="0" smtClean="0"/>
              <a:t>Minnesota Journal of International Law </a:t>
            </a:r>
            <a:r>
              <a:rPr lang="en-US" dirty="0" smtClean="0"/>
              <a:t>22:1-70 (2013) </a:t>
            </a:r>
          </a:p>
          <a:p>
            <a:pPr lvl="1"/>
            <a:r>
              <a:rPr lang="en-US" dirty="0" smtClean="0"/>
              <a:t>“Global Panopticism:  Surveillance Lawmaking by Corporations, States, and Other Entities,” </a:t>
            </a:r>
            <a:r>
              <a:rPr lang="en-US" i="1" dirty="0" smtClean="0"/>
              <a:t>Indiana Journal of Global Legal Studies </a:t>
            </a:r>
            <a:r>
              <a:rPr lang="en-US" dirty="0" smtClean="0"/>
              <a:t>15(1):101-148 (2008);</a:t>
            </a:r>
          </a:p>
          <a:p>
            <a:pPr lvl="1"/>
            <a:r>
              <a:rPr lang="en-US" dirty="0" smtClean="0"/>
              <a:t> “Monitor and Manage:  MiFID and Power in the Regulation of EU Financial Markets,” </a:t>
            </a:r>
            <a:r>
              <a:rPr lang="en-US" i="1" dirty="0" smtClean="0"/>
              <a:t>Yearbook of European Law </a:t>
            </a:r>
            <a:r>
              <a:rPr lang="en-US" dirty="0" smtClean="0"/>
              <a:t>27:349-386 (Oxford U. Press, 2008) </a:t>
            </a:r>
            <a:endParaRPr lang="en-US" dirty="0"/>
          </a:p>
        </p:txBody>
      </p:sp>
      <p:sp>
        <p:nvSpPr>
          <p:cNvPr id="5" name="Text Placeholder 4"/>
          <p:cNvSpPr>
            <a:spLocks noGrp="1"/>
          </p:cNvSpPr>
          <p:nvPr>
            <p:ph type="body" sz="half" idx="2"/>
          </p:nvPr>
        </p:nvSpPr>
        <p:spPr/>
        <p:txBody>
          <a:bodyPr/>
          <a:lstStyle/>
          <a:p>
            <a:endParaRPr lang="en-US" dirty="0"/>
          </a:p>
        </p:txBody>
      </p:sp>
      <p:pic>
        <p:nvPicPr>
          <p:cNvPr id="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78768" y="2000414"/>
            <a:ext cx="4929560" cy="4772025"/>
          </a:xfrm>
        </p:spPr>
      </p:pic>
    </p:spTree>
    <p:extLst>
      <p:ext uri="{BB962C8B-B14F-4D97-AF65-F5344CB8AC3E}">
        <p14:creationId xmlns:p14="http://schemas.microsoft.com/office/powerpoint/2010/main" val="2010020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332853"/>
          </a:xfrm>
        </p:spPr>
        <p:txBody>
          <a:bodyPr/>
          <a:lstStyle/>
          <a:p>
            <a:r>
              <a:rPr lang="en-US" dirty="0" smtClean="0"/>
              <a:t>Context: </a:t>
            </a:r>
            <a:br>
              <a:rPr lang="en-US" dirty="0" smtClean="0"/>
            </a:br>
            <a:r>
              <a:rPr lang="en-US" dirty="0" smtClean="0"/>
              <a:t>System Building Convergence and Divergence</a:t>
            </a:r>
            <a:endParaRPr lang="en-US" dirty="0"/>
          </a:p>
        </p:txBody>
      </p:sp>
      <p:sp>
        <p:nvSpPr>
          <p:cNvPr id="4" name="Content Placeholder 3"/>
          <p:cNvSpPr>
            <a:spLocks noGrp="1"/>
          </p:cNvSpPr>
          <p:nvPr>
            <p:ph sz="half" idx="1"/>
          </p:nvPr>
        </p:nvSpPr>
        <p:spPr>
          <a:xfrm>
            <a:off x="0" y="1825624"/>
            <a:ext cx="6019800" cy="5032375"/>
          </a:xfrm>
        </p:spPr>
        <p:txBody>
          <a:bodyPr>
            <a:normAutofit fontScale="92500" lnSpcReduction="20000"/>
          </a:bodyPr>
          <a:lstStyle/>
          <a:p>
            <a:pPr algn="ctr"/>
            <a:r>
              <a:rPr lang="en-US" dirty="0" smtClean="0"/>
              <a:t>China</a:t>
            </a:r>
          </a:p>
          <a:p>
            <a:r>
              <a:rPr lang="en-US" dirty="0" smtClean="0"/>
              <a:t>Social Credit</a:t>
            </a:r>
          </a:p>
          <a:p>
            <a:pPr lvl="1"/>
            <a:r>
              <a:rPr lang="en-US" dirty="0"/>
              <a:t>An example of China’s “top-level design” (顶层设计) approach; coordinated by the Central Leading Small Group for Comprehensively Deepening Reforms. </a:t>
            </a:r>
          </a:p>
          <a:p>
            <a:pPr lvl="1"/>
            <a:r>
              <a:rPr lang="en-US" dirty="0"/>
              <a:t>It is a project for the development of a national reputation system, assigning a social credit number that reflect a qualitative judgment of relevant data gathered about the subject. </a:t>
            </a:r>
          </a:p>
          <a:p>
            <a:pPr lvl="1"/>
            <a:r>
              <a:rPr lang="en-US" dirty="0"/>
              <a:t>will focus on four areas: "sincerity in government affairs" (政务诚信), "commercial sincerity" (商务诚信), "societal sincerity" (社会诚信), and "judicial credibility" (司法公信). </a:t>
            </a:r>
          </a:p>
          <a:p>
            <a:endParaRPr lang="en-US" dirty="0"/>
          </a:p>
        </p:txBody>
      </p:sp>
      <p:sp>
        <p:nvSpPr>
          <p:cNvPr id="5" name="Content Placeholder 4"/>
          <p:cNvSpPr>
            <a:spLocks noGrp="1"/>
          </p:cNvSpPr>
          <p:nvPr>
            <p:ph sz="half" idx="2"/>
          </p:nvPr>
        </p:nvSpPr>
        <p:spPr/>
        <p:txBody>
          <a:bodyPr>
            <a:normAutofit fontScale="92500" lnSpcReduction="20000"/>
          </a:bodyPr>
          <a:lstStyle/>
          <a:p>
            <a:pPr algn="ctr"/>
            <a:r>
              <a:rPr lang="en-US" dirty="0" smtClean="0"/>
              <a:t>West</a:t>
            </a:r>
          </a:p>
          <a:p>
            <a:r>
              <a:rPr lang="en-US" dirty="0" smtClean="0"/>
              <a:t>Ratings and assessment systems </a:t>
            </a:r>
          </a:p>
          <a:p>
            <a:pPr lvl="1"/>
            <a:r>
              <a:rPr lang="en-US" dirty="0" smtClean="0"/>
              <a:t>Most are private efforts</a:t>
            </a:r>
          </a:p>
          <a:p>
            <a:pPr lvl="1"/>
            <a:r>
              <a:rPr lang="en-US" dirty="0" smtClean="0"/>
              <a:t>Original: credit ratings</a:t>
            </a:r>
          </a:p>
          <a:p>
            <a:pPr lvl="1"/>
            <a:r>
              <a:rPr lang="en-US" dirty="0" smtClean="0"/>
              <a:t>Now rate virtually anything for which data is available</a:t>
            </a:r>
          </a:p>
          <a:p>
            <a:pPr lvl="2"/>
            <a:r>
              <a:rPr lang="en-US" dirty="0" smtClean="0"/>
              <a:t>Universities</a:t>
            </a:r>
          </a:p>
          <a:p>
            <a:pPr lvl="2"/>
            <a:r>
              <a:rPr lang="en-US" dirty="0" smtClean="0"/>
              <a:t>Corporate social responsibility</a:t>
            </a:r>
          </a:p>
          <a:p>
            <a:pPr lvl="1"/>
            <a:r>
              <a:rPr lang="en-US" dirty="0" smtClean="0"/>
              <a:t>State has become involved</a:t>
            </a:r>
          </a:p>
          <a:p>
            <a:pPr lvl="2"/>
            <a:r>
              <a:rPr lang="en-US" dirty="0" smtClean="0"/>
              <a:t>Compliance systems</a:t>
            </a:r>
          </a:p>
          <a:p>
            <a:pPr lvl="2"/>
            <a:r>
              <a:rPr lang="en-US" dirty="0" smtClean="0"/>
              <a:t>Not ratings per se but </a:t>
            </a:r>
          </a:p>
          <a:p>
            <a:pPr lvl="2"/>
            <a:r>
              <a:rPr lang="en-US" dirty="0" smtClean="0"/>
              <a:t>Assessment </a:t>
            </a:r>
          </a:p>
          <a:p>
            <a:pPr lvl="2"/>
            <a:r>
              <a:rPr lang="en-US" dirty="0" smtClean="0"/>
              <a:t>Guide to exercise of administrative discretion (Department of Justice and corporate corruption)</a:t>
            </a:r>
            <a:endParaRPr lang="en-US" dirty="0"/>
          </a:p>
        </p:txBody>
      </p:sp>
    </p:spTree>
    <p:extLst>
      <p:ext uri="{BB962C8B-B14F-4D97-AF65-F5344CB8AC3E}">
        <p14:creationId xmlns:p14="http://schemas.microsoft.com/office/powerpoint/2010/main" val="420338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94508"/>
          </a:xfrm>
        </p:spPr>
        <p:txBody>
          <a:bodyPr/>
          <a:lstStyle/>
          <a:p>
            <a:r>
              <a:rPr lang="en-US" dirty="0" smtClean="0"/>
              <a:t>Chinese Social Credit: Operationalization</a:t>
            </a:r>
            <a:endParaRPr lang="en-US" dirty="0"/>
          </a:p>
        </p:txBody>
      </p:sp>
      <p:sp>
        <p:nvSpPr>
          <p:cNvPr id="3" name="Content Placeholder 2"/>
          <p:cNvSpPr>
            <a:spLocks noGrp="1"/>
          </p:cNvSpPr>
          <p:nvPr>
            <p:ph sz="half" idx="1"/>
          </p:nvPr>
        </p:nvSpPr>
        <p:spPr>
          <a:xfrm>
            <a:off x="1" y="1094509"/>
            <a:ext cx="6019800" cy="5763490"/>
          </a:xfrm>
        </p:spPr>
        <p:txBody>
          <a:bodyPr>
            <a:normAutofit/>
          </a:bodyPr>
          <a:lstStyle/>
          <a:p>
            <a:r>
              <a:rPr lang="en-US" sz="3500" dirty="0" smtClean="0"/>
              <a:t>Focus on four sectors </a:t>
            </a:r>
          </a:p>
          <a:p>
            <a:pPr lvl="2"/>
            <a:r>
              <a:rPr lang="en-US" sz="2700" dirty="0" smtClean="0"/>
              <a:t>Government, commercial activities, social integrity, judicial credibility ¶ II(1)-(4) </a:t>
            </a:r>
          </a:p>
          <a:p>
            <a:pPr lvl="1"/>
            <a:r>
              <a:rPr lang="en-US" sz="3000" dirty="0" smtClean="0"/>
              <a:t>(1) </a:t>
            </a:r>
            <a:r>
              <a:rPr lang="en-US" sz="3000" b="1" dirty="0" smtClean="0">
                <a:solidFill>
                  <a:srgbClr val="FF0000"/>
                </a:solidFill>
              </a:rPr>
              <a:t>government</a:t>
            </a:r>
            <a:r>
              <a:rPr lang="en-US" sz="3000" dirty="0" smtClean="0"/>
              <a:t>; </a:t>
            </a:r>
          </a:p>
          <a:p>
            <a:pPr lvl="2"/>
            <a:r>
              <a:rPr lang="en-US" sz="2600" dirty="0" smtClean="0"/>
              <a:t>Social credit as trigger for variety of governmental action:  </a:t>
            </a:r>
          </a:p>
          <a:p>
            <a:pPr lvl="3"/>
            <a:r>
              <a:rPr lang="en-US" sz="1900" dirty="0" smtClean="0"/>
              <a:t>administrative permission, government procurement, tendering and budding, </a:t>
            </a:r>
            <a:r>
              <a:rPr lang="en-US" sz="1900" dirty="0" err="1" smtClean="0"/>
              <a:t>labour</a:t>
            </a:r>
            <a:r>
              <a:rPr lang="en-US" sz="1900" dirty="0" smtClean="0"/>
              <a:t> and employment, social security, scientific research management, cadre promotion and appointment, management and supervision, application for government financial support and other such areas, and foster the development of a credit services market. </a:t>
            </a:r>
          </a:p>
        </p:txBody>
      </p:sp>
      <p:sp>
        <p:nvSpPr>
          <p:cNvPr id="4" name="Content Placeholder 3"/>
          <p:cNvSpPr>
            <a:spLocks noGrp="1"/>
          </p:cNvSpPr>
          <p:nvPr>
            <p:ph sz="half" idx="2"/>
          </p:nvPr>
        </p:nvSpPr>
        <p:spPr>
          <a:xfrm>
            <a:off x="6172200" y="1094509"/>
            <a:ext cx="6019800" cy="5763491"/>
          </a:xfrm>
        </p:spPr>
        <p:txBody>
          <a:bodyPr>
            <a:normAutofit/>
          </a:bodyPr>
          <a:lstStyle/>
          <a:p>
            <a:pPr lvl="1"/>
            <a:r>
              <a:rPr lang="en-US" dirty="0" smtClean="0"/>
              <a:t>Honor government agreements and commitments</a:t>
            </a:r>
          </a:p>
          <a:p>
            <a:pPr lvl="1"/>
            <a:r>
              <a:rPr lang="en-US" dirty="0" smtClean="0"/>
              <a:t>Monitor civil servants</a:t>
            </a:r>
          </a:p>
          <a:p>
            <a:pPr lvl="2"/>
            <a:endParaRPr lang="en-US" dirty="0" smtClean="0"/>
          </a:p>
        </p:txBody>
      </p:sp>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1096" y="2510725"/>
            <a:ext cx="5796366" cy="4347275"/>
          </a:xfrm>
          <a:prstGeom prst="rect">
            <a:avLst/>
          </a:prstGeom>
        </p:spPr>
      </p:pic>
    </p:spTree>
    <p:extLst>
      <p:ext uri="{BB962C8B-B14F-4D97-AF65-F5344CB8AC3E}">
        <p14:creationId xmlns:p14="http://schemas.microsoft.com/office/powerpoint/2010/main" val="630223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94508"/>
          </a:xfrm>
        </p:spPr>
        <p:txBody>
          <a:bodyPr/>
          <a:lstStyle/>
          <a:p>
            <a:r>
              <a:rPr lang="en-US" dirty="0" smtClean="0"/>
              <a:t>Chinese Social Credit: Operationalization</a:t>
            </a:r>
            <a:endParaRPr lang="en-US" dirty="0"/>
          </a:p>
        </p:txBody>
      </p:sp>
      <p:sp>
        <p:nvSpPr>
          <p:cNvPr id="3" name="Content Placeholder 2"/>
          <p:cNvSpPr>
            <a:spLocks noGrp="1"/>
          </p:cNvSpPr>
          <p:nvPr>
            <p:ph sz="half" idx="1"/>
          </p:nvPr>
        </p:nvSpPr>
        <p:spPr>
          <a:xfrm>
            <a:off x="471055" y="1454727"/>
            <a:ext cx="5548745" cy="5403272"/>
          </a:xfrm>
        </p:spPr>
        <p:txBody>
          <a:bodyPr>
            <a:normAutofit lnSpcReduction="10000"/>
          </a:bodyPr>
          <a:lstStyle/>
          <a:p>
            <a:r>
              <a:rPr lang="en-US" dirty="0" smtClean="0"/>
              <a:t>(2) </a:t>
            </a:r>
            <a:r>
              <a:rPr lang="en-US" b="1" dirty="0" smtClean="0">
                <a:solidFill>
                  <a:srgbClr val="FF0000"/>
                </a:solidFill>
              </a:rPr>
              <a:t>commercial activity</a:t>
            </a:r>
            <a:r>
              <a:rPr lang="en-US" dirty="0" smtClean="0"/>
              <a:t>; </a:t>
            </a:r>
          </a:p>
          <a:p>
            <a:pPr lvl="2"/>
            <a:r>
              <a:rPr lang="en-US" dirty="0" smtClean="0"/>
              <a:t>Production</a:t>
            </a:r>
          </a:p>
          <a:p>
            <a:pPr lvl="2"/>
            <a:r>
              <a:rPr lang="en-US" dirty="0" smtClean="0"/>
              <a:t>Logistics</a:t>
            </a:r>
          </a:p>
          <a:p>
            <a:pPr lvl="2"/>
            <a:r>
              <a:rPr lang="en-US" dirty="0" smtClean="0"/>
              <a:t>Finance. </a:t>
            </a:r>
          </a:p>
          <a:p>
            <a:pPr lvl="2"/>
            <a:r>
              <a:rPr lang="en-US" dirty="0" smtClean="0"/>
              <a:t>Taxation</a:t>
            </a:r>
          </a:p>
          <a:p>
            <a:pPr lvl="2"/>
            <a:r>
              <a:rPr lang="en-US" dirty="0" smtClean="0"/>
              <a:t>Pricing (“clear retail pricing”)</a:t>
            </a:r>
          </a:p>
          <a:p>
            <a:pPr lvl="2"/>
            <a:r>
              <a:rPr lang="en-US" dirty="0" smtClean="0"/>
              <a:t>Project construction</a:t>
            </a:r>
          </a:p>
          <a:p>
            <a:pPr lvl="2"/>
            <a:r>
              <a:rPr lang="en-US" dirty="0" smtClean="0"/>
              <a:t>Government procurement</a:t>
            </a:r>
          </a:p>
          <a:p>
            <a:pPr lvl="2"/>
            <a:r>
              <a:rPr lang="en-US" dirty="0" smtClean="0"/>
              <a:t>Tendering and bidding</a:t>
            </a:r>
          </a:p>
          <a:p>
            <a:pPr lvl="2"/>
            <a:r>
              <a:rPr lang="en-US" dirty="0" smtClean="0"/>
              <a:t>Transportation</a:t>
            </a:r>
          </a:p>
          <a:p>
            <a:pPr lvl="2"/>
            <a:r>
              <a:rPr lang="en-US" dirty="0" smtClean="0"/>
              <a:t>E-Commerce</a:t>
            </a:r>
          </a:p>
          <a:p>
            <a:pPr lvl="2"/>
            <a:r>
              <a:rPr lang="en-US" dirty="0" smtClean="0"/>
              <a:t>Statistics</a:t>
            </a:r>
          </a:p>
          <a:p>
            <a:pPr lvl="2"/>
            <a:r>
              <a:rPr lang="en-US" dirty="0" smtClean="0"/>
              <a:t>Services sector (Professionals)</a:t>
            </a:r>
          </a:p>
          <a:p>
            <a:pPr lvl="2"/>
            <a:r>
              <a:rPr lang="en-US" dirty="0" smtClean="0"/>
              <a:t>Advertising</a:t>
            </a:r>
          </a:p>
          <a:p>
            <a:pPr lvl="2"/>
            <a:r>
              <a:rPr lang="en-US" dirty="0" smtClean="0"/>
              <a:t>Enterprise governance (including CSR)</a:t>
            </a:r>
          </a:p>
          <a:p>
            <a:endParaRPr lang="en-US" sz="2600" dirty="0" smtClean="0"/>
          </a:p>
        </p:txBody>
      </p:sp>
      <p:sp>
        <p:nvSpPr>
          <p:cNvPr id="4" name="Content Placeholder 3"/>
          <p:cNvSpPr>
            <a:spLocks noGrp="1"/>
          </p:cNvSpPr>
          <p:nvPr>
            <p:ph sz="half" idx="2"/>
          </p:nvPr>
        </p:nvSpPr>
        <p:spPr>
          <a:xfrm>
            <a:off x="6172200" y="1246910"/>
            <a:ext cx="6019800" cy="5611090"/>
          </a:xfrm>
        </p:spPr>
        <p:txBody>
          <a:bodyPr>
            <a:normAutofit lnSpcReduction="10000"/>
          </a:bodyPr>
          <a:lstStyle/>
          <a:p>
            <a:pPr lvl="1"/>
            <a:r>
              <a:rPr lang="en-US" dirty="0" smtClean="0"/>
              <a:t>(3) </a:t>
            </a:r>
            <a:r>
              <a:rPr lang="en-US" b="1" dirty="0">
                <a:solidFill>
                  <a:srgbClr val="FF0000"/>
                </a:solidFill>
              </a:rPr>
              <a:t>S</a:t>
            </a:r>
            <a:r>
              <a:rPr lang="en-US" b="1" dirty="0" smtClean="0">
                <a:solidFill>
                  <a:srgbClr val="FF0000"/>
                </a:solidFill>
              </a:rPr>
              <a:t>ocial integrity</a:t>
            </a:r>
          </a:p>
          <a:p>
            <a:pPr lvl="2"/>
            <a:r>
              <a:rPr lang="en-US" dirty="0" smtClean="0"/>
              <a:t>Healthcare, birth control, hygiene</a:t>
            </a:r>
          </a:p>
          <a:p>
            <a:pPr lvl="2"/>
            <a:r>
              <a:rPr lang="en-US" dirty="0" smtClean="0"/>
              <a:t>“Social Security”</a:t>
            </a:r>
          </a:p>
          <a:p>
            <a:pPr lvl="2"/>
            <a:r>
              <a:rPr lang="en-US" dirty="0" smtClean="0"/>
              <a:t>Labor and employment</a:t>
            </a:r>
          </a:p>
          <a:p>
            <a:pPr lvl="2"/>
            <a:r>
              <a:rPr lang="en-US" dirty="0" smtClean="0"/>
              <a:t>Education and scientific research</a:t>
            </a:r>
          </a:p>
          <a:p>
            <a:pPr lvl="2"/>
            <a:r>
              <a:rPr lang="en-US" dirty="0" smtClean="0"/>
              <a:t>Culture, sports, tourism</a:t>
            </a:r>
          </a:p>
          <a:p>
            <a:pPr lvl="2"/>
            <a:r>
              <a:rPr lang="en-US" dirty="0" smtClean="0"/>
              <a:t>Intellectual property rights</a:t>
            </a:r>
          </a:p>
          <a:p>
            <a:pPr lvl="2"/>
            <a:r>
              <a:rPr lang="en-US" dirty="0" smtClean="0"/>
              <a:t>Environmental protection</a:t>
            </a:r>
          </a:p>
          <a:p>
            <a:pPr lvl="2"/>
            <a:r>
              <a:rPr lang="en-US" dirty="0" smtClean="0"/>
              <a:t> Credit </a:t>
            </a:r>
            <a:r>
              <a:rPr lang="en-US" dirty="0"/>
              <a:t>records for natural persons in economic and social life</a:t>
            </a:r>
            <a:r>
              <a:rPr lang="en-US" dirty="0" smtClean="0">
                <a:effectLst/>
              </a:rPr>
              <a:t> </a:t>
            </a:r>
          </a:p>
          <a:p>
            <a:pPr lvl="2"/>
            <a:r>
              <a:rPr lang="en-US" dirty="0" smtClean="0"/>
              <a:t>Internet application and services </a:t>
            </a:r>
          </a:p>
          <a:p>
            <a:pPr lvl="1"/>
            <a:r>
              <a:rPr lang="en-US" dirty="0" smtClean="0"/>
              <a:t>(4) </a:t>
            </a:r>
            <a:r>
              <a:rPr lang="en-US" b="1" dirty="0" smtClean="0">
                <a:solidFill>
                  <a:srgbClr val="FF0000"/>
                </a:solidFill>
              </a:rPr>
              <a:t>Judicial Credibility</a:t>
            </a:r>
          </a:p>
          <a:p>
            <a:pPr lvl="2"/>
            <a:r>
              <a:rPr lang="en-US" dirty="0" smtClean="0"/>
              <a:t>Transparency in proceedings</a:t>
            </a:r>
          </a:p>
          <a:p>
            <a:pPr lvl="2"/>
            <a:r>
              <a:rPr lang="en-US" dirty="0" smtClean="0"/>
              <a:t>Prosecutorial credibility</a:t>
            </a:r>
          </a:p>
          <a:p>
            <a:pPr lvl="2"/>
            <a:r>
              <a:rPr lang="en-US" dirty="0" smtClean="0"/>
              <a:t>´Public Security services credibility</a:t>
            </a:r>
          </a:p>
          <a:p>
            <a:pPr lvl="2"/>
            <a:r>
              <a:rPr lang="en-US" dirty="0" smtClean="0"/>
              <a:t>Judicial administrative systems </a:t>
            </a:r>
          </a:p>
          <a:p>
            <a:pPr lvl="2"/>
            <a:r>
              <a:rPr lang="en-US" dirty="0" smtClean="0"/>
              <a:t>Law enforcement standardization</a:t>
            </a:r>
          </a:p>
          <a:p>
            <a:pPr lvl="2"/>
            <a:endParaRPr lang="en-US" dirty="0" smtClean="0"/>
          </a:p>
          <a:p>
            <a:pPr lvl="2"/>
            <a:endParaRPr lang="en-US" dirty="0" smtClean="0"/>
          </a:p>
          <a:p>
            <a:pPr lvl="2"/>
            <a:endParaRPr lang="en-US" dirty="0" smtClean="0"/>
          </a:p>
        </p:txBody>
      </p:sp>
    </p:spTree>
    <p:extLst>
      <p:ext uri="{BB962C8B-B14F-4D97-AF65-F5344CB8AC3E}">
        <p14:creationId xmlns:p14="http://schemas.microsoft.com/office/powerpoint/2010/main" val="774883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A First Run at Applied Systems Theory</a:t>
            </a:r>
            <a:endParaRPr lang="en-US" dirty="0"/>
          </a:p>
        </p:txBody>
      </p:sp>
      <p:sp>
        <p:nvSpPr>
          <p:cNvPr id="3" name="Content Placeholder 2"/>
          <p:cNvSpPr>
            <a:spLocks noGrp="1"/>
          </p:cNvSpPr>
          <p:nvPr>
            <p:ph sz="half" idx="1"/>
          </p:nvPr>
        </p:nvSpPr>
        <p:spPr/>
        <p:txBody>
          <a:bodyPr>
            <a:normAutofit fontScale="92500"/>
          </a:bodyPr>
          <a:lstStyle/>
          <a:p>
            <a:r>
              <a:rPr lang="en-US" dirty="0"/>
              <a:t>This short essay has two objectives.  </a:t>
            </a:r>
            <a:endParaRPr lang="en-US" dirty="0" smtClean="0"/>
          </a:p>
          <a:p>
            <a:r>
              <a:rPr lang="en-US" dirty="0" smtClean="0"/>
              <a:t>The </a:t>
            </a:r>
            <a:r>
              <a:rPr lang="en-US" dirty="0"/>
              <a:t>first is to examine the challenges that social credit, ratings or assessment systems pose for effective implementation. </a:t>
            </a:r>
            <a:endParaRPr lang="en-US" dirty="0" smtClean="0"/>
          </a:p>
          <a:p>
            <a:r>
              <a:rPr lang="en-US" dirty="0" smtClean="0"/>
              <a:t>The second is to examine some aspects of Western rating and accountability systems to consider resonances with Chinese social credit. </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1740662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Order of Discussion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Technical and Normative challenges to Social Credit Construction </a:t>
            </a:r>
          </a:p>
          <a:p>
            <a:pPr lvl="1"/>
            <a:r>
              <a:rPr lang="en-US" dirty="0" smtClean="0"/>
              <a:t>difficulties </a:t>
            </a:r>
            <a:r>
              <a:rPr lang="en-US" dirty="0"/>
              <a:t>of separating the role of social credit as a set of techniques and as a means of advancing ideological principles and objectives. </a:t>
            </a:r>
            <a:endParaRPr lang="en-US" dirty="0" smtClean="0"/>
          </a:p>
          <a:p>
            <a:pPr lvl="1"/>
            <a:r>
              <a:rPr lang="en-US" dirty="0" smtClean="0"/>
              <a:t>social </a:t>
            </a:r>
            <a:r>
              <a:rPr lang="en-US" dirty="0"/>
              <a:t>credit as a project of informatics.  </a:t>
            </a:r>
            <a:endParaRPr lang="en-US" dirty="0" smtClean="0"/>
          </a:p>
          <a:p>
            <a:pPr lvl="1"/>
            <a:r>
              <a:rPr lang="en-US" dirty="0" smtClean="0"/>
              <a:t>control </a:t>
            </a:r>
            <a:r>
              <a:rPr lang="en-US" dirty="0"/>
              <a:t>element of social credit systems, and </a:t>
            </a:r>
            <a:endParaRPr lang="en-US" dirty="0" smtClean="0"/>
          </a:p>
          <a:p>
            <a:pPr lvl="1"/>
            <a:r>
              <a:rPr lang="en-US" dirty="0" smtClean="0"/>
              <a:t>social </a:t>
            </a:r>
            <a:r>
              <a:rPr lang="en-US" dirty="0"/>
              <a:t>credit as governance. </a:t>
            </a:r>
            <a:endParaRPr lang="en-US" dirty="0" smtClean="0"/>
          </a:p>
          <a:p>
            <a:r>
              <a:rPr lang="en-US" dirty="0" smtClean="0"/>
              <a:t>Resonance With Western efforts </a:t>
            </a:r>
          </a:p>
          <a:p>
            <a:pPr lvl="1"/>
            <a:r>
              <a:rPr lang="en-US" dirty="0" smtClean="0"/>
              <a:t>The </a:t>
            </a:r>
            <a:r>
              <a:rPr lang="en-US" dirty="0"/>
              <a:t>ways in which Western efforts at social credit institutions have sought to meet </a:t>
            </a:r>
            <a:r>
              <a:rPr lang="en-US" dirty="0" smtClean="0"/>
              <a:t>the technical and normative challenges identified above</a:t>
            </a:r>
          </a:p>
          <a:p>
            <a:pPr lvl="1"/>
            <a:r>
              <a:rPr lang="en-US" dirty="0" smtClean="0"/>
              <a:t>the </a:t>
            </a:r>
            <a:r>
              <a:rPr lang="en-US" dirty="0"/>
              <a:t>context of social credit systems in the West, and its operationalization, principally in the private sphere. </a:t>
            </a:r>
            <a:endParaRPr lang="en-US" dirty="0" smtClean="0"/>
          </a:p>
          <a:p>
            <a:pPr lvl="1"/>
            <a:r>
              <a:rPr lang="en-US" dirty="0" smtClean="0"/>
              <a:t>It </a:t>
            </a:r>
            <a:r>
              <a:rPr lang="en-US" dirty="0"/>
              <a:t>examines the use of </a:t>
            </a:r>
            <a:r>
              <a:rPr lang="en-US" dirty="0" smtClean="0"/>
              <a:t>social </a:t>
            </a:r>
            <a:r>
              <a:rPr lang="en-US" dirty="0"/>
              <a:t>credit as a technique of governance and as a means of embedding international standards in domestic behavior.</a:t>
            </a:r>
          </a:p>
          <a:p>
            <a:endParaRPr lang="en-US" dirty="0"/>
          </a:p>
          <a:p>
            <a:endParaRPr lang="en-US" dirty="0"/>
          </a:p>
        </p:txBody>
      </p:sp>
    </p:spTree>
    <p:extLst>
      <p:ext uri="{BB962C8B-B14F-4D97-AF65-F5344CB8AC3E}">
        <p14:creationId xmlns:p14="http://schemas.microsoft.com/office/powerpoint/2010/main" val="1563252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286358"/>
          </a:xfrm>
        </p:spPr>
        <p:txBody>
          <a:bodyPr>
            <a:normAutofit fontScale="90000"/>
          </a:bodyPr>
          <a:lstStyle/>
          <a:p>
            <a:r>
              <a:rPr lang="en-US" dirty="0" smtClean="0"/>
              <a:t>Technical and Normative Challenges to Construction of Social Credit or Ratings Systems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61556719"/>
              </p:ext>
            </p:extLst>
          </p:nvPr>
        </p:nvGraphicFramePr>
        <p:xfrm>
          <a:off x="0" y="1487838"/>
          <a:ext cx="12192000" cy="5370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49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012837" cy="945397"/>
          </a:xfrm>
        </p:spPr>
        <p:txBody>
          <a:bodyPr/>
          <a:lstStyle/>
          <a:p>
            <a:r>
              <a:rPr lang="en-US" dirty="0" smtClean="0"/>
              <a:t>Social Credit: Systemic Challenges </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68262889"/>
              </p:ext>
            </p:extLst>
          </p:nvPr>
        </p:nvGraphicFramePr>
        <p:xfrm>
          <a:off x="0" y="836908"/>
          <a:ext cx="12192000" cy="60210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7863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799"/>
          </a:xfrm>
        </p:spPr>
        <p:txBody>
          <a:bodyPr>
            <a:normAutofit/>
          </a:bodyPr>
          <a:lstStyle/>
          <a:p>
            <a:r>
              <a:rPr lang="en-US" dirty="0" smtClean="0"/>
              <a:t>Social Credit as Norm and Technique</a:t>
            </a:r>
            <a:endParaRPr lang="en-US" dirty="0"/>
          </a:p>
        </p:txBody>
      </p:sp>
      <p:sp>
        <p:nvSpPr>
          <p:cNvPr id="3" name="Content Placeholder 2"/>
          <p:cNvSpPr>
            <a:spLocks noGrp="1"/>
          </p:cNvSpPr>
          <p:nvPr>
            <p:ph idx="1"/>
          </p:nvPr>
        </p:nvSpPr>
        <p:spPr>
          <a:xfrm>
            <a:off x="0" y="1066800"/>
            <a:ext cx="12192000" cy="5791199"/>
          </a:xfrm>
        </p:spPr>
        <p:txBody>
          <a:bodyPr>
            <a:normAutofit/>
          </a:bodyPr>
          <a:lstStyle/>
          <a:p>
            <a:r>
              <a:rPr lang="en-US" b="1" dirty="0" smtClean="0">
                <a:solidFill>
                  <a:srgbClr val="FF0000"/>
                </a:solidFill>
              </a:rPr>
              <a:t>Normative Context</a:t>
            </a:r>
            <a:r>
              <a:rPr lang="en-US" dirty="0" smtClean="0"/>
              <a:t>: Compliance is a function of both observation and the knowledge of being observed</a:t>
            </a:r>
          </a:p>
          <a:p>
            <a:pPr lvl="1"/>
            <a:r>
              <a:rPr lang="en-US" dirty="0" smtClean="0"/>
              <a:t>Substantive</a:t>
            </a:r>
          </a:p>
          <a:p>
            <a:pPr lvl="2"/>
            <a:r>
              <a:rPr lang="en-US" b="1" dirty="0" smtClean="0">
                <a:solidFill>
                  <a:srgbClr val="FF0000"/>
                </a:solidFill>
              </a:rPr>
              <a:t>Values are what you measure, what you measure are values</a:t>
            </a:r>
          </a:p>
          <a:p>
            <a:pPr lvl="2"/>
            <a:r>
              <a:rPr lang="en-US" dirty="0" smtClean="0"/>
              <a:t>Conformity </a:t>
            </a:r>
            <a:r>
              <a:rPr lang="en-US" b="1" dirty="0" smtClean="0">
                <a:solidFill>
                  <a:srgbClr val="FF0000"/>
                </a:solidFill>
              </a:rPr>
              <a:t>to underlying normative assumptions</a:t>
            </a:r>
            <a:r>
              <a:rPr lang="en-US" dirty="0" smtClean="0"/>
              <a:t>, but surveillance itself evolves those assumptions</a:t>
            </a:r>
          </a:p>
          <a:p>
            <a:pPr lvl="1"/>
            <a:r>
              <a:rPr lang="en-US" dirty="0" smtClean="0"/>
              <a:t>Implementation</a:t>
            </a:r>
          </a:p>
          <a:p>
            <a:pPr lvl="2"/>
            <a:r>
              <a:rPr lang="en-US" dirty="0" smtClean="0">
                <a:effectLst/>
              </a:rPr>
              <a:t>First movement, from an assumption that surveillance and monitoring is a </a:t>
            </a:r>
            <a:r>
              <a:rPr lang="en-US" b="1" dirty="0" smtClean="0">
                <a:solidFill>
                  <a:srgbClr val="FF0000"/>
                </a:solidFill>
                <a:effectLst/>
              </a:rPr>
              <a:t>passive response </a:t>
            </a:r>
            <a:r>
              <a:rPr lang="en-US" dirty="0" smtClean="0">
                <a:effectLst/>
              </a:rPr>
              <a:t>to bad conduct to an </a:t>
            </a:r>
            <a:r>
              <a:rPr lang="en-US" b="1" dirty="0" smtClean="0">
                <a:solidFill>
                  <a:srgbClr val="FF0000"/>
                </a:solidFill>
                <a:effectLst/>
              </a:rPr>
              <a:t>active principle</a:t>
            </a:r>
            <a:r>
              <a:rPr lang="en-US" dirty="0" smtClean="0">
                <a:effectLst/>
              </a:rPr>
              <a:t>: </a:t>
            </a:r>
            <a:r>
              <a:rPr lang="en-US" dirty="0"/>
              <a:t>that surveillance is an essential component of any normative system. Surveillance normativity thus posits that law is not self-enforcing. </a:t>
            </a:r>
            <a:endParaRPr lang="en-US" dirty="0" smtClean="0"/>
          </a:p>
          <a:p>
            <a:pPr lvl="3"/>
            <a:r>
              <a:rPr lang="en-US" dirty="0" smtClean="0"/>
              <a:t>“Legal </a:t>
            </a:r>
            <a:r>
              <a:rPr lang="en-US" dirty="0"/>
              <a:t>subjects must be made to obey. They are no longer presumed to do so unless evidence to the contrary is produced. And that compulsion no longer comes at the point of a gun or in the uttering of individual representations of the legitimate authority of the state. Instead, it comes through the gaze; systems of constant observation combined with a self-awareness of being constantly observed that together coerces a particular set of behaviors tied to the character of the observation</a:t>
            </a:r>
            <a:r>
              <a:rPr lang="en-US" dirty="0" smtClean="0"/>
              <a:t>.” </a:t>
            </a:r>
          </a:p>
          <a:p>
            <a:pPr lvl="2"/>
            <a:r>
              <a:rPr lang="en-US" dirty="0" smtClean="0"/>
              <a:t>The </a:t>
            </a:r>
            <a:r>
              <a:rPr lang="en-US" dirty="0"/>
              <a:t>second movement involves the relationship between implementation surveillance normativity and individuals. It is perhaps best understood in the context of the rise of a </a:t>
            </a:r>
            <a:r>
              <a:rPr lang="en-US" b="1" dirty="0">
                <a:solidFill>
                  <a:srgbClr val="FF0000"/>
                </a:solidFill>
              </a:rPr>
              <a:t>social “duty of loyalty” </a:t>
            </a:r>
            <a:r>
              <a:rPr lang="en-US" dirty="0"/>
              <a:t>at every level of the social order (acting for the benefit of the organization rather than for personal benefit) and the consequential </a:t>
            </a:r>
            <a:r>
              <a:rPr lang="en-US" b="1" dirty="0">
                <a:solidFill>
                  <a:srgbClr val="FF0000"/>
                </a:solidFill>
              </a:rPr>
              <a:t>focus on “corruption.”</a:t>
            </a:r>
            <a:r>
              <a:rPr lang="en-US" b="1" dirty="0" smtClean="0">
                <a:solidFill>
                  <a:srgbClr val="FF0000"/>
                </a:solidFill>
                <a:effectLst/>
              </a:rPr>
              <a:t> </a:t>
            </a:r>
            <a:r>
              <a:rPr lang="en-US" dirty="0"/>
              <a:t>	.	</a:t>
            </a:r>
            <a:endParaRPr lang="en-US" dirty="0" smtClean="0"/>
          </a:p>
        </p:txBody>
      </p:sp>
    </p:spTree>
    <p:extLst>
      <p:ext uri="{BB962C8B-B14F-4D97-AF65-F5344CB8AC3E}">
        <p14:creationId xmlns:p14="http://schemas.microsoft.com/office/powerpoint/2010/main" val="17405475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256A782-32F4-0547-954D-B2E1C51DFC62}" vid="{C8F1B01D-ECDF-0947-9E5A-0BA24DBABE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BananaGuy</Template>
  <TotalTime>1955</TotalTime>
  <Words>1843</Words>
  <Application>Microsoft Macintosh PowerPoint</Application>
  <PresentationFormat>Widescreen</PresentationFormat>
  <Paragraphs>243</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Calibri</vt:lpstr>
      <vt:lpstr>Calibri Light</vt:lpstr>
      <vt:lpstr>Arial</vt:lpstr>
      <vt:lpstr>Office Theme</vt:lpstr>
      <vt:lpstr>Measurement, Assessment and Reward: The Challenges of Building Institutionalized Social Credit and Rating Systems in China and in the West?</vt:lpstr>
      <vt:lpstr>Context:  System Building Convergence and Divergence</vt:lpstr>
      <vt:lpstr>Chinese Social Credit: Operationalization</vt:lpstr>
      <vt:lpstr>Chinese Social Credit: Operationalization</vt:lpstr>
      <vt:lpstr>Objectives: A First Run at Applied Systems Theory</vt:lpstr>
      <vt:lpstr>Order of Discussion</vt:lpstr>
      <vt:lpstr>Technical and Normative Challenges to Construction of Social Credit or Ratings Systems</vt:lpstr>
      <vt:lpstr>Social Credit: Systemic Challenges </vt:lpstr>
      <vt:lpstr>Social Credit as Norm and Technique</vt:lpstr>
      <vt:lpstr>Social Credit as Informatics</vt:lpstr>
      <vt:lpstr>Social Credit as Control</vt:lpstr>
      <vt:lpstr>Social Credit as Governance</vt:lpstr>
      <vt:lpstr>Resonance With Western efforts </vt:lpstr>
      <vt:lpstr>Western Approaches to Social Credit: Principles</vt:lpstr>
      <vt:lpstr>Western Approaches to Social Credit: Operationalization—Public Sphere</vt:lpstr>
      <vt:lpstr>Western Approaches to Social Credit: Operationalization—Private Sphere</vt:lpstr>
      <vt:lpstr>Future Work</vt:lpstr>
      <vt:lpstr>Concluding Thoughts</vt:lpstr>
      <vt:lpstr>Thanks!</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Measurement, Assessment and Reward: The Challenges of Building Institutionalized Social Credit and Rating Systems in China and in the West?</dc:title>
  <dc:creator>Microsoft Office User</dc:creator>
  <cp:lastModifiedBy>Microsoft Office User</cp:lastModifiedBy>
  <cp:revision>34</cp:revision>
  <dcterms:created xsi:type="dcterms:W3CDTF">2017-09-21T11:57:55Z</dcterms:created>
  <dcterms:modified xsi:type="dcterms:W3CDTF">2017-09-23T23:39:07Z</dcterms:modified>
</cp:coreProperties>
</file>