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44"/>
  </p:normalViewPr>
  <p:slideViewPr>
    <p:cSldViewPr snapToGrid="0" snapToObjects="1">
      <p:cViewPr varScale="1">
        <p:scale>
          <a:sx n="77" d="100"/>
          <a:sy n="7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B359-45E4-E444-8507-5EBAAF3A5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71E81-DC15-9145-8481-526540031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B2DD-88A2-6E4C-B486-23047F0E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6CCFF-5322-954E-9767-9E6BF6E9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75FF-42DD-EA4E-A484-AF5217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F9C1-2BC9-2141-A98E-87C95B77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38D79-49A2-FB4B-AB6C-994EE26B3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CF8E1-E7CD-544F-A438-D32A538D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108F5-7CD5-CE45-BE3B-26B0CCF5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DFF9-5DD1-FA44-8905-E203789D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7BBCD-163E-F84F-A277-87943D187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213E9-1A7B-BE4E-B226-B5052B627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84179-BBAE-5045-A6AA-82C1E294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C46BE-40C8-B941-912F-6C49CCEB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24FAC-85CE-F64B-9FA9-DC7E499D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88AE-E7B7-9440-A5E0-1B1AE802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6DD2-7AB8-BC4F-876D-6706D58E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3221-1638-0B41-9B2C-FF9C88E6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F31E0-C89F-1C4D-BED4-CA30E74D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1DC2-634E-0844-82BC-BC4E84B9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979C-A675-9F41-A704-C2185D07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A89AF-AD9C-8A47-B669-79EF7006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15B8-6FA1-2740-8A8F-5F3D76D0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1111-9DDC-3C4C-9958-52CDC3D4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81981-45FA-4149-BAF2-D00E1D4E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1260-F1A3-5747-8FF2-306FB7A7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9765-9CCD-1D4C-A5D2-A5E373189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5950B-0432-FC4E-9B26-CC7F7067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34F6A-730B-9944-BD64-94A9484D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4C0D7-B335-534A-8117-1770E758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4AAAD-4CC3-E049-88E8-1CA0421E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8062-352A-C54D-BFC3-0FB93406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2995-C9E6-2041-B2B0-43249D42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7BB1A-67F1-3740-9B56-9DAB951D2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33BEA-FC18-964E-9196-F9C838AAF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9218F-F4B8-0243-A4EF-A39249DF9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51C763-81D7-AD48-94C2-833C9FF3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2C222-7128-5C47-9C63-0636FB2F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3B111-9905-7F4C-86C5-332DDA2E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385F-C31E-994D-AC7E-F41AC899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CC6E6-267F-4244-BE89-4E5D6FC8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2E584-86BE-FD4E-B65A-5B04D50B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240BD-597E-3C4F-BD36-5916761A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878C5-B9F5-804B-8D2F-5E0C88A9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D5C21-12AA-EF42-AFAA-2DE1EDC1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51B1C-F3BF-1144-9128-61AF9B78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A204-542D-5C4A-8F00-B009D861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9141-A0FC-8B4F-9942-99A154864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E0BBB-B8AA-8E4D-82F2-2E4B1BF70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1C750-F7B9-2C43-ABEC-73220691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F8BD0-5CC7-FF4B-B447-CFBDF6EC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D49D0-E7C0-404B-A8D9-D0C47203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4A40-8DBC-2440-BF43-8241ADC3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D16FD-E5AC-3646-9A1D-90C209142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FF746-F1EB-6347-8345-1D3BAB261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6E73C-FBC0-044C-B631-182F84D5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950A9-5C92-2541-BC72-FCD8C9D7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04BBA-EDF1-274C-A008-0A91BE73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60E70-8FE4-394F-8B5C-72BF294C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DE1B4-3278-CD42-8BB9-7C22CE13B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CEA0-673F-ED45-ABD1-DD3DE58F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9A2D-8CA9-BA4E-83E3-5B53750AB29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E685-B60F-E249-8D75-955478E3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4BF67-E611-3C4B-9A38-31AD25CE6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080D-7E19-494B-ADAD-C6315D3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8AC8-543F-5D4A-9818-590CEB85B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658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_tradnl" sz="4000" b="1" i="1" dirty="0"/>
              <a:t>La gobernanza multinivel en el ejercicio de la profesión legal en empresas y derechos humanos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6617B-F80C-8846-B3D2-80453B3A5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14900"/>
            <a:ext cx="12192000" cy="19431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3000" b="1" i="1" dirty="0"/>
              <a:t>Larry Catá Backer, Pennsylvania State University</a:t>
            </a:r>
          </a:p>
          <a:p>
            <a:r>
              <a:rPr lang="es-ES_tradnl" dirty="0"/>
              <a:t>FORO: RETOS Y DESAFÍOS DE LAS EMPRESAS Y LOS DERECHOS HUMANOS</a:t>
            </a:r>
          </a:p>
          <a:p>
            <a:r>
              <a:rPr lang="es-ES_tradnl" dirty="0"/>
              <a:t> Pontificia Universidad Javeriana, Facultad de derecho y Consejería Presidencial para los Derechos Humanos </a:t>
            </a:r>
          </a:p>
          <a:p>
            <a:r>
              <a:rPr lang="es-ES_tradnl" dirty="0"/>
              <a:t>Panel 2: El ejercicio de la profesión legal y los derechos humanos; 20 Marzo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B1BC-B395-0C4C-89CF-CEC70281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9924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/>
              <a:t>¿Y los deberes de abogados cuyos clientes sufren delitos contra los derechos humanos? /</a:t>
            </a:r>
            <a:r>
              <a:rPr lang="en-US" b="1" dirty="0"/>
              <a:t>And the duty of lawyers representing victims of human rights wrongs?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D932-C828-BB49-83CE-CA0664CA7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5032375"/>
          </a:xfrm>
        </p:spPr>
        <p:txBody>
          <a:bodyPr>
            <a:normAutofit/>
          </a:bodyPr>
          <a:lstStyle/>
          <a:p>
            <a:r>
              <a:rPr lang="es-ES_tradnl" dirty="0"/>
              <a:t>Aprende a usar sistemas legales multinivel estratégicamente</a:t>
            </a:r>
          </a:p>
          <a:p>
            <a:pPr lvl="1"/>
            <a:r>
              <a:rPr lang="es-ES_tradnl" dirty="0"/>
              <a:t>Ejemplo: Uso estratégico de la legislación nacional y quejas de Instancia Específica en el sistema de la OCDE. (Unilever en Pakistán/India)</a:t>
            </a:r>
          </a:p>
          <a:p>
            <a:pPr lvl="1"/>
            <a:r>
              <a:rPr lang="es-ES_tradnl" dirty="0"/>
              <a:t>Ejemplo: uso estratégico de programas correctivos empresariales y remedios estatales</a:t>
            </a:r>
          </a:p>
          <a:p>
            <a:pPr lvl="1"/>
            <a:r>
              <a:rPr lang="es-ES_tradnl" dirty="0"/>
              <a:t>El valor del sentimiento del pueblo, especialmente en los sectores de consumo</a:t>
            </a:r>
          </a:p>
          <a:p>
            <a:pPr lvl="1"/>
            <a:r>
              <a:rPr lang="es-ES_tradnl" dirty="0"/>
              <a:t>El poder de monitoreo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B8EC9-9E99-B247-874E-E0774962B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6019800" cy="5032375"/>
          </a:xfrm>
        </p:spPr>
        <p:txBody>
          <a:bodyPr>
            <a:normAutofit/>
          </a:bodyPr>
          <a:lstStyle/>
          <a:p>
            <a:r>
              <a:rPr lang="en-US" dirty="0"/>
              <a:t>Learn to use multilevel legal  systems strategically</a:t>
            </a:r>
          </a:p>
          <a:p>
            <a:pPr lvl="1"/>
            <a:r>
              <a:rPr lang="en-US" dirty="0"/>
              <a:t>Example: Strategic use of national law and Specific Instance complaints under OECD system. (Unilever Pakistan/India)</a:t>
            </a:r>
          </a:p>
          <a:p>
            <a:pPr lvl="1"/>
            <a:r>
              <a:rPr lang="en-US" dirty="0"/>
              <a:t>Example: Strategic use of enterprise remedial programs and state remedies</a:t>
            </a:r>
          </a:p>
          <a:p>
            <a:pPr lvl="1"/>
            <a:r>
              <a:rPr lang="en-US" dirty="0"/>
              <a:t> The value of mass sentiment especially in consumer sectors</a:t>
            </a:r>
          </a:p>
          <a:p>
            <a:pPr lvl="1"/>
            <a:r>
              <a:rPr lang="en-US" dirty="0"/>
              <a:t>The power of monitoring</a:t>
            </a:r>
          </a:p>
        </p:txBody>
      </p:sp>
    </p:spTree>
    <p:extLst>
      <p:ext uri="{BB962C8B-B14F-4D97-AF65-F5344CB8AC3E}">
        <p14:creationId xmlns:p14="http://schemas.microsoft.com/office/powerpoint/2010/main" val="148367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FF1B-45FB-6848-B66F-8CAD9A2B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5137266"/>
            <a:ext cx="10058400" cy="17207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sz="7200" b="1" dirty="0"/>
              <a:t>Los dejo con esta metáfora.</a:t>
            </a:r>
            <a:br>
              <a:rPr lang="es-ES_tradnl" sz="7200" b="1" dirty="0"/>
            </a:br>
            <a:r>
              <a:rPr lang="en-US" sz="7200" b="1" dirty="0"/>
              <a:t>Gracias/Thank You</a:t>
            </a:r>
          </a:p>
        </p:txBody>
      </p:sp>
    </p:spTree>
    <p:extLst>
      <p:ext uri="{BB962C8B-B14F-4D97-AF65-F5344CB8AC3E}">
        <p14:creationId xmlns:p14="http://schemas.microsoft.com/office/powerpoint/2010/main" val="369019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8837A4-9023-7D4E-A422-BC56AC5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8318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/>
              <a:t>De frase a conceptos claves/</a:t>
            </a:r>
            <a:br>
              <a:rPr lang="es-ES_tradnl" b="1" dirty="0"/>
            </a:br>
            <a:r>
              <a:rPr lang="en-US" b="1" dirty="0"/>
              <a:t>From phrase to key concepts:</a:t>
            </a:r>
            <a:br>
              <a:rPr lang="en-US" b="1" dirty="0"/>
            </a:br>
            <a:r>
              <a:rPr lang="es-ES_tradnl" sz="2800" b="1" dirty="0"/>
              <a:t>Cada palabra en sí misma sirve como una puerta de entrada a la complejidad inherente a la frase a la que cada uno aporta un significado /</a:t>
            </a:r>
            <a:br>
              <a:rPr lang="es-ES_tradnl" sz="2800" b="1" dirty="0"/>
            </a:br>
            <a:r>
              <a:rPr lang="en-US" sz="2800" b="1" dirty="0"/>
              <a:t>Every word in itself serves as a gateway to the complexity inherent in the phrase to which each contributes meaning 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E5AFE-685A-144A-B68F-0874F436B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811780"/>
            <a:ext cx="5181600" cy="4009794"/>
          </a:xfrm>
        </p:spPr>
        <p:txBody>
          <a:bodyPr/>
          <a:lstStyle/>
          <a:p>
            <a:r>
              <a:rPr lang="es-ES_tradnl" dirty="0"/>
              <a:t>gobernanza </a:t>
            </a:r>
          </a:p>
          <a:p>
            <a:r>
              <a:rPr lang="es-ES_tradnl" dirty="0"/>
              <a:t>multinivel </a:t>
            </a:r>
          </a:p>
          <a:p>
            <a:r>
              <a:rPr lang="es-ES_tradnl" dirty="0"/>
              <a:t>en el ejercicio de la </a:t>
            </a:r>
          </a:p>
          <a:p>
            <a:r>
              <a:rPr lang="es-ES_tradnl" dirty="0"/>
              <a:t>profesión legal en </a:t>
            </a:r>
          </a:p>
          <a:p>
            <a:r>
              <a:rPr lang="es-ES_tradnl" dirty="0"/>
              <a:t>empresas </a:t>
            </a:r>
          </a:p>
          <a:p>
            <a:r>
              <a:rPr lang="es-ES_tradnl" dirty="0"/>
              <a:t>y derechos humanos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D76D9-F17E-C44B-B98E-E59EDE8B1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2811780"/>
            <a:ext cx="5181600" cy="4009794"/>
          </a:xfrm>
        </p:spPr>
        <p:txBody>
          <a:bodyPr/>
          <a:lstStyle/>
          <a:p>
            <a:r>
              <a:rPr lang="en-US" dirty="0"/>
              <a:t>Governance</a:t>
            </a:r>
          </a:p>
          <a:p>
            <a:r>
              <a:rPr lang="en-US" dirty="0"/>
              <a:t>Multilevel</a:t>
            </a:r>
          </a:p>
          <a:p>
            <a:r>
              <a:rPr lang="en-US" dirty="0"/>
              <a:t>In the exercise</a:t>
            </a:r>
          </a:p>
          <a:p>
            <a:r>
              <a:rPr lang="en-US" dirty="0"/>
              <a:t>Legal profession</a:t>
            </a:r>
          </a:p>
          <a:p>
            <a:r>
              <a:rPr lang="en-US" dirty="0"/>
              <a:t>In enterprises</a:t>
            </a:r>
          </a:p>
          <a:p>
            <a:r>
              <a:rPr lang="en-US" dirty="0"/>
              <a:t>And human rights</a:t>
            </a:r>
          </a:p>
        </p:txBody>
      </p:sp>
    </p:spTree>
    <p:extLst>
      <p:ext uri="{BB962C8B-B14F-4D97-AF65-F5344CB8AC3E}">
        <p14:creationId xmlns:p14="http://schemas.microsoft.com/office/powerpoint/2010/main" val="42272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692F-08A5-154D-92AC-3F6208AA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1" y="-16625"/>
            <a:ext cx="6084916" cy="708659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La gobernanza/</a:t>
            </a:r>
            <a:r>
              <a:rPr lang="es-ES_tradnl" b="1" dirty="0" err="1"/>
              <a:t>Governance</a:t>
            </a:r>
            <a:endParaRPr lang="es-ES_trad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92FF-BD5D-3E44-A8CB-F1A34CA9C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1560"/>
            <a:ext cx="6019800" cy="5806439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En búsqueda de reino del derecho-leyes y compulsiones: por donde se encuentra?</a:t>
            </a:r>
          </a:p>
          <a:p>
            <a:r>
              <a:rPr lang="es-ES_tradnl" dirty="0"/>
              <a:t>ordenamiento jurídico interno</a:t>
            </a:r>
          </a:p>
          <a:p>
            <a:pPr lvl="1"/>
            <a:r>
              <a:rPr lang="es-ES_tradnl" dirty="0"/>
              <a:t>Estatutos</a:t>
            </a:r>
          </a:p>
          <a:p>
            <a:pPr lvl="1"/>
            <a:r>
              <a:rPr lang="es-ES_tradnl" dirty="0"/>
              <a:t>Constitución</a:t>
            </a:r>
          </a:p>
          <a:p>
            <a:pPr lvl="1"/>
            <a:r>
              <a:rPr lang="es-ES_tradnl" dirty="0"/>
              <a:t>Regulación administrativa</a:t>
            </a:r>
          </a:p>
          <a:p>
            <a:r>
              <a:rPr lang="es-ES_tradnl" dirty="0"/>
              <a:t>El derecho (o la “ley”) interna de la empresa</a:t>
            </a:r>
          </a:p>
          <a:p>
            <a:pPr lvl="1"/>
            <a:r>
              <a:rPr lang="es-ES_tradnl" dirty="0"/>
              <a:t>Convenios entre estados y empresas</a:t>
            </a:r>
          </a:p>
          <a:p>
            <a:r>
              <a:rPr lang="es-ES_tradnl" dirty="0"/>
              <a:t>Las reglas de las relaciones entre la empresa y sus constituyentes (bolsas de valores, bancos, etc.)</a:t>
            </a:r>
          </a:p>
          <a:p>
            <a:r>
              <a:rPr lang="es-ES_tradnl" dirty="0"/>
              <a:t>Contratos regulatorios en las cadenas de suministro</a:t>
            </a:r>
          </a:p>
          <a:p>
            <a:r>
              <a:rPr lang="es-ES_tradnl" dirty="0"/>
              <a:t>Métricas, algoritmos</a:t>
            </a:r>
          </a:p>
          <a:p>
            <a:r>
              <a:rPr lang="es-ES_tradnl" dirty="0"/>
              <a:t>Expectativas sociales y morales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72EF2-BD4E-664F-BA20-9EC4BC051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1560"/>
            <a:ext cx="6019800" cy="58064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Searching for the law the lawyer applies?</a:t>
            </a:r>
          </a:p>
          <a:p>
            <a:r>
              <a:rPr lang="en-US" dirty="0"/>
              <a:t>Domestic legal order</a:t>
            </a:r>
          </a:p>
          <a:p>
            <a:pPr lvl="1"/>
            <a:r>
              <a:rPr lang="en-US" dirty="0"/>
              <a:t>Statutes</a:t>
            </a:r>
          </a:p>
          <a:p>
            <a:pPr lvl="1"/>
            <a:r>
              <a:rPr lang="en-US" dirty="0"/>
              <a:t>Constitution</a:t>
            </a:r>
          </a:p>
          <a:p>
            <a:pPr lvl="1"/>
            <a:r>
              <a:rPr lang="en-US" dirty="0"/>
              <a:t>Administrative regulation</a:t>
            </a:r>
          </a:p>
          <a:p>
            <a:r>
              <a:rPr lang="en-US" dirty="0"/>
              <a:t>The internal law of the enterprise</a:t>
            </a:r>
          </a:p>
          <a:p>
            <a:pPr lvl="1"/>
            <a:r>
              <a:rPr lang="en-US" dirty="0"/>
              <a:t>Agreements between states and enterprises</a:t>
            </a:r>
          </a:p>
          <a:p>
            <a:r>
              <a:rPr lang="en-US" dirty="0"/>
              <a:t>The rules of relations between the enterprise and its constituents (stock exchanges, banks, etc.)</a:t>
            </a:r>
          </a:p>
          <a:p>
            <a:r>
              <a:rPr lang="en-US" dirty="0"/>
              <a:t>Regulatory contracts in supply chains</a:t>
            </a:r>
          </a:p>
          <a:p>
            <a:r>
              <a:rPr lang="en-US" dirty="0"/>
              <a:t>Metrics, algorithms</a:t>
            </a:r>
          </a:p>
          <a:p>
            <a:r>
              <a:rPr lang="en-US" dirty="0"/>
              <a:t>Social and moral expectations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8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B6BF-4CE8-7C4B-A244-B53BDB26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940" y="0"/>
            <a:ext cx="4892040" cy="1005839"/>
          </a:xfrm>
        </p:spPr>
        <p:txBody>
          <a:bodyPr/>
          <a:lstStyle/>
          <a:p>
            <a:r>
              <a:rPr lang="es-ES_tradnl" b="1" dirty="0"/>
              <a:t>Multinivel</a:t>
            </a:r>
            <a:r>
              <a:rPr lang="en-US" b="1" dirty="0"/>
              <a:t>/Multilevel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B37DD-D3D2-0B4A-8A38-D62B09AC1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05840"/>
            <a:ext cx="6019800" cy="585216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Base en ordenamiento jurídico interno</a:t>
            </a:r>
          </a:p>
          <a:p>
            <a:pPr lvl="1"/>
            <a:r>
              <a:rPr lang="es-ES_tradnl" dirty="0"/>
              <a:t>Derecho tradicional</a:t>
            </a:r>
          </a:p>
          <a:p>
            <a:pPr lvl="1"/>
            <a:r>
              <a:rPr lang="es-ES_tradnl" dirty="0"/>
              <a:t>Internalización de derecho internacional (tratados, normas, etc.)</a:t>
            </a:r>
          </a:p>
          <a:p>
            <a:r>
              <a:rPr lang="es-ES_tradnl" dirty="0"/>
              <a:t>Ordenes internacionales</a:t>
            </a:r>
          </a:p>
          <a:p>
            <a:pPr lvl="1"/>
            <a:r>
              <a:rPr lang="es-ES_tradnl" dirty="0"/>
              <a:t>Tratados no domesticados</a:t>
            </a:r>
          </a:p>
          <a:p>
            <a:pPr lvl="1"/>
            <a:r>
              <a:rPr lang="es-ES_tradnl" dirty="0"/>
              <a:t>Normas internacionales</a:t>
            </a:r>
          </a:p>
          <a:p>
            <a:pPr lvl="1"/>
            <a:r>
              <a:rPr lang="es-ES_tradnl" dirty="0"/>
              <a:t>Trataos de inversión bilaterales</a:t>
            </a:r>
          </a:p>
          <a:p>
            <a:r>
              <a:rPr lang="es-ES_tradnl" dirty="0"/>
              <a:t>Ordenes sociales con efectos regulatorios  </a:t>
            </a:r>
          </a:p>
          <a:p>
            <a:pPr lvl="1"/>
            <a:r>
              <a:rPr lang="es-ES_tradnl" dirty="0"/>
              <a:t>Expectaciones sociales</a:t>
            </a:r>
          </a:p>
          <a:p>
            <a:r>
              <a:rPr lang="es-ES_tradnl" dirty="0"/>
              <a:t>Ordenes privados</a:t>
            </a:r>
          </a:p>
          <a:p>
            <a:pPr lvl="1"/>
            <a:r>
              <a:rPr lang="es-ES_tradnl" dirty="0"/>
              <a:t>La empresa como fuente de reglas, leyes y vigilancia</a:t>
            </a:r>
          </a:p>
          <a:p>
            <a:r>
              <a:rPr lang="es-ES_tradnl" dirty="0"/>
              <a:t>Reglas de ética del abogado</a:t>
            </a:r>
          </a:p>
          <a:p>
            <a:pPr lvl="1"/>
            <a:r>
              <a:rPr lang="es-ES_tradnl" dirty="0"/>
              <a:t>Nacionales</a:t>
            </a:r>
          </a:p>
          <a:p>
            <a:pPr lvl="1"/>
            <a:r>
              <a:rPr lang="es-ES_tradnl" dirty="0"/>
              <a:t>Internacionales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4BFDA-EE86-2648-B65F-D1BAE411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5840"/>
            <a:ext cx="6019800" cy="58521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 in Domestic legal orders</a:t>
            </a:r>
          </a:p>
          <a:p>
            <a:pPr lvl="1"/>
            <a:r>
              <a:rPr lang="en-US" dirty="0"/>
              <a:t>The world of hard law</a:t>
            </a:r>
          </a:p>
          <a:p>
            <a:pPr lvl="1"/>
            <a:r>
              <a:rPr lang="en-US" dirty="0"/>
              <a:t>Domesticated international law (treaties, norms, etc.) </a:t>
            </a:r>
          </a:p>
          <a:p>
            <a:r>
              <a:rPr lang="en-US" dirty="0"/>
              <a:t>International orders</a:t>
            </a:r>
          </a:p>
          <a:p>
            <a:pPr lvl="1"/>
            <a:r>
              <a:rPr lang="en-US" dirty="0"/>
              <a:t>Other Treaty Law (non-domesticated)</a:t>
            </a:r>
          </a:p>
          <a:p>
            <a:pPr lvl="1"/>
            <a:r>
              <a:rPr lang="en-US" dirty="0"/>
              <a:t>Norms (declarations, “Soft law”) </a:t>
            </a:r>
          </a:p>
          <a:p>
            <a:pPr lvl="1"/>
            <a:r>
              <a:rPr lang="en-US"/>
              <a:t>BITs</a:t>
            </a:r>
            <a:endParaRPr lang="en-US" dirty="0"/>
          </a:p>
          <a:p>
            <a:r>
              <a:rPr lang="en-US" dirty="0"/>
              <a:t>Social orders with governance effects</a:t>
            </a:r>
          </a:p>
          <a:p>
            <a:pPr lvl="1"/>
            <a:r>
              <a:rPr lang="en-US" dirty="0"/>
              <a:t>Social expectations</a:t>
            </a:r>
          </a:p>
          <a:p>
            <a:r>
              <a:rPr lang="en-US" dirty="0"/>
              <a:t>Private Orders</a:t>
            </a:r>
          </a:p>
          <a:p>
            <a:pPr lvl="1"/>
            <a:r>
              <a:rPr lang="en-US" dirty="0"/>
              <a:t>The enterprise as source of law and monitoring</a:t>
            </a:r>
          </a:p>
          <a:p>
            <a:r>
              <a:rPr lang="en-US" dirty="0"/>
              <a:t>Lawyer Ethics rules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IBA</a:t>
            </a:r>
          </a:p>
        </p:txBody>
      </p:sp>
    </p:spTree>
    <p:extLst>
      <p:ext uri="{BB962C8B-B14F-4D97-AF65-F5344CB8AC3E}">
        <p14:creationId xmlns:p14="http://schemas.microsoft.com/office/powerpoint/2010/main" val="374479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CF31-D11C-014F-A129-37FA7005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0"/>
            <a:ext cx="7421880" cy="754379"/>
          </a:xfrm>
        </p:spPr>
        <p:txBody>
          <a:bodyPr>
            <a:normAutofit/>
          </a:bodyPr>
          <a:lstStyle/>
          <a:p>
            <a:r>
              <a:rPr lang="es-ES_tradnl" b="1" dirty="0"/>
              <a:t>En el ejercicio</a:t>
            </a:r>
            <a:r>
              <a:rPr lang="en-US" b="1" dirty="0"/>
              <a:t>/In the exercise of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3A88-414D-F243-A9B0-C03890241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14400"/>
            <a:ext cx="6019800" cy="59436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¿En que consiste el dominio de los abogados?</a:t>
            </a:r>
          </a:p>
          <a:p>
            <a:r>
              <a:rPr lang="es-ES_tradnl" dirty="0"/>
              <a:t>Asesoramiento</a:t>
            </a:r>
          </a:p>
          <a:p>
            <a:pPr lvl="1"/>
            <a:r>
              <a:rPr lang="es-ES_tradnl" dirty="0"/>
              <a:t>Debida diligencia en materia de derechos humanos</a:t>
            </a:r>
          </a:p>
          <a:p>
            <a:pPr lvl="1"/>
            <a:r>
              <a:rPr lang="es-ES_tradnl" dirty="0"/>
              <a:t>Expectativas morales y éticas</a:t>
            </a:r>
          </a:p>
          <a:p>
            <a:pPr lvl="1"/>
            <a:r>
              <a:rPr lang="es-ES_tradnl" dirty="0"/>
              <a:t>Requisitos contractuales</a:t>
            </a:r>
          </a:p>
          <a:p>
            <a:pPr lvl="1"/>
            <a:r>
              <a:rPr lang="es-ES_tradnl" dirty="0"/>
              <a:t>Consideraciones estratégicas</a:t>
            </a:r>
          </a:p>
          <a:p>
            <a:pPr lvl="2"/>
            <a:r>
              <a:rPr lang="es-ES_tradnl" dirty="0"/>
              <a:t>Riesgo legal / Cumplimiento</a:t>
            </a:r>
          </a:p>
          <a:p>
            <a:pPr lvl="2"/>
            <a:r>
              <a:rPr lang="es-ES_tradnl" dirty="0"/>
              <a:t>Riesgo de negocios / Cumplimiento</a:t>
            </a:r>
          </a:p>
          <a:p>
            <a:r>
              <a:rPr lang="es-ES_tradnl" dirty="0"/>
              <a:t>Defendiendo</a:t>
            </a:r>
          </a:p>
          <a:p>
            <a:pPr lvl="1"/>
            <a:r>
              <a:rPr lang="es-ES_tradnl" dirty="0"/>
              <a:t>Posiciones de litigio moral</a:t>
            </a:r>
          </a:p>
          <a:p>
            <a:pPr lvl="1"/>
            <a:r>
              <a:rPr lang="es-ES_tradnl" dirty="0"/>
              <a:t>Liquidación y mitigación</a:t>
            </a:r>
          </a:p>
          <a:p>
            <a:r>
              <a:rPr lang="es-ES_tradnl" dirty="0"/>
              <a:t>Remedios</a:t>
            </a:r>
          </a:p>
          <a:p>
            <a:pPr lvl="1"/>
            <a:r>
              <a:rPr lang="es-ES_tradnl" dirty="0"/>
              <a:t>Buscando justicia para todas los afectados</a:t>
            </a:r>
          </a:p>
          <a:p>
            <a:pPr lvl="1"/>
            <a:r>
              <a:rPr lang="es-ES_tradnl" dirty="0"/>
              <a:t>Siervo del estado, del cliente y de las personas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F2035-0957-FA41-BD6B-4B5A404E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6019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domain of lawyers?</a:t>
            </a:r>
          </a:p>
          <a:p>
            <a:r>
              <a:rPr lang="en-US" dirty="0"/>
              <a:t>Counselling</a:t>
            </a:r>
          </a:p>
          <a:p>
            <a:pPr lvl="1"/>
            <a:r>
              <a:rPr lang="en-US" dirty="0"/>
              <a:t>Human rights due diligence</a:t>
            </a:r>
          </a:p>
          <a:p>
            <a:pPr lvl="1"/>
            <a:r>
              <a:rPr lang="en-US" dirty="0"/>
              <a:t>Moral and ethical expectations</a:t>
            </a:r>
          </a:p>
          <a:p>
            <a:pPr lvl="1"/>
            <a:r>
              <a:rPr lang="en-US" dirty="0"/>
              <a:t>Contractual requirements</a:t>
            </a:r>
          </a:p>
          <a:p>
            <a:pPr lvl="1"/>
            <a:r>
              <a:rPr lang="en-US" dirty="0"/>
              <a:t>Strategic considerations</a:t>
            </a:r>
          </a:p>
          <a:p>
            <a:pPr lvl="2"/>
            <a:r>
              <a:rPr lang="en-US" dirty="0"/>
              <a:t>Legal risk/Compliance</a:t>
            </a:r>
          </a:p>
          <a:p>
            <a:pPr lvl="2"/>
            <a:r>
              <a:rPr lang="en-US" dirty="0"/>
              <a:t>Business risk/Compliance</a:t>
            </a:r>
          </a:p>
          <a:p>
            <a:r>
              <a:rPr lang="en-US" dirty="0"/>
              <a:t>Defending</a:t>
            </a:r>
          </a:p>
          <a:p>
            <a:pPr lvl="1"/>
            <a:r>
              <a:rPr lang="en-US" dirty="0"/>
              <a:t>Moral litigation positions</a:t>
            </a:r>
          </a:p>
          <a:p>
            <a:pPr lvl="1"/>
            <a:r>
              <a:rPr lang="en-US" dirty="0"/>
              <a:t>Settlement and mitigation</a:t>
            </a:r>
          </a:p>
          <a:p>
            <a:r>
              <a:rPr lang="en-US" dirty="0"/>
              <a:t>Remedies</a:t>
            </a:r>
          </a:p>
          <a:p>
            <a:pPr lvl="1"/>
            <a:r>
              <a:rPr lang="en-US" dirty="0"/>
              <a:t>Seeking justice for all parties</a:t>
            </a:r>
          </a:p>
          <a:p>
            <a:pPr lvl="1"/>
            <a:r>
              <a:rPr lang="en-US" dirty="0"/>
              <a:t>Servant of the state, of the client and of the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754B-6989-754F-93EC-026489B4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70" y="1"/>
            <a:ext cx="9160626" cy="982979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De la profesión legal</a:t>
            </a:r>
            <a:r>
              <a:rPr lang="es-ES" b="1" dirty="0"/>
              <a:t>/</a:t>
            </a:r>
            <a:r>
              <a:rPr lang="en-US" b="1" dirty="0"/>
              <a:t>of the legal profession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C91C-834C-0747-8732-599E0939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80160"/>
            <a:ext cx="6172200" cy="557784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Los abogados sirven a los clientes directamente</a:t>
            </a:r>
          </a:p>
          <a:p>
            <a:r>
              <a:rPr lang="es-ES_tradnl" dirty="0"/>
              <a:t>Sirven objetivos políticos indirectamente</a:t>
            </a:r>
          </a:p>
          <a:p>
            <a:r>
              <a:rPr lang="es-ES_tradnl" dirty="0"/>
              <a:t>El abogado debe ser consciente de su deber (cliente, estado, sociedad, conciencia)</a:t>
            </a:r>
          </a:p>
          <a:p>
            <a:r>
              <a:rPr lang="es-ES_tradnl" dirty="0"/>
              <a:t>Pero el deber no requiere tampoco servir al cliente en detrimento de la política social y pública</a:t>
            </a:r>
          </a:p>
          <a:p>
            <a:r>
              <a:rPr lang="es-ES_tradnl" dirty="0"/>
              <a:t>Tampoco requiere que el cliente sacrifique ventaja por una interpretación individual de la política pública</a:t>
            </a:r>
          </a:p>
          <a:p>
            <a:r>
              <a:rPr lang="es-ES_tradnl" dirty="0"/>
              <a:t>Difícil equilibrio</a:t>
            </a:r>
          </a:p>
          <a:p>
            <a:r>
              <a:rPr lang="es-ES_tradnl" dirty="0"/>
              <a:t>Y también en el reino de los abogados ahora ocupan mas espacio actores sin licencia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650CD-A666-E548-A019-6F9E5E646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0160"/>
            <a:ext cx="6019800" cy="53263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Lawyers serve clients directly</a:t>
            </a:r>
          </a:p>
          <a:p>
            <a:r>
              <a:rPr lang="en-US" dirty="0"/>
              <a:t>They serve political objectives indirectly</a:t>
            </a:r>
          </a:p>
          <a:p>
            <a:r>
              <a:rPr lang="en-US" dirty="0"/>
              <a:t>The lawyer must be mindful of their duty (client, state, society, conscience)</a:t>
            </a:r>
          </a:p>
          <a:p>
            <a:r>
              <a:rPr lang="en-US" dirty="0"/>
              <a:t>But duty does not require either to serve the client to the detriment of social and public policy</a:t>
            </a:r>
          </a:p>
          <a:p>
            <a:r>
              <a:rPr lang="en-US" dirty="0"/>
              <a:t>Nor does it require the client to sacrifice advantage for an individual interpretation of public policy</a:t>
            </a:r>
          </a:p>
          <a:p>
            <a:r>
              <a:rPr lang="en-US" dirty="0"/>
              <a:t>Difficult balancing </a:t>
            </a:r>
          </a:p>
          <a:p>
            <a:r>
              <a:rPr lang="en-US" dirty="0"/>
              <a:t>Share space with non lawyer actors</a:t>
            </a:r>
          </a:p>
        </p:txBody>
      </p:sp>
    </p:spTree>
    <p:extLst>
      <p:ext uri="{BB962C8B-B14F-4D97-AF65-F5344CB8AC3E}">
        <p14:creationId xmlns:p14="http://schemas.microsoft.com/office/powerpoint/2010/main" val="10529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88AF-1CAF-9C4D-A4BB-28E72496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0" y="1"/>
            <a:ext cx="6149340" cy="1028700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En empresas</a:t>
            </a:r>
            <a:r>
              <a:rPr lang="en-US" b="1" dirty="0"/>
              <a:t>/In enterprises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967F-77C8-1349-A165-38E17611D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28700"/>
            <a:ext cx="5996940" cy="58293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¿Que son empresas? </a:t>
            </a:r>
          </a:p>
          <a:p>
            <a:r>
              <a:rPr lang="es-ES_tradnl" dirty="0"/>
              <a:t>El análisis simple:</a:t>
            </a:r>
          </a:p>
          <a:p>
            <a:pPr lvl="1"/>
            <a:r>
              <a:rPr lang="es-ES_tradnl" dirty="0"/>
              <a:t>Entidad única / entidad legal</a:t>
            </a:r>
          </a:p>
          <a:p>
            <a:pPr lvl="1"/>
            <a:r>
              <a:rPr lang="es-ES_tradnl" dirty="0"/>
              <a:t>¿Red de organizaciones interconectadas dedicadas a un propósito económico?</a:t>
            </a:r>
          </a:p>
          <a:p>
            <a:pPr lvl="1"/>
            <a:r>
              <a:rPr lang="es-ES_tradnl" dirty="0"/>
              <a:t>Un sistema para la organización de la producción</a:t>
            </a:r>
          </a:p>
          <a:p>
            <a:pPr lvl="1"/>
            <a:r>
              <a:rPr lang="es-ES_tradnl" dirty="0"/>
              <a:t>La cadena de producción en sí?</a:t>
            </a:r>
          </a:p>
          <a:p>
            <a:r>
              <a:rPr lang="es-ES_tradnl" dirty="0"/>
              <a:t>El análisis más complejo</a:t>
            </a:r>
          </a:p>
          <a:p>
            <a:pPr lvl="1"/>
            <a:r>
              <a:rPr lang="es-ES_tradnl" dirty="0"/>
              <a:t>Estados como actores privados</a:t>
            </a:r>
          </a:p>
          <a:p>
            <a:pPr lvl="1"/>
            <a:r>
              <a:rPr lang="es-ES_tradnl" dirty="0"/>
              <a:t>Bancos de desarrollo</a:t>
            </a:r>
          </a:p>
          <a:p>
            <a:pPr lvl="1"/>
            <a:r>
              <a:rPr lang="es-ES_tradnl" dirty="0"/>
              <a:t>Fondos de capital soberanos</a:t>
            </a:r>
          </a:p>
          <a:p>
            <a:r>
              <a:rPr lang="es-ES_tradnl" dirty="0"/>
              <a:t>El más amplio</a:t>
            </a:r>
          </a:p>
          <a:p>
            <a:pPr lvl="1"/>
            <a:r>
              <a:rPr lang="es-ES_tradnl" dirty="0"/>
              <a:t>Organizaciones de la sociedad civil (por ejemplo, escándalo de </a:t>
            </a:r>
            <a:r>
              <a:rPr lang="es-ES_tradnl" dirty="0" err="1"/>
              <a:t>Oxfam</a:t>
            </a:r>
            <a:r>
              <a:rPr lang="es-ES_tradnl" dirty="0"/>
              <a:t>)</a:t>
            </a:r>
          </a:p>
          <a:p>
            <a:pPr lvl="1"/>
            <a:r>
              <a:rPr lang="es-ES_tradnl" dirty="0"/>
              <a:t>Instituciones religiosas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9D555-9BC6-474F-BF1A-DED14E31E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28700"/>
            <a:ext cx="6019800" cy="58292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enterprises?</a:t>
            </a:r>
          </a:p>
          <a:p>
            <a:r>
              <a:rPr lang="en-US" dirty="0"/>
              <a:t>The simple analysis:</a:t>
            </a:r>
          </a:p>
          <a:p>
            <a:pPr lvl="1"/>
            <a:r>
              <a:rPr lang="en-US" dirty="0"/>
              <a:t>Single entity/legal entity</a:t>
            </a:r>
          </a:p>
          <a:p>
            <a:pPr lvl="1"/>
            <a:r>
              <a:rPr lang="en-US" dirty="0"/>
              <a:t>Network of interlocked organizations devoted to an economic purpose?</a:t>
            </a:r>
          </a:p>
          <a:p>
            <a:pPr lvl="1"/>
            <a:r>
              <a:rPr lang="en-US" dirty="0"/>
              <a:t>A system for the organization of production</a:t>
            </a:r>
          </a:p>
          <a:p>
            <a:pPr lvl="1"/>
            <a:r>
              <a:rPr lang="en-US" dirty="0"/>
              <a:t>The production chain itself?</a:t>
            </a:r>
          </a:p>
          <a:p>
            <a:r>
              <a:rPr lang="en-US" dirty="0"/>
              <a:t>The more complex analysis</a:t>
            </a:r>
          </a:p>
          <a:p>
            <a:pPr lvl="1"/>
            <a:r>
              <a:rPr lang="en-US" dirty="0"/>
              <a:t>States as private actors</a:t>
            </a:r>
          </a:p>
          <a:p>
            <a:pPr lvl="1"/>
            <a:r>
              <a:rPr lang="en-US" dirty="0"/>
              <a:t>Development banks</a:t>
            </a:r>
          </a:p>
          <a:p>
            <a:pPr lvl="1"/>
            <a:r>
              <a:rPr lang="en-US" dirty="0"/>
              <a:t>Sovereign wealth funds</a:t>
            </a:r>
          </a:p>
          <a:p>
            <a:r>
              <a:rPr lang="en-US" dirty="0"/>
              <a:t>The broadest</a:t>
            </a:r>
          </a:p>
          <a:p>
            <a:pPr lvl="1"/>
            <a:r>
              <a:rPr lang="en-US" dirty="0"/>
              <a:t>Civil society organizations (e.g., Oxfam scandal) </a:t>
            </a:r>
          </a:p>
          <a:p>
            <a:pPr lvl="1"/>
            <a:r>
              <a:rPr lang="en-US" dirty="0"/>
              <a:t>Religious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6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F15B-EE75-8146-B85A-A89E19BB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0"/>
            <a:ext cx="9075420" cy="914400"/>
          </a:xfrm>
        </p:spPr>
        <p:txBody>
          <a:bodyPr/>
          <a:lstStyle/>
          <a:p>
            <a:r>
              <a:rPr lang="en-US" b="1" dirty="0"/>
              <a:t>Y derechos </a:t>
            </a:r>
            <a:r>
              <a:rPr lang="en-US" b="1" dirty="0" err="1"/>
              <a:t>humanos</a:t>
            </a:r>
            <a:r>
              <a:rPr lang="en-US" b="1" dirty="0"/>
              <a:t>/And human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CE46C-8BE5-A54A-9194-AC0596A02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2980"/>
            <a:ext cx="6019800" cy="5737860"/>
          </a:xfrm>
        </p:spPr>
        <p:txBody>
          <a:bodyPr>
            <a:normAutofit lnSpcReduction="10000"/>
          </a:bodyPr>
          <a:lstStyle/>
          <a:p>
            <a:r>
              <a:rPr lang="es-ES_tradnl" dirty="0" err="1"/>
              <a:t>Aaaaah</a:t>
            </a:r>
            <a:r>
              <a:rPr lang="es-ES_tradnl" dirty="0"/>
              <a:t>, al fin el objetivo!</a:t>
            </a:r>
          </a:p>
          <a:p>
            <a:r>
              <a:rPr lang="es-ES_tradnl" dirty="0"/>
              <a:t>¿Qué son los derechos humanos?</a:t>
            </a:r>
          </a:p>
          <a:p>
            <a:r>
              <a:rPr lang="es-ES_tradnl" dirty="0"/>
              <a:t>El estado, la empresa, la sociedad civil, los académicos y los abogados tienen diferentes ideas</a:t>
            </a:r>
          </a:p>
          <a:p>
            <a:pPr lvl="1"/>
            <a:r>
              <a:rPr lang="es-ES_tradnl" dirty="0"/>
              <a:t>para los abogados esto crea desafíos</a:t>
            </a:r>
          </a:p>
          <a:p>
            <a:r>
              <a:rPr lang="es-ES_tradnl" dirty="0"/>
              <a:t>Al mismo tiempo, ya no es posible que los abogados se escondan detrás de la vieja definición formal y estrecha en la ley clásica.</a:t>
            </a:r>
          </a:p>
          <a:p>
            <a:r>
              <a:rPr lang="es-ES_tradnl" dirty="0"/>
              <a:t>La distinción al fondo del UNGP:</a:t>
            </a:r>
          </a:p>
          <a:p>
            <a:pPr lvl="1"/>
            <a:r>
              <a:rPr lang="es-ES_tradnl" dirty="0"/>
              <a:t>Los derechos humanos para el estado son bastante distintos de los derechos humanos para la empresa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A75F3-D82C-0B47-B7C1-A78C9B7EA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0140"/>
            <a:ext cx="6019800" cy="57378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Aaaaah, at last the objective!</a:t>
            </a:r>
          </a:p>
          <a:p>
            <a:r>
              <a:rPr lang="en-US" dirty="0"/>
              <a:t>What are human rights?</a:t>
            </a:r>
          </a:p>
          <a:p>
            <a:r>
              <a:rPr lang="en-US" dirty="0"/>
              <a:t>The state, the enterprise, civil society, academics, and lawyers have different ideas</a:t>
            </a:r>
          </a:p>
          <a:p>
            <a:pPr lvl="1"/>
            <a:r>
              <a:rPr lang="en-US" dirty="0"/>
              <a:t>For lawyers this creates challenges</a:t>
            </a:r>
          </a:p>
          <a:p>
            <a:r>
              <a:rPr lang="en-US" dirty="0"/>
              <a:t>At the same time no longer possible for lawyers to hide behind the old formal and narrow definition in classical law.</a:t>
            </a:r>
          </a:p>
          <a:p>
            <a:r>
              <a:rPr lang="en-US" dirty="0"/>
              <a:t>The distinction at the core of the UNGP:</a:t>
            </a:r>
          </a:p>
          <a:p>
            <a:pPr lvl="1"/>
            <a:r>
              <a:rPr lang="en-US" dirty="0"/>
              <a:t>Human rights for the state are quite distinct from human rights for the enterprise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4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CDB9-924A-EB43-A0AA-3DE7B318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"/>
            <a:ext cx="11269980" cy="1074419"/>
          </a:xfrm>
        </p:spPr>
        <p:txBody>
          <a:bodyPr>
            <a:normAutofit fontScale="90000"/>
          </a:bodyPr>
          <a:lstStyle/>
          <a:p>
            <a:r>
              <a:rPr lang="es-ES_tradnl" sz="4000" b="1" dirty="0"/>
              <a:t>Adonde nos deja este viaje</a:t>
            </a:r>
            <a:r>
              <a:rPr lang="en-US" sz="4000" b="1" dirty="0"/>
              <a:t>/Where does this voyage leave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24BD-A77B-F440-8D35-E41A4CEF2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" y="1074420"/>
            <a:ext cx="5935980" cy="578358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La antigua forma de definir y limitar la profesión legal ya no refleja las realidades de la práctica</a:t>
            </a:r>
          </a:p>
          <a:p>
            <a:r>
              <a:rPr lang="es-ES_tradnl" dirty="0"/>
              <a:t>El derecho se ha expandido más allá de los límites tradicionales formales</a:t>
            </a:r>
          </a:p>
          <a:p>
            <a:r>
              <a:rPr lang="es-ES_tradnl" dirty="0"/>
              <a:t>El deber y la ética de los abogados se ha expandido en manera similar</a:t>
            </a:r>
          </a:p>
          <a:p>
            <a:r>
              <a:rPr lang="es-ES_tradnl" dirty="0"/>
              <a:t>Dentro de estas transformaciones, dos puntos clave:</a:t>
            </a:r>
          </a:p>
          <a:p>
            <a:pPr lvl="1"/>
            <a:r>
              <a:rPr lang="es-ES_tradnl" dirty="0"/>
              <a:t>Ya no es posible para el abogado ético limitar su trabajo a los límites estrictos de un orden jurídico interno</a:t>
            </a:r>
          </a:p>
          <a:p>
            <a:pPr lvl="1"/>
            <a:r>
              <a:rPr lang="es-ES_tradnl" dirty="0"/>
              <a:t>El deber ético de un abogado de considerar el riesgo legal y empresarial se extiende al asesoramiento sobre las consecuencias de los derechos humanos en la toma de decisiones empresariales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89F43-E25A-AE44-9B72-3C045DC10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74420"/>
            <a:ext cx="6019800" cy="57835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old way of defining and confining the legal profession no longer reflects the realities of practice</a:t>
            </a:r>
          </a:p>
          <a:p>
            <a:r>
              <a:rPr lang="en-US" dirty="0"/>
              <a:t>Law has expanded beyond it formal traditional limits</a:t>
            </a:r>
          </a:p>
          <a:p>
            <a:r>
              <a:rPr lang="en-US" dirty="0"/>
              <a:t>The duty and ethics of lawyers has expanded with it</a:t>
            </a:r>
          </a:p>
          <a:p>
            <a:r>
              <a:rPr lang="en-US" dirty="0"/>
              <a:t>Within these transformation two key insights:</a:t>
            </a:r>
          </a:p>
          <a:p>
            <a:pPr lvl="1"/>
            <a:r>
              <a:rPr lang="en-US" dirty="0"/>
              <a:t>It is no longer possible for the ethical lawyer to confine her work to the strict limits of a domestic legal order</a:t>
            </a:r>
          </a:p>
          <a:p>
            <a:pPr lvl="1"/>
            <a:r>
              <a:rPr lang="en-US" dirty="0"/>
              <a:t>A lawyer’s ethical duty to consider legal and business risk extends to counselling on the human rights consequences of business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6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cker_BHR_ColumbiaPPT3-2018" id="{CE5F4BD5-254C-6049-94A3-44DDD35B831C}" vid="{53592009-59BF-D94F-B4C5-A688579285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1285</Words>
  <Application>Microsoft Macintosh PowerPoint</Application>
  <PresentationFormat>Widescreen</PresentationFormat>
  <Paragraphs>181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La gobernanza multinivel en el ejercicio de la profesión legal en empresas y derechos humanos </vt:lpstr>
      <vt:lpstr>De frase a conceptos claves/ From phrase to key concepts: Cada palabra en sí misma sirve como una puerta de entrada a la complejidad inherente a la frase a la que cada uno aporta un significado / Every word in itself serves as a gateway to the complexity inherent in the phrase to which each contributes meaning </vt:lpstr>
      <vt:lpstr>La gobernanza/Governance</vt:lpstr>
      <vt:lpstr>Multinivel/Multilevel</vt:lpstr>
      <vt:lpstr>En el ejercicio/In the exercise of </vt:lpstr>
      <vt:lpstr>De la profesión legal/of the legal profession</vt:lpstr>
      <vt:lpstr>En empresas/In enterprises </vt:lpstr>
      <vt:lpstr>Y derechos humanos/And human rights</vt:lpstr>
      <vt:lpstr>Adonde nos deja este viaje/Where does this voyage leave us</vt:lpstr>
      <vt:lpstr>¿Y los deberes de abogados cuyos clientes sufren delitos contra los derechos humanos? /And the duty of lawyers representing victims of human rights wrongs?</vt:lpstr>
      <vt:lpstr>Los dejo con esta metáfora. Gracias/Thank You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gobernanza multinivel en el ejercicio de la profesión legal en empresas y derechos humanos </dc:title>
  <dc:creator>Microsoft Office User</dc:creator>
  <cp:lastModifiedBy>Microsoft Office User</cp:lastModifiedBy>
  <cp:revision>18</cp:revision>
  <dcterms:created xsi:type="dcterms:W3CDTF">2018-03-20T13:24:10Z</dcterms:created>
  <dcterms:modified xsi:type="dcterms:W3CDTF">2018-03-23T00:07:45Z</dcterms:modified>
</cp:coreProperties>
</file>