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73" r:id="rId3"/>
    <p:sldId id="258" r:id="rId4"/>
    <p:sldId id="257" r:id="rId5"/>
    <p:sldId id="268" r:id="rId6"/>
    <p:sldId id="259" r:id="rId7"/>
    <p:sldId id="272" r:id="rId8"/>
    <p:sldId id="287" r:id="rId9"/>
    <p:sldId id="284" r:id="rId10"/>
    <p:sldId id="280" r:id="rId11"/>
    <p:sldId id="286" r:id="rId12"/>
    <p:sldId id="282" r:id="rId13"/>
    <p:sldId id="270" r:id="rId14"/>
    <p:sldId id="271" r:id="rId15"/>
    <p:sldId id="260" r:id="rId16"/>
    <p:sldId id="275" r:id="rId17"/>
    <p:sldId id="291" r:id="rId18"/>
    <p:sldId id="292" r:id="rId19"/>
    <p:sldId id="285" r:id="rId20"/>
    <p:sldId id="274" r:id="rId21"/>
    <p:sldId id="288" r:id="rId22"/>
    <p:sldId id="276" r:id="rId23"/>
    <p:sldId id="294" r:id="rId24"/>
    <p:sldId id="290" r:id="rId25"/>
    <p:sldId id="296" r:id="rId26"/>
    <p:sldId id="295" r:id="rId27"/>
    <p:sldId id="297" r:id="rId28"/>
    <p:sldId id="269" r:id="rId29"/>
    <p:sldId id="261" r:id="rId30"/>
    <p:sldId id="262" r:id="rId31"/>
    <p:sldId id="263" r:id="rId32"/>
    <p:sldId id="264" r:id="rId33"/>
    <p:sldId id="265" r:id="rId34"/>
    <p:sldId id="277" r:id="rId35"/>
    <p:sldId id="281" r:id="rId36"/>
    <p:sldId id="293" r:id="rId37"/>
    <p:sldId id="266" r:id="rId38"/>
    <p:sldId id="278" r:id="rId39"/>
    <p:sldId id="279" r:id="rId40"/>
    <p:sldId id="283" r:id="rId41"/>
    <p:sldId id="289" r:id="rId42"/>
    <p:sldId id="2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78"/>
    <p:restoredTop sz="94690"/>
  </p:normalViewPr>
  <p:slideViewPr>
    <p:cSldViewPr snapToGrid="0" snapToObjects="1">
      <p:cViewPr>
        <p:scale>
          <a:sx n="80" d="100"/>
          <a:sy n="80" d="100"/>
        </p:scale>
        <p:origin x="1032"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264042-8D62-4281-A7E0-DCE2F46D6D44}"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6CF0B92E-339B-4929-B884-1E811CE2A611}">
      <dgm:prSet phldrT="[Text]"/>
      <dgm:spPr/>
      <dgm:t>
        <a:bodyPr/>
        <a:lstStyle/>
        <a:p>
          <a:r>
            <a:rPr lang="en-US" dirty="0"/>
            <a:t>Start with an Idea</a:t>
          </a:r>
        </a:p>
      </dgm:t>
    </dgm:pt>
    <dgm:pt modelId="{B63E0D31-1EC6-4692-BFB2-4F23258BF68E}" type="parTrans" cxnId="{02F8C651-DD58-4F32-B016-3D64DB1234C3}">
      <dgm:prSet/>
      <dgm:spPr/>
      <dgm:t>
        <a:bodyPr/>
        <a:lstStyle/>
        <a:p>
          <a:endParaRPr lang="en-US"/>
        </a:p>
      </dgm:t>
    </dgm:pt>
    <dgm:pt modelId="{88AD80B8-F282-417A-92BD-06AE286E63FD}" type="sibTrans" cxnId="{02F8C651-DD58-4F32-B016-3D64DB1234C3}">
      <dgm:prSet/>
      <dgm:spPr/>
      <dgm:t>
        <a:bodyPr/>
        <a:lstStyle/>
        <a:p>
          <a:endParaRPr lang="en-US"/>
        </a:p>
      </dgm:t>
    </dgm:pt>
    <dgm:pt modelId="{5045CDEC-69A0-4699-BEC1-FD04224C8900}">
      <dgm:prSet phldrT="[Text]"/>
      <dgm:spPr/>
      <dgm:t>
        <a:bodyPr/>
        <a:lstStyle/>
        <a:p>
          <a:pPr>
            <a:buFont typeface="Symbol" panose="05050102010706020507" pitchFamily="18" charset="2"/>
            <a:buChar char=""/>
          </a:pPr>
          <a:r>
            <a:rPr lang="en-US" dirty="0"/>
            <a:t>Diversify and expand export markets</a:t>
          </a:r>
        </a:p>
      </dgm:t>
    </dgm:pt>
    <dgm:pt modelId="{E075DA71-0214-4CD3-8216-B9A8BCC31885}" type="parTrans" cxnId="{B79110CC-7688-4016-B0B0-4906A345C947}">
      <dgm:prSet/>
      <dgm:spPr/>
      <dgm:t>
        <a:bodyPr/>
        <a:lstStyle/>
        <a:p>
          <a:endParaRPr lang="en-US"/>
        </a:p>
      </dgm:t>
    </dgm:pt>
    <dgm:pt modelId="{F711AC3D-9D85-47AE-9E90-78ADAADAC36C}" type="sibTrans" cxnId="{B79110CC-7688-4016-B0B0-4906A345C947}">
      <dgm:prSet/>
      <dgm:spPr/>
      <dgm:t>
        <a:bodyPr/>
        <a:lstStyle/>
        <a:p>
          <a:endParaRPr lang="en-US"/>
        </a:p>
      </dgm:t>
    </dgm:pt>
    <dgm:pt modelId="{A0EB3DAD-C543-40A8-86BE-9FBE16505B96}">
      <dgm:prSet phldrT="[Text]"/>
      <dgm:spPr/>
      <dgm:t>
        <a:bodyPr/>
        <a:lstStyle/>
        <a:p>
          <a:r>
            <a:rPr lang="en-US" dirty="0"/>
            <a:t>Find a Sector</a:t>
          </a:r>
        </a:p>
      </dgm:t>
    </dgm:pt>
    <dgm:pt modelId="{BAB03412-BB29-486C-970A-48D4DE32F148}" type="parTrans" cxnId="{8830B427-8F73-410E-88E3-7702B3EB76C2}">
      <dgm:prSet/>
      <dgm:spPr/>
      <dgm:t>
        <a:bodyPr/>
        <a:lstStyle/>
        <a:p>
          <a:endParaRPr lang="en-US"/>
        </a:p>
      </dgm:t>
    </dgm:pt>
    <dgm:pt modelId="{38CE7298-C05A-4CE4-8997-4A300D1187BA}" type="sibTrans" cxnId="{8830B427-8F73-410E-88E3-7702B3EB76C2}">
      <dgm:prSet/>
      <dgm:spPr/>
      <dgm:t>
        <a:bodyPr/>
        <a:lstStyle/>
        <a:p>
          <a:endParaRPr lang="en-US"/>
        </a:p>
      </dgm:t>
    </dgm:pt>
    <dgm:pt modelId="{6DB24B1E-6343-481B-B649-EBFEC1C98DBC}">
      <dgm:prSet phldrT="[Text]"/>
      <dgm:spPr/>
      <dgm:t>
        <a:bodyPr/>
        <a:lstStyle/>
        <a:p>
          <a:pPr>
            <a:buFont typeface="Symbol" panose="05050102010706020507" pitchFamily="18" charset="2"/>
            <a:buChar char=""/>
          </a:pPr>
          <a:r>
            <a:rPr lang="en-US" dirty="0"/>
            <a:t>Agriculture, Forestry, and Foods</a:t>
          </a:r>
        </a:p>
      </dgm:t>
    </dgm:pt>
    <dgm:pt modelId="{2A5486EB-A759-44C8-AC22-32FC9C1FC6EF}" type="parTrans" cxnId="{55FE89B4-24FD-4F90-A160-B41EEC6A577E}">
      <dgm:prSet/>
      <dgm:spPr/>
      <dgm:t>
        <a:bodyPr/>
        <a:lstStyle/>
        <a:p>
          <a:endParaRPr lang="en-US"/>
        </a:p>
      </dgm:t>
    </dgm:pt>
    <dgm:pt modelId="{0035A097-E00D-41F5-8B83-D1A296CC2321}" type="sibTrans" cxnId="{55FE89B4-24FD-4F90-A160-B41EEC6A577E}">
      <dgm:prSet/>
      <dgm:spPr/>
      <dgm:t>
        <a:bodyPr/>
        <a:lstStyle/>
        <a:p>
          <a:endParaRPr lang="en-US"/>
        </a:p>
      </dgm:t>
    </dgm:pt>
    <dgm:pt modelId="{91B0796F-4725-4FEA-A38D-D6EE15FA07C6}">
      <dgm:prSet phldrT="[Text]"/>
      <dgm:spPr/>
      <dgm:t>
        <a:bodyPr/>
        <a:lstStyle/>
        <a:p>
          <a:r>
            <a:rPr lang="en-US" dirty="0"/>
            <a:t>Choose Your Investment</a:t>
          </a:r>
        </a:p>
      </dgm:t>
    </dgm:pt>
    <dgm:pt modelId="{2AD19FCE-AFB8-42FC-BF4B-A58D5C600CDD}" type="parTrans" cxnId="{6BAA4BA9-A1BE-4A65-AF38-54AFE28B0162}">
      <dgm:prSet/>
      <dgm:spPr/>
      <dgm:t>
        <a:bodyPr/>
        <a:lstStyle/>
        <a:p>
          <a:endParaRPr lang="en-US"/>
        </a:p>
      </dgm:t>
    </dgm:pt>
    <dgm:pt modelId="{CF51DAB5-B768-4842-8F9B-28F323C2A111}" type="sibTrans" cxnId="{6BAA4BA9-A1BE-4A65-AF38-54AFE28B0162}">
      <dgm:prSet/>
      <dgm:spPr/>
      <dgm:t>
        <a:bodyPr/>
        <a:lstStyle/>
        <a:p>
          <a:endParaRPr lang="en-US"/>
        </a:p>
      </dgm:t>
    </dgm:pt>
    <dgm:pt modelId="{3F39C690-3969-41B3-B1C0-EC4844FCB95B}">
      <dgm:prSet phldrT="[Text]"/>
      <dgm:spPr/>
      <dgm:t>
        <a:bodyPr/>
        <a:lstStyle/>
        <a:p>
          <a:r>
            <a:rPr lang="en-US" dirty="0"/>
            <a:t>Direct investment (investor participates as shareholder)</a:t>
          </a:r>
        </a:p>
      </dgm:t>
    </dgm:pt>
    <dgm:pt modelId="{BC4D8F65-E547-4EE9-ADD5-167BAE2973C4}" type="parTrans" cxnId="{8CB4DCE7-F2E2-4465-94FA-D82180719AF4}">
      <dgm:prSet/>
      <dgm:spPr/>
      <dgm:t>
        <a:bodyPr/>
        <a:lstStyle/>
        <a:p>
          <a:endParaRPr lang="en-US"/>
        </a:p>
      </dgm:t>
    </dgm:pt>
    <dgm:pt modelId="{271424F3-B0FD-4CDB-AA03-F662EF454914}" type="sibTrans" cxnId="{8CB4DCE7-F2E2-4465-94FA-D82180719AF4}">
      <dgm:prSet/>
      <dgm:spPr/>
      <dgm:t>
        <a:bodyPr/>
        <a:lstStyle/>
        <a:p>
          <a:endParaRPr lang="en-US"/>
        </a:p>
      </dgm:t>
    </dgm:pt>
    <dgm:pt modelId="{DD821F15-6F9E-4F56-9C50-B5BC4F259C4F}">
      <dgm:prSet/>
      <dgm:spPr/>
      <dgm:t>
        <a:bodyPr/>
        <a:lstStyle/>
        <a:p>
          <a:pPr>
            <a:buFont typeface="Symbol" panose="05050102010706020507" pitchFamily="18" charset="2"/>
            <a:buChar char=""/>
          </a:pPr>
          <a:r>
            <a:rPr lang="en-US"/>
            <a:t>Decreasing dependence on imports</a:t>
          </a:r>
        </a:p>
      </dgm:t>
    </dgm:pt>
    <dgm:pt modelId="{EAA68374-4A8D-442F-BACB-840AF21666B0}" type="parTrans" cxnId="{0FA9AB9F-3F79-4B33-B858-2580303A7BDA}">
      <dgm:prSet/>
      <dgm:spPr/>
      <dgm:t>
        <a:bodyPr/>
        <a:lstStyle/>
        <a:p>
          <a:endParaRPr lang="en-US"/>
        </a:p>
      </dgm:t>
    </dgm:pt>
    <dgm:pt modelId="{0F9D4B0A-3C7E-4D8A-971C-DBD71C47558E}" type="sibTrans" cxnId="{0FA9AB9F-3F79-4B33-B858-2580303A7BDA}">
      <dgm:prSet/>
      <dgm:spPr/>
      <dgm:t>
        <a:bodyPr/>
        <a:lstStyle/>
        <a:p>
          <a:endParaRPr lang="en-US"/>
        </a:p>
      </dgm:t>
    </dgm:pt>
    <dgm:pt modelId="{02FC4677-ED9E-4480-B4DC-2C1684236A3E}">
      <dgm:prSet/>
      <dgm:spPr/>
      <dgm:t>
        <a:bodyPr/>
        <a:lstStyle/>
        <a:p>
          <a:pPr>
            <a:buFont typeface="Symbol" panose="05050102010706020507" pitchFamily="18" charset="2"/>
            <a:buChar char=""/>
          </a:pPr>
          <a:r>
            <a:rPr lang="en-US"/>
            <a:t>Increase access to advanced technology </a:t>
          </a:r>
        </a:p>
      </dgm:t>
    </dgm:pt>
    <dgm:pt modelId="{646795EF-F80F-4823-AD19-EAE25D9EDF66}" type="parTrans" cxnId="{1F6496EE-BA1F-41C1-8258-9553CD348F4A}">
      <dgm:prSet/>
      <dgm:spPr/>
      <dgm:t>
        <a:bodyPr/>
        <a:lstStyle/>
        <a:p>
          <a:endParaRPr lang="en-US"/>
        </a:p>
      </dgm:t>
    </dgm:pt>
    <dgm:pt modelId="{FF1697AC-0471-4FA0-AD10-737D386BEE64}" type="sibTrans" cxnId="{1F6496EE-BA1F-41C1-8258-9553CD348F4A}">
      <dgm:prSet/>
      <dgm:spPr/>
      <dgm:t>
        <a:bodyPr/>
        <a:lstStyle/>
        <a:p>
          <a:endParaRPr lang="en-US"/>
        </a:p>
      </dgm:t>
    </dgm:pt>
    <dgm:pt modelId="{FAFF275A-20A4-41F2-A544-B9666C036192}">
      <dgm:prSet/>
      <dgm:spPr/>
      <dgm:t>
        <a:bodyPr/>
        <a:lstStyle/>
        <a:p>
          <a:pPr>
            <a:buFont typeface="Symbol" panose="05050102010706020507" pitchFamily="18" charset="2"/>
            <a:buChar char=""/>
          </a:pPr>
          <a:r>
            <a:rPr lang="en-US"/>
            <a:t>Obtain foreign financing </a:t>
          </a:r>
        </a:p>
      </dgm:t>
    </dgm:pt>
    <dgm:pt modelId="{1365F923-A679-48D3-8E93-B37AA3B80628}" type="parTrans" cxnId="{DCA39C8C-0053-453A-AA82-47F229478110}">
      <dgm:prSet/>
      <dgm:spPr/>
      <dgm:t>
        <a:bodyPr/>
        <a:lstStyle/>
        <a:p>
          <a:endParaRPr lang="en-US"/>
        </a:p>
      </dgm:t>
    </dgm:pt>
    <dgm:pt modelId="{6EF3B619-792A-41E1-A73D-5FE231959F62}" type="sibTrans" cxnId="{DCA39C8C-0053-453A-AA82-47F229478110}">
      <dgm:prSet/>
      <dgm:spPr/>
      <dgm:t>
        <a:bodyPr/>
        <a:lstStyle/>
        <a:p>
          <a:endParaRPr lang="en-US"/>
        </a:p>
      </dgm:t>
    </dgm:pt>
    <dgm:pt modelId="{07EF7FA7-85AF-443E-9204-28B3141FAE08}">
      <dgm:prSet/>
      <dgm:spPr/>
      <dgm:t>
        <a:bodyPr/>
        <a:lstStyle/>
        <a:p>
          <a:pPr>
            <a:buFont typeface="Symbol" panose="05050102010706020507" pitchFamily="18" charset="2"/>
            <a:buChar char=""/>
          </a:pPr>
          <a:r>
            <a:rPr lang="en-US"/>
            <a:t>Creating new sources of employment</a:t>
          </a:r>
        </a:p>
      </dgm:t>
    </dgm:pt>
    <dgm:pt modelId="{9553C2E7-A17A-4759-80DD-D10B5CCE0F1D}" type="parTrans" cxnId="{E6F3F2C7-B19A-441D-948F-A926369ACD48}">
      <dgm:prSet/>
      <dgm:spPr/>
      <dgm:t>
        <a:bodyPr/>
        <a:lstStyle/>
        <a:p>
          <a:endParaRPr lang="en-US"/>
        </a:p>
      </dgm:t>
    </dgm:pt>
    <dgm:pt modelId="{5891751C-3580-4C6C-BC08-2B5A29B3090E}" type="sibTrans" cxnId="{E6F3F2C7-B19A-441D-948F-A926369ACD48}">
      <dgm:prSet/>
      <dgm:spPr/>
      <dgm:t>
        <a:bodyPr/>
        <a:lstStyle/>
        <a:p>
          <a:endParaRPr lang="en-US"/>
        </a:p>
      </dgm:t>
    </dgm:pt>
    <dgm:pt modelId="{27750ECD-4BD9-43A6-A1A7-C915FFEBA560}">
      <dgm:prSet/>
      <dgm:spPr/>
      <dgm:t>
        <a:bodyPr/>
        <a:lstStyle/>
        <a:p>
          <a:pPr>
            <a:buFont typeface="Symbol" panose="05050102010706020507" pitchFamily="18" charset="2"/>
            <a:buChar char=""/>
          </a:pPr>
          <a:r>
            <a:rPr lang="en-US"/>
            <a:t>Developing production chains</a:t>
          </a:r>
        </a:p>
      </dgm:t>
    </dgm:pt>
    <dgm:pt modelId="{47DF0A07-6F11-428E-B3A9-BA069A62C9AD}" type="parTrans" cxnId="{EB9DF255-1EA7-4C07-9350-8F321D7DC292}">
      <dgm:prSet/>
      <dgm:spPr/>
      <dgm:t>
        <a:bodyPr/>
        <a:lstStyle/>
        <a:p>
          <a:endParaRPr lang="en-US"/>
        </a:p>
      </dgm:t>
    </dgm:pt>
    <dgm:pt modelId="{EE4015A3-A00E-4CD0-9ED4-5F87D1D2E9E5}" type="sibTrans" cxnId="{EB9DF255-1EA7-4C07-9350-8F321D7DC292}">
      <dgm:prSet/>
      <dgm:spPr/>
      <dgm:t>
        <a:bodyPr/>
        <a:lstStyle/>
        <a:p>
          <a:endParaRPr lang="en-US"/>
        </a:p>
      </dgm:t>
    </dgm:pt>
    <dgm:pt modelId="{B47FF28B-B299-4D94-9412-43A25E0EFD02}">
      <dgm:prSet/>
      <dgm:spPr/>
      <dgm:t>
        <a:bodyPr/>
        <a:lstStyle/>
        <a:p>
          <a:pPr>
            <a:buFont typeface="Symbol" panose="05050102010706020507" pitchFamily="18" charset="2"/>
            <a:buChar char=""/>
          </a:pPr>
          <a:r>
            <a:rPr lang="en-US" dirty="0"/>
            <a:t>Develop renewable energy</a:t>
          </a:r>
        </a:p>
      </dgm:t>
    </dgm:pt>
    <dgm:pt modelId="{2CD7F69A-E274-467D-93D1-BD669CE2A578}" type="parTrans" cxnId="{C8FD0A50-1FE6-4B7D-8965-2BFC2B099630}">
      <dgm:prSet/>
      <dgm:spPr/>
      <dgm:t>
        <a:bodyPr/>
        <a:lstStyle/>
        <a:p>
          <a:endParaRPr lang="en-US"/>
        </a:p>
      </dgm:t>
    </dgm:pt>
    <dgm:pt modelId="{0123ABF8-605B-4E51-9CAF-4F37858F037B}" type="sibTrans" cxnId="{C8FD0A50-1FE6-4B7D-8965-2BFC2B099630}">
      <dgm:prSet/>
      <dgm:spPr/>
      <dgm:t>
        <a:bodyPr/>
        <a:lstStyle/>
        <a:p>
          <a:endParaRPr lang="en-US"/>
        </a:p>
      </dgm:t>
    </dgm:pt>
    <dgm:pt modelId="{E7BD329A-A1FA-4C00-8252-0DA0E10786D7}">
      <dgm:prSet/>
      <dgm:spPr/>
      <dgm:t>
        <a:bodyPr/>
        <a:lstStyle/>
        <a:p>
          <a:pPr>
            <a:buFont typeface="Symbol" panose="05050102010706020507" pitchFamily="18" charset="2"/>
            <a:buChar char=""/>
          </a:pPr>
          <a:r>
            <a:rPr lang="en-US"/>
            <a:t>Sugar</a:t>
          </a:r>
        </a:p>
      </dgm:t>
    </dgm:pt>
    <dgm:pt modelId="{D147269C-F6D2-4F89-AD98-A709716CDA29}" type="parTrans" cxnId="{512F1568-6270-42AB-8BF6-12B23720AB17}">
      <dgm:prSet/>
      <dgm:spPr/>
      <dgm:t>
        <a:bodyPr/>
        <a:lstStyle/>
        <a:p>
          <a:endParaRPr lang="en-US"/>
        </a:p>
      </dgm:t>
    </dgm:pt>
    <dgm:pt modelId="{8B380EBD-F1B9-4E35-B7A6-74FBBAC5A8B8}" type="sibTrans" cxnId="{512F1568-6270-42AB-8BF6-12B23720AB17}">
      <dgm:prSet/>
      <dgm:spPr/>
      <dgm:t>
        <a:bodyPr/>
        <a:lstStyle/>
        <a:p>
          <a:endParaRPr lang="en-US"/>
        </a:p>
      </dgm:t>
    </dgm:pt>
    <dgm:pt modelId="{7659E843-1EDD-4C18-A3DC-10974732B15F}">
      <dgm:prSet/>
      <dgm:spPr/>
      <dgm:t>
        <a:bodyPr/>
        <a:lstStyle/>
        <a:p>
          <a:pPr>
            <a:buFont typeface="Symbol" panose="05050102010706020507" pitchFamily="18" charset="2"/>
            <a:buChar char=""/>
          </a:pPr>
          <a:r>
            <a:rPr lang="en-US"/>
            <a:t>Industry</a:t>
          </a:r>
        </a:p>
      </dgm:t>
    </dgm:pt>
    <dgm:pt modelId="{88BA8358-E271-49DD-9020-058B52127D50}" type="parTrans" cxnId="{C1E86F39-1681-436A-A0B6-FA4DEBB2EF7C}">
      <dgm:prSet/>
      <dgm:spPr/>
      <dgm:t>
        <a:bodyPr/>
        <a:lstStyle/>
        <a:p>
          <a:endParaRPr lang="en-US"/>
        </a:p>
      </dgm:t>
    </dgm:pt>
    <dgm:pt modelId="{32E9FB50-23E3-4474-9220-7DF28F9172BD}" type="sibTrans" cxnId="{C1E86F39-1681-436A-A0B6-FA4DEBB2EF7C}">
      <dgm:prSet/>
      <dgm:spPr/>
      <dgm:t>
        <a:bodyPr/>
        <a:lstStyle/>
        <a:p>
          <a:endParaRPr lang="en-US"/>
        </a:p>
      </dgm:t>
    </dgm:pt>
    <dgm:pt modelId="{2C59CF89-3375-442C-BBEB-41D6D41AB6B5}">
      <dgm:prSet/>
      <dgm:spPr/>
      <dgm:t>
        <a:bodyPr/>
        <a:lstStyle/>
        <a:p>
          <a:pPr>
            <a:buFont typeface="Symbol" panose="05050102010706020507" pitchFamily="18" charset="2"/>
            <a:buChar char=""/>
          </a:pPr>
          <a:r>
            <a:rPr lang="en-US"/>
            <a:t>Tourism</a:t>
          </a:r>
        </a:p>
      </dgm:t>
    </dgm:pt>
    <dgm:pt modelId="{9EF1729F-DA82-4880-975F-4CFB693ABA93}" type="parTrans" cxnId="{E9F77677-D51A-4692-B937-A3D0FE67A214}">
      <dgm:prSet/>
      <dgm:spPr/>
      <dgm:t>
        <a:bodyPr/>
        <a:lstStyle/>
        <a:p>
          <a:endParaRPr lang="en-US"/>
        </a:p>
      </dgm:t>
    </dgm:pt>
    <dgm:pt modelId="{46E1D350-A7DF-4EE2-8BF2-1F63FB13B2B8}" type="sibTrans" cxnId="{E9F77677-D51A-4692-B937-A3D0FE67A214}">
      <dgm:prSet/>
      <dgm:spPr/>
      <dgm:t>
        <a:bodyPr/>
        <a:lstStyle/>
        <a:p>
          <a:endParaRPr lang="en-US"/>
        </a:p>
      </dgm:t>
    </dgm:pt>
    <dgm:pt modelId="{7FCAFA5F-1500-4594-8954-905C0620BBF1}">
      <dgm:prSet/>
      <dgm:spPr/>
      <dgm:t>
        <a:bodyPr/>
        <a:lstStyle/>
        <a:p>
          <a:pPr>
            <a:buFont typeface="Symbol" panose="05050102010706020507" pitchFamily="18" charset="2"/>
            <a:buChar char=""/>
          </a:pPr>
          <a:r>
            <a:rPr lang="en-US"/>
            <a:t>Energy</a:t>
          </a:r>
        </a:p>
      </dgm:t>
    </dgm:pt>
    <dgm:pt modelId="{E4C1E99A-EB06-4364-B59D-C4480FBFE2B3}" type="parTrans" cxnId="{2C95A456-6B1F-4ABE-A16E-BA42111539EB}">
      <dgm:prSet/>
      <dgm:spPr/>
      <dgm:t>
        <a:bodyPr/>
        <a:lstStyle/>
        <a:p>
          <a:endParaRPr lang="en-US"/>
        </a:p>
      </dgm:t>
    </dgm:pt>
    <dgm:pt modelId="{F750D8BF-ECF6-4450-822B-DC394C239F87}" type="sibTrans" cxnId="{2C95A456-6B1F-4ABE-A16E-BA42111539EB}">
      <dgm:prSet/>
      <dgm:spPr/>
      <dgm:t>
        <a:bodyPr/>
        <a:lstStyle/>
        <a:p>
          <a:endParaRPr lang="en-US"/>
        </a:p>
      </dgm:t>
    </dgm:pt>
    <dgm:pt modelId="{D1B47E4B-33E2-4E4D-BE47-FD041FF7AA26}">
      <dgm:prSet/>
      <dgm:spPr/>
      <dgm:t>
        <a:bodyPr/>
        <a:lstStyle/>
        <a:p>
          <a:pPr>
            <a:buFont typeface="Symbol" panose="05050102010706020507" pitchFamily="18" charset="2"/>
            <a:buChar char=""/>
          </a:pPr>
          <a:r>
            <a:rPr lang="en-US"/>
            <a:t>Mining</a:t>
          </a:r>
        </a:p>
      </dgm:t>
    </dgm:pt>
    <dgm:pt modelId="{5412DA23-EC6A-40A5-9805-5C45A39F6B38}" type="parTrans" cxnId="{56C5C966-0D5A-4BB5-A490-C31B95A843B5}">
      <dgm:prSet/>
      <dgm:spPr/>
      <dgm:t>
        <a:bodyPr/>
        <a:lstStyle/>
        <a:p>
          <a:endParaRPr lang="en-US"/>
        </a:p>
      </dgm:t>
    </dgm:pt>
    <dgm:pt modelId="{77A88AC5-D0AB-4714-AFBF-B55398F568EF}" type="sibTrans" cxnId="{56C5C966-0D5A-4BB5-A490-C31B95A843B5}">
      <dgm:prSet/>
      <dgm:spPr/>
      <dgm:t>
        <a:bodyPr/>
        <a:lstStyle/>
        <a:p>
          <a:endParaRPr lang="en-US"/>
        </a:p>
      </dgm:t>
    </dgm:pt>
    <dgm:pt modelId="{EC15E6E6-AB5F-47D4-8858-F41FCA835945}">
      <dgm:prSet/>
      <dgm:spPr/>
      <dgm:t>
        <a:bodyPr/>
        <a:lstStyle/>
        <a:p>
          <a:pPr>
            <a:buFont typeface="Symbol" panose="05050102010706020507" pitchFamily="18" charset="2"/>
            <a:buChar char=""/>
          </a:pPr>
          <a:r>
            <a:rPr lang="en-US"/>
            <a:t>Transportation</a:t>
          </a:r>
        </a:p>
      </dgm:t>
    </dgm:pt>
    <dgm:pt modelId="{6DFF8A7E-CA64-493B-A4CF-93F40115A90A}" type="parTrans" cxnId="{90FDE6D3-81BC-40BE-9AA3-B21392F669ED}">
      <dgm:prSet/>
      <dgm:spPr/>
      <dgm:t>
        <a:bodyPr/>
        <a:lstStyle/>
        <a:p>
          <a:endParaRPr lang="en-US"/>
        </a:p>
      </dgm:t>
    </dgm:pt>
    <dgm:pt modelId="{B2443AFC-DE33-4C1F-8B64-82A53FB0EC56}" type="sibTrans" cxnId="{90FDE6D3-81BC-40BE-9AA3-B21392F669ED}">
      <dgm:prSet/>
      <dgm:spPr/>
      <dgm:t>
        <a:bodyPr/>
        <a:lstStyle/>
        <a:p>
          <a:endParaRPr lang="en-US"/>
        </a:p>
      </dgm:t>
    </dgm:pt>
    <dgm:pt modelId="{F7F893FF-3476-4EEF-A3A2-30031B165BAA}">
      <dgm:prSet/>
      <dgm:spPr/>
      <dgm:t>
        <a:bodyPr/>
        <a:lstStyle/>
        <a:p>
          <a:pPr>
            <a:buFont typeface="Symbol" panose="05050102010706020507" pitchFamily="18" charset="2"/>
            <a:buChar char=""/>
          </a:pPr>
          <a:r>
            <a:rPr lang="en-US" dirty="0"/>
            <a:t>Biotechnology and Pharmaceuticals </a:t>
          </a:r>
        </a:p>
      </dgm:t>
    </dgm:pt>
    <dgm:pt modelId="{A8CE6055-80C3-4C79-A50E-AB8B81A79955}" type="parTrans" cxnId="{BD1AC04C-AB42-4540-A059-330E41AFAC5C}">
      <dgm:prSet/>
      <dgm:spPr/>
      <dgm:t>
        <a:bodyPr/>
        <a:lstStyle/>
        <a:p>
          <a:endParaRPr lang="en-US"/>
        </a:p>
      </dgm:t>
    </dgm:pt>
    <dgm:pt modelId="{FDBD2607-8724-48ED-9483-583B137DF071}" type="sibTrans" cxnId="{BD1AC04C-AB42-4540-A059-330E41AFAC5C}">
      <dgm:prSet/>
      <dgm:spPr/>
      <dgm:t>
        <a:bodyPr/>
        <a:lstStyle/>
        <a:p>
          <a:endParaRPr lang="en-US"/>
        </a:p>
      </dgm:t>
    </dgm:pt>
    <dgm:pt modelId="{EADED42F-B2DA-475E-8971-BAC97FF994F7}">
      <dgm:prSet/>
      <dgm:spPr/>
      <dgm:t>
        <a:bodyPr/>
        <a:lstStyle/>
        <a:p>
          <a:pPr>
            <a:buFont typeface="Symbol" panose="05050102010706020507" pitchFamily="18" charset="2"/>
            <a:buChar char=""/>
          </a:pPr>
          <a:r>
            <a:rPr lang="en-US"/>
            <a:t>Health</a:t>
          </a:r>
        </a:p>
      </dgm:t>
    </dgm:pt>
    <dgm:pt modelId="{F42486F7-C70C-47C3-A887-2EFB2E44D823}" type="parTrans" cxnId="{BD90229E-4F38-4BD4-968A-83840361275E}">
      <dgm:prSet/>
      <dgm:spPr/>
      <dgm:t>
        <a:bodyPr/>
        <a:lstStyle/>
        <a:p>
          <a:endParaRPr lang="en-US"/>
        </a:p>
      </dgm:t>
    </dgm:pt>
    <dgm:pt modelId="{04075E97-8AAB-44E1-8EF6-D0D17339735A}" type="sibTrans" cxnId="{BD90229E-4F38-4BD4-968A-83840361275E}">
      <dgm:prSet/>
      <dgm:spPr/>
      <dgm:t>
        <a:bodyPr/>
        <a:lstStyle/>
        <a:p>
          <a:endParaRPr lang="en-US"/>
        </a:p>
      </dgm:t>
    </dgm:pt>
    <dgm:pt modelId="{90AE8FBF-BF7E-4FB7-A707-16F6ADF6D68E}">
      <dgm:prSet/>
      <dgm:spPr/>
      <dgm:t>
        <a:bodyPr/>
        <a:lstStyle/>
        <a:p>
          <a:pPr>
            <a:buFont typeface="Symbol" panose="05050102010706020507" pitchFamily="18" charset="2"/>
            <a:buChar char=""/>
          </a:pPr>
          <a:r>
            <a:rPr lang="en-US"/>
            <a:t>Transportation</a:t>
          </a:r>
        </a:p>
      </dgm:t>
    </dgm:pt>
    <dgm:pt modelId="{03C9A317-1456-414C-B20E-3BB825E51C25}" type="parTrans" cxnId="{0CA97C9E-FBBC-4225-B29C-8F9A08732156}">
      <dgm:prSet/>
      <dgm:spPr/>
      <dgm:t>
        <a:bodyPr/>
        <a:lstStyle/>
        <a:p>
          <a:endParaRPr lang="en-US"/>
        </a:p>
      </dgm:t>
    </dgm:pt>
    <dgm:pt modelId="{394DC143-5BA0-4762-9225-6012A7671F23}" type="sibTrans" cxnId="{0CA97C9E-FBBC-4225-B29C-8F9A08732156}">
      <dgm:prSet/>
      <dgm:spPr/>
      <dgm:t>
        <a:bodyPr/>
        <a:lstStyle/>
        <a:p>
          <a:endParaRPr lang="en-US"/>
        </a:p>
      </dgm:t>
    </dgm:pt>
    <dgm:pt modelId="{979038D8-E752-4180-9778-6C192FB34345}">
      <dgm:prSet/>
      <dgm:spPr/>
      <dgm:t>
        <a:bodyPr/>
        <a:lstStyle/>
        <a:p>
          <a:pPr>
            <a:buFont typeface="Symbol" panose="05050102010706020507" pitchFamily="18" charset="2"/>
            <a:buChar char=""/>
          </a:pPr>
          <a:r>
            <a:rPr lang="en-US"/>
            <a:t>Business</a:t>
          </a:r>
        </a:p>
      </dgm:t>
    </dgm:pt>
    <dgm:pt modelId="{59F7D622-005B-4E3D-A7D9-0DFAB20FE9B3}" type="parTrans" cxnId="{1FF26751-3A90-44C6-839E-41E0DF93C68B}">
      <dgm:prSet/>
      <dgm:spPr/>
      <dgm:t>
        <a:bodyPr/>
        <a:lstStyle/>
        <a:p>
          <a:endParaRPr lang="en-US"/>
        </a:p>
      </dgm:t>
    </dgm:pt>
    <dgm:pt modelId="{31323579-A7E4-4FDE-91EF-F165C1AAA7E9}" type="sibTrans" cxnId="{1FF26751-3A90-44C6-839E-41E0DF93C68B}">
      <dgm:prSet/>
      <dgm:spPr/>
      <dgm:t>
        <a:bodyPr/>
        <a:lstStyle/>
        <a:p>
          <a:endParaRPr lang="en-US"/>
        </a:p>
      </dgm:t>
    </dgm:pt>
    <dgm:pt modelId="{3550DD54-7E4F-4B5A-BAF5-5410BC98DC0E}">
      <dgm:prSet/>
      <dgm:spPr/>
      <dgm:t>
        <a:bodyPr/>
        <a:lstStyle/>
        <a:p>
          <a:pPr>
            <a:buFont typeface="Symbol" panose="05050102010706020507" pitchFamily="18" charset="2"/>
            <a:buChar char=""/>
          </a:pPr>
          <a:r>
            <a:rPr lang="en-US"/>
            <a:t>Telecom</a:t>
          </a:r>
        </a:p>
      </dgm:t>
    </dgm:pt>
    <dgm:pt modelId="{769EBEB3-ACCB-43F9-B117-C7066A26B62C}" type="parTrans" cxnId="{9D264F26-F3A8-42A1-9CC8-3BCF1791680C}">
      <dgm:prSet/>
      <dgm:spPr/>
      <dgm:t>
        <a:bodyPr/>
        <a:lstStyle/>
        <a:p>
          <a:endParaRPr lang="en-US"/>
        </a:p>
      </dgm:t>
    </dgm:pt>
    <dgm:pt modelId="{EF8DEB8B-1674-47C0-A250-4F0D81228901}" type="sibTrans" cxnId="{9D264F26-F3A8-42A1-9CC8-3BCF1791680C}">
      <dgm:prSet/>
      <dgm:spPr/>
      <dgm:t>
        <a:bodyPr/>
        <a:lstStyle/>
        <a:p>
          <a:endParaRPr lang="en-US"/>
        </a:p>
      </dgm:t>
    </dgm:pt>
    <dgm:pt modelId="{0AF1B56A-F265-46A2-A2AD-D129519DE56B}">
      <dgm:prSet/>
      <dgm:spPr/>
      <dgm:t>
        <a:bodyPr/>
        <a:lstStyle/>
        <a:p>
          <a:pPr>
            <a:buFont typeface="Symbol" panose="05050102010706020507" pitchFamily="18" charset="2"/>
            <a:buChar char=""/>
          </a:pPr>
          <a:r>
            <a:rPr lang="en-US"/>
            <a:t>Hydraulic Technology</a:t>
          </a:r>
        </a:p>
      </dgm:t>
    </dgm:pt>
    <dgm:pt modelId="{D14491F2-1C76-400B-BB9D-C8A37AC8078B}" type="parTrans" cxnId="{41097C58-156A-405E-9939-8AE0F295B462}">
      <dgm:prSet/>
      <dgm:spPr/>
      <dgm:t>
        <a:bodyPr/>
        <a:lstStyle/>
        <a:p>
          <a:endParaRPr lang="en-US"/>
        </a:p>
      </dgm:t>
    </dgm:pt>
    <dgm:pt modelId="{D89E2E87-92A6-471E-9EB3-35DBF03F5A46}" type="sibTrans" cxnId="{41097C58-156A-405E-9939-8AE0F295B462}">
      <dgm:prSet/>
      <dgm:spPr/>
      <dgm:t>
        <a:bodyPr/>
        <a:lstStyle/>
        <a:p>
          <a:endParaRPr lang="en-US"/>
        </a:p>
      </dgm:t>
    </dgm:pt>
    <dgm:pt modelId="{0CE04DF6-876B-4EF3-B961-C478B10A8885}">
      <dgm:prSet/>
      <dgm:spPr/>
      <dgm:t>
        <a:bodyPr/>
        <a:lstStyle/>
        <a:p>
          <a:pPr>
            <a:buFont typeface="Symbol" panose="05050102010706020507" pitchFamily="18" charset="2"/>
            <a:buChar char=""/>
          </a:pPr>
          <a:r>
            <a:rPr lang="en-US" dirty="0"/>
            <a:t>Finance and Banking</a:t>
          </a:r>
        </a:p>
      </dgm:t>
    </dgm:pt>
    <dgm:pt modelId="{4DBFEF31-0332-4E9C-8935-8571676C6A53}" type="parTrans" cxnId="{F37CD134-38EA-4527-8B9E-33B9AE9A7956}">
      <dgm:prSet/>
      <dgm:spPr/>
      <dgm:t>
        <a:bodyPr/>
        <a:lstStyle/>
        <a:p>
          <a:endParaRPr lang="en-US"/>
        </a:p>
      </dgm:t>
    </dgm:pt>
    <dgm:pt modelId="{0324AFBC-6206-4E1B-BB0D-146E11CD81FF}" type="sibTrans" cxnId="{F37CD134-38EA-4527-8B9E-33B9AE9A7956}">
      <dgm:prSet/>
      <dgm:spPr/>
      <dgm:t>
        <a:bodyPr/>
        <a:lstStyle/>
        <a:p>
          <a:endParaRPr lang="en-US"/>
        </a:p>
      </dgm:t>
    </dgm:pt>
    <dgm:pt modelId="{85AAF701-6A55-4DC1-8C0C-567354397284}">
      <dgm:prSet/>
      <dgm:spPr/>
      <dgm:t>
        <a:bodyPr/>
        <a:lstStyle/>
        <a:p>
          <a:pPr>
            <a:buFont typeface="Symbol" panose="05050102010706020507" pitchFamily="18" charset="2"/>
            <a:buChar char=""/>
          </a:pPr>
          <a:r>
            <a:rPr lang="en-US" dirty="0"/>
            <a:t>Investment in equities or securities or bonds</a:t>
          </a:r>
        </a:p>
      </dgm:t>
    </dgm:pt>
    <dgm:pt modelId="{827ABD8C-AB96-410F-B619-54F55880EE2C}" type="parTrans" cxnId="{CB9F7ED9-4CFE-42FF-92F3-4FA00EBC77E5}">
      <dgm:prSet/>
      <dgm:spPr/>
      <dgm:t>
        <a:bodyPr/>
        <a:lstStyle/>
        <a:p>
          <a:endParaRPr lang="en-US"/>
        </a:p>
      </dgm:t>
    </dgm:pt>
    <dgm:pt modelId="{9B9DD547-8888-4B8D-AAA6-6A28AEF53B9B}" type="sibTrans" cxnId="{CB9F7ED9-4CFE-42FF-92F3-4FA00EBC77E5}">
      <dgm:prSet/>
      <dgm:spPr/>
      <dgm:t>
        <a:bodyPr/>
        <a:lstStyle/>
        <a:p>
          <a:endParaRPr lang="en-US"/>
        </a:p>
      </dgm:t>
    </dgm:pt>
    <dgm:pt modelId="{5D07455B-1533-4C00-93E9-E414A4E07008}">
      <dgm:prSet/>
      <dgm:spPr/>
      <dgm:t>
        <a:bodyPr/>
        <a:lstStyle/>
        <a:p>
          <a:pPr>
            <a:buFont typeface="Symbol" panose="05050102010706020507" pitchFamily="18" charset="2"/>
            <a:buChar char=""/>
          </a:pPr>
          <a:endParaRPr lang="en-US" dirty="0"/>
        </a:p>
      </dgm:t>
    </dgm:pt>
    <dgm:pt modelId="{E1D17FE4-539E-45E9-80BA-0DAB32B43B38}" type="parTrans" cxnId="{12FFC83C-1609-4DBC-8A1F-33D61A8C4B72}">
      <dgm:prSet/>
      <dgm:spPr/>
      <dgm:t>
        <a:bodyPr/>
        <a:lstStyle/>
        <a:p>
          <a:endParaRPr lang="en-US"/>
        </a:p>
      </dgm:t>
    </dgm:pt>
    <dgm:pt modelId="{E44BD8E5-AA01-4984-94C7-85278A23CBD0}" type="sibTrans" cxnId="{12FFC83C-1609-4DBC-8A1F-33D61A8C4B72}">
      <dgm:prSet/>
      <dgm:spPr/>
      <dgm:t>
        <a:bodyPr/>
        <a:lstStyle/>
        <a:p>
          <a:endParaRPr lang="en-US"/>
        </a:p>
      </dgm:t>
    </dgm:pt>
    <dgm:pt modelId="{BAAC5580-2BEE-44C7-A3D4-50ECD2282F00}">
      <dgm:prSet/>
      <dgm:spPr/>
      <dgm:t>
        <a:bodyPr/>
        <a:lstStyle/>
        <a:p>
          <a:r>
            <a:rPr lang="en-US" dirty="0"/>
            <a:t>Determine Your Contribution</a:t>
          </a:r>
        </a:p>
      </dgm:t>
    </dgm:pt>
    <dgm:pt modelId="{D6955FAE-09F1-41B3-96E0-CE4F7555607C}" type="parTrans" cxnId="{B9434694-4EC1-4493-B3CF-05B339ECBEBD}">
      <dgm:prSet/>
      <dgm:spPr/>
      <dgm:t>
        <a:bodyPr/>
        <a:lstStyle/>
        <a:p>
          <a:endParaRPr lang="en-US"/>
        </a:p>
      </dgm:t>
    </dgm:pt>
    <dgm:pt modelId="{770B0BFF-B69A-47B8-A113-485EF70AEC3D}" type="sibTrans" cxnId="{B9434694-4EC1-4493-B3CF-05B339ECBEBD}">
      <dgm:prSet/>
      <dgm:spPr/>
      <dgm:t>
        <a:bodyPr/>
        <a:lstStyle/>
        <a:p>
          <a:endParaRPr lang="en-US"/>
        </a:p>
      </dgm:t>
    </dgm:pt>
    <dgm:pt modelId="{A275D036-793B-4C3A-98CB-B3D312C7D692}">
      <dgm:prSet/>
      <dgm:spPr/>
      <dgm:t>
        <a:bodyPr/>
        <a:lstStyle/>
        <a:p>
          <a:r>
            <a:rPr lang="en-US" dirty="0"/>
            <a:t>Financial (“freely convertible currency”)</a:t>
          </a:r>
        </a:p>
      </dgm:t>
    </dgm:pt>
    <dgm:pt modelId="{328D53E9-5E97-42DB-B5A5-2758932132E7}" type="parTrans" cxnId="{97E25015-19FC-4E7E-BA50-7016B094C4BE}">
      <dgm:prSet/>
      <dgm:spPr/>
      <dgm:t>
        <a:bodyPr/>
        <a:lstStyle/>
        <a:p>
          <a:endParaRPr lang="en-US"/>
        </a:p>
      </dgm:t>
    </dgm:pt>
    <dgm:pt modelId="{94D04751-EF75-4B7F-A3AA-1964FF724123}" type="sibTrans" cxnId="{97E25015-19FC-4E7E-BA50-7016B094C4BE}">
      <dgm:prSet/>
      <dgm:spPr/>
      <dgm:t>
        <a:bodyPr/>
        <a:lstStyle/>
        <a:p>
          <a:endParaRPr lang="en-US"/>
        </a:p>
      </dgm:t>
    </dgm:pt>
    <dgm:pt modelId="{6236E910-56D6-45B1-8F2B-A300DF388505}">
      <dgm:prSet/>
      <dgm:spPr/>
      <dgm:t>
        <a:bodyPr/>
        <a:lstStyle/>
        <a:p>
          <a:endParaRPr lang="en-US" dirty="0"/>
        </a:p>
      </dgm:t>
    </dgm:pt>
    <dgm:pt modelId="{1BE98C1D-530D-44EB-AE8F-47289E32C35A}" type="parTrans" cxnId="{D8976543-8982-4CF1-A914-C7136B666A83}">
      <dgm:prSet/>
      <dgm:spPr/>
      <dgm:t>
        <a:bodyPr/>
        <a:lstStyle/>
        <a:p>
          <a:endParaRPr lang="en-US"/>
        </a:p>
      </dgm:t>
    </dgm:pt>
    <dgm:pt modelId="{1C6228A4-D9D7-45BD-84A5-7AC14C6296C0}" type="sibTrans" cxnId="{D8976543-8982-4CF1-A914-C7136B666A83}">
      <dgm:prSet/>
      <dgm:spPr/>
      <dgm:t>
        <a:bodyPr/>
        <a:lstStyle/>
        <a:p>
          <a:endParaRPr lang="en-US"/>
        </a:p>
      </dgm:t>
    </dgm:pt>
    <dgm:pt modelId="{2D912CD2-4224-47E3-B475-99C5EE3CD961}">
      <dgm:prSet/>
      <dgm:spPr/>
      <dgm:t>
        <a:bodyPr/>
        <a:lstStyle/>
        <a:p>
          <a:endParaRPr lang="en-US" dirty="0"/>
        </a:p>
      </dgm:t>
    </dgm:pt>
    <dgm:pt modelId="{DD64B671-87E5-47CF-9EC1-D2F4B266D12B}" type="parTrans" cxnId="{52A030AE-E8DC-4DC8-B820-E29AB056EFA2}">
      <dgm:prSet/>
      <dgm:spPr/>
      <dgm:t>
        <a:bodyPr/>
        <a:lstStyle/>
        <a:p>
          <a:endParaRPr lang="en-US"/>
        </a:p>
      </dgm:t>
    </dgm:pt>
    <dgm:pt modelId="{5F52D97C-AFEC-4D26-B670-4365F7582BD0}" type="sibTrans" cxnId="{52A030AE-E8DC-4DC8-B820-E29AB056EFA2}">
      <dgm:prSet/>
      <dgm:spPr/>
      <dgm:t>
        <a:bodyPr/>
        <a:lstStyle/>
        <a:p>
          <a:endParaRPr lang="en-US"/>
        </a:p>
      </dgm:t>
    </dgm:pt>
    <dgm:pt modelId="{BB3422C7-8AF9-44A1-9957-E1D754565BFA}">
      <dgm:prSet/>
      <dgm:spPr/>
      <dgm:t>
        <a:bodyPr/>
        <a:lstStyle/>
        <a:p>
          <a:r>
            <a:rPr lang="en-US" dirty="0"/>
            <a:t>Machinery and equipment</a:t>
          </a:r>
        </a:p>
      </dgm:t>
    </dgm:pt>
    <dgm:pt modelId="{DBC83C0C-2517-49E6-95A4-9E74627B54EE}" type="parTrans" cxnId="{ADDDDA4A-64EE-4371-9B36-44F9BC6D2C77}">
      <dgm:prSet/>
      <dgm:spPr/>
      <dgm:t>
        <a:bodyPr/>
        <a:lstStyle/>
        <a:p>
          <a:endParaRPr lang="en-US"/>
        </a:p>
      </dgm:t>
    </dgm:pt>
    <dgm:pt modelId="{7BF6CD92-5006-4C89-887B-9F4121B7106B}" type="sibTrans" cxnId="{ADDDDA4A-64EE-4371-9B36-44F9BC6D2C77}">
      <dgm:prSet/>
      <dgm:spPr/>
      <dgm:t>
        <a:bodyPr/>
        <a:lstStyle/>
        <a:p>
          <a:endParaRPr lang="en-US"/>
        </a:p>
      </dgm:t>
    </dgm:pt>
    <dgm:pt modelId="{5C626197-DCDF-4C6D-B53F-888CC774C17C}">
      <dgm:prSet/>
      <dgm:spPr/>
      <dgm:t>
        <a:bodyPr/>
        <a:lstStyle/>
        <a:p>
          <a:r>
            <a:rPr lang="en-US" dirty="0"/>
            <a:t>Intellectual property</a:t>
          </a:r>
        </a:p>
      </dgm:t>
    </dgm:pt>
    <dgm:pt modelId="{3537FD85-1918-43A4-891F-404B4845ABD4}" type="parTrans" cxnId="{B5BDC2AE-E615-4185-8033-25E5CDB7FB5F}">
      <dgm:prSet/>
      <dgm:spPr/>
      <dgm:t>
        <a:bodyPr/>
        <a:lstStyle/>
        <a:p>
          <a:endParaRPr lang="en-US"/>
        </a:p>
      </dgm:t>
    </dgm:pt>
    <dgm:pt modelId="{C3AEE24D-E37E-47BB-91EA-6A7AE6102F19}" type="sibTrans" cxnId="{B5BDC2AE-E615-4185-8033-25E5CDB7FB5F}">
      <dgm:prSet/>
      <dgm:spPr/>
      <dgm:t>
        <a:bodyPr/>
        <a:lstStyle/>
        <a:p>
          <a:endParaRPr lang="en-US"/>
        </a:p>
      </dgm:t>
    </dgm:pt>
    <dgm:pt modelId="{363D56F6-BF6F-4256-9317-867C872FB00D}">
      <dgm:prSet/>
      <dgm:spPr/>
      <dgm:t>
        <a:bodyPr/>
        <a:lstStyle/>
        <a:p>
          <a:r>
            <a:rPr lang="en-US" dirty="0"/>
            <a:t>Property rights</a:t>
          </a:r>
        </a:p>
      </dgm:t>
    </dgm:pt>
    <dgm:pt modelId="{B3576AFE-3B84-4589-AB38-7A40445D9B50}" type="parTrans" cxnId="{4BACC9E9-76C4-4BB1-9E2B-1ED8324F6C57}">
      <dgm:prSet/>
      <dgm:spPr/>
      <dgm:t>
        <a:bodyPr/>
        <a:lstStyle/>
        <a:p>
          <a:endParaRPr lang="en-US"/>
        </a:p>
      </dgm:t>
    </dgm:pt>
    <dgm:pt modelId="{E361EC51-0AF4-414C-93A7-363A2959949A}" type="sibTrans" cxnId="{4BACC9E9-76C4-4BB1-9E2B-1ED8324F6C57}">
      <dgm:prSet/>
      <dgm:spPr/>
      <dgm:t>
        <a:bodyPr/>
        <a:lstStyle/>
        <a:p>
          <a:endParaRPr lang="en-US"/>
        </a:p>
      </dgm:t>
    </dgm:pt>
    <dgm:pt modelId="{4FD5E382-2669-416B-96F4-D293885F809E}" type="pres">
      <dgm:prSet presAssocID="{1C264042-8D62-4281-A7E0-DCE2F46D6D44}" presName="linearFlow" presStyleCnt="0">
        <dgm:presLayoutVars>
          <dgm:dir/>
          <dgm:animLvl val="lvl"/>
          <dgm:resizeHandles val="exact"/>
        </dgm:presLayoutVars>
      </dgm:prSet>
      <dgm:spPr/>
      <dgm:t>
        <a:bodyPr/>
        <a:lstStyle/>
        <a:p>
          <a:endParaRPr lang="en-US"/>
        </a:p>
      </dgm:t>
    </dgm:pt>
    <dgm:pt modelId="{9D19D5AB-EB21-4A51-9C2A-CFC53D3FFF4A}" type="pres">
      <dgm:prSet presAssocID="{6CF0B92E-339B-4929-B884-1E811CE2A611}" presName="composite" presStyleCnt="0"/>
      <dgm:spPr/>
    </dgm:pt>
    <dgm:pt modelId="{9A806114-EE42-4276-8B24-186742BC5B84}" type="pres">
      <dgm:prSet presAssocID="{6CF0B92E-339B-4929-B884-1E811CE2A611}" presName="parTx" presStyleLbl="node1" presStyleIdx="0" presStyleCnt="4">
        <dgm:presLayoutVars>
          <dgm:chMax val="0"/>
          <dgm:chPref val="0"/>
          <dgm:bulletEnabled val="1"/>
        </dgm:presLayoutVars>
      </dgm:prSet>
      <dgm:spPr/>
      <dgm:t>
        <a:bodyPr/>
        <a:lstStyle/>
        <a:p>
          <a:endParaRPr lang="en-US"/>
        </a:p>
      </dgm:t>
    </dgm:pt>
    <dgm:pt modelId="{2FB791A1-21B3-4FDE-990C-1DF7D1605D49}" type="pres">
      <dgm:prSet presAssocID="{6CF0B92E-339B-4929-B884-1E811CE2A611}" presName="parSh" presStyleLbl="node1" presStyleIdx="0" presStyleCnt="4"/>
      <dgm:spPr/>
      <dgm:t>
        <a:bodyPr/>
        <a:lstStyle/>
        <a:p>
          <a:endParaRPr lang="en-US"/>
        </a:p>
      </dgm:t>
    </dgm:pt>
    <dgm:pt modelId="{BCC383C4-E04A-4F2C-A1D9-A523B6FF1FC3}" type="pres">
      <dgm:prSet presAssocID="{6CF0B92E-339B-4929-B884-1E811CE2A611}" presName="desTx" presStyleLbl="fgAcc1" presStyleIdx="0" presStyleCnt="4">
        <dgm:presLayoutVars>
          <dgm:bulletEnabled val="1"/>
        </dgm:presLayoutVars>
      </dgm:prSet>
      <dgm:spPr/>
      <dgm:t>
        <a:bodyPr/>
        <a:lstStyle/>
        <a:p>
          <a:endParaRPr lang="en-US"/>
        </a:p>
      </dgm:t>
    </dgm:pt>
    <dgm:pt modelId="{A950E1BC-3280-4F0F-9F95-1ED1E1DB912F}" type="pres">
      <dgm:prSet presAssocID="{88AD80B8-F282-417A-92BD-06AE286E63FD}" presName="sibTrans" presStyleLbl="sibTrans2D1" presStyleIdx="0" presStyleCnt="3"/>
      <dgm:spPr/>
      <dgm:t>
        <a:bodyPr/>
        <a:lstStyle/>
        <a:p>
          <a:endParaRPr lang="en-US"/>
        </a:p>
      </dgm:t>
    </dgm:pt>
    <dgm:pt modelId="{7A7455E1-2E3B-4D64-B480-5ED0AECB1076}" type="pres">
      <dgm:prSet presAssocID="{88AD80B8-F282-417A-92BD-06AE286E63FD}" presName="connTx" presStyleLbl="sibTrans2D1" presStyleIdx="0" presStyleCnt="3"/>
      <dgm:spPr/>
      <dgm:t>
        <a:bodyPr/>
        <a:lstStyle/>
        <a:p>
          <a:endParaRPr lang="en-US"/>
        </a:p>
      </dgm:t>
    </dgm:pt>
    <dgm:pt modelId="{323855C7-922D-4B8B-A195-7221A84ADAB6}" type="pres">
      <dgm:prSet presAssocID="{A0EB3DAD-C543-40A8-86BE-9FBE16505B96}" presName="composite" presStyleCnt="0"/>
      <dgm:spPr/>
    </dgm:pt>
    <dgm:pt modelId="{022D4BBC-1720-4CD7-AE50-F584E225A825}" type="pres">
      <dgm:prSet presAssocID="{A0EB3DAD-C543-40A8-86BE-9FBE16505B96}" presName="parTx" presStyleLbl="node1" presStyleIdx="0" presStyleCnt="4">
        <dgm:presLayoutVars>
          <dgm:chMax val="0"/>
          <dgm:chPref val="0"/>
          <dgm:bulletEnabled val="1"/>
        </dgm:presLayoutVars>
      </dgm:prSet>
      <dgm:spPr/>
      <dgm:t>
        <a:bodyPr/>
        <a:lstStyle/>
        <a:p>
          <a:endParaRPr lang="en-US"/>
        </a:p>
      </dgm:t>
    </dgm:pt>
    <dgm:pt modelId="{ED49D9F8-2714-46EC-8147-CA62C9EFBE61}" type="pres">
      <dgm:prSet presAssocID="{A0EB3DAD-C543-40A8-86BE-9FBE16505B96}" presName="parSh" presStyleLbl="node1" presStyleIdx="1" presStyleCnt="4"/>
      <dgm:spPr/>
      <dgm:t>
        <a:bodyPr/>
        <a:lstStyle/>
        <a:p>
          <a:endParaRPr lang="en-US"/>
        </a:p>
      </dgm:t>
    </dgm:pt>
    <dgm:pt modelId="{1FFA5C9E-3F9B-49FF-9351-F4AFE39F4576}" type="pres">
      <dgm:prSet presAssocID="{A0EB3DAD-C543-40A8-86BE-9FBE16505B96}" presName="desTx" presStyleLbl="fgAcc1" presStyleIdx="1" presStyleCnt="4">
        <dgm:presLayoutVars>
          <dgm:bulletEnabled val="1"/>
        </dgm:presLayoutVars>
      </dgm:prSet>
      <dgm:spPr/>
      <dgm:t>
        <a:bodyPr/>
        <a:lstStyle/>
        <a:p>
          <a:endParaRPr lang="en-US"/>
        </a:p>
      </dgm:t>
    </dgm:pt>
    <dgm:pt modelId="{0A991B05-12DF-4074-90FA-FB0533A8AEAA}" type="pres">
      <dgm:prSet presAssocID="{38CE7298-C05A-4CE4-8997-4A300D1187BA}" presName="sibTrans" presStyleLbl="sibTrans2D1" presStyleIdx="1" presStyleCnt="3"/>
      <dgm:spPr/>
      <dgm:t>
        <a:bodyPr/>
        <a:lstStyle/>
        <a:p>
          <a:endParaRPr lang="en-US"/>
        </a:p>
      </dgm:t>
    </dgm:pt>
    <dgm:pt modelId="{57FEA85C-ADF9-4D2A-823F-9CDD01822127}" type="pres">
      <dgm:prSet presAssocID="{38CE7298-C05A-4CE4-8997-4A300D1187BA}" presName="connTx" presStyleLbl="sibTrans2D1" presStyleIdx="1" presStyleCnt="3"/>
      <dgm:spPr/>
      <dgm:t>
        <a:bodyPr/>
        <a:lstStyle/>
        <a:p>
          <a:endParaRPr lang="en-US"/>
        </a:p>
      </dgm:t>
    </dgm:pt>
    <dgm:pt modelId="{88547B98-CABE-4ED3-9BDB-EAB78348D3DE}" type="pres">
      <dgm:prSet presAssocID="{91B0796F-4725-4FEA-A38D-D6EE15FA07C6}" presName="composite" presStyleCnt="0"/>
      <dgm:spPr/>
    </dgm:pt>
    <dgm:pt modelId="{24C2D9DD-1D32-4802-8C49-598574422E76}" type="pres">
      <dgm:prSet presAssocID="{91B0796F-4725-4FEA-A38D-D6EE15FA07C6}" presName="parTx" presStyleLbl="node1" presStyleIdx="1" presStyleCnt="4">
        <dgm:presLayoutVars>
          <dgm:chMax val="0"/>
          <dgm:chPref val="0"/>
          <dgm:bulletEnabled val="1"/>
        </dgm:presLayoutVars>
      </dgm:prSet>
      <dgm:spPr/>
      <dgm:t>
        <a:bodyPr/>
        <a:lstStyle/>
        <a:p>
          <a:endParaRPr lang="en-US"/>
        </a:p>
      </dgm:t>
    </dgm:pt>
    <dgm:pt modelId="{88BC6FAE-4F1F-40FD-BB0C-65B8CDE33322}" type="pres">
      <dgm:prSet presAssocID="{91B0796F-4725-4FEA-A38D-D6EE15FA07C6}" presName="parSh" presStyleLbl="node1" presStyleIdx="2" presStyleCnt="4"/>
      <dgm:spPr/>
      <dgm:t>
        <a:bodyPr/>
        <a:lstStyle/>
        <a:p>
          <a:endParaRPr lang="en-US"/>
        </a:p>
      </dgm:t>
    </dgm:pt>
    <dgm:pt modelId="{40150F30-6B7C-4FBE-8DC9-542A8DD30635}" type="pres">
      <dgm:prSet presAssocID="{91B0796F-4725-4FEA-A38D-D6EE15FA07C6}" presName="desTx" presStyleLbl="fgAcc1" presStyleIdx="2" presStyleCnt="4">
        <dgm:presLayoutVars>
          <dgm:bulletEnabled val="1"/>
        </dgm:presLayoutVars>
      </dgm:prSet>
      <dgm:spPr/>
      <dgm:t>
        <a:bodyPr/>
        <a:lstStyle/>
        <a:p>
          <a:endParaRPr lang="en-US"/>
        </a:p>
      </dgm:t>
    </dgm:pt>
    <dgm:pt modelId="{D0CF00FC-A421-4B3D-AC1E-7F36CC623E32}" type="pres">
      <dgm:prSet presAssocID="{CF51DAB5-B768-4842-8F9B-28F323C2A111}" presName="sibTrans" presStyleLbl="sibTrans2D1" presStyleIdx="2" presStyleCnt="3"/>
      <dgm:spPr/>
      <dgm:t>
        <a:bodyPr/>
        <a:lstStyle/>
        <a:p>
          <a:endParaRPr lang="en-US"/>
        </a:p>
      </dgm:t>
    </dgm:pt>
    <dgm:pt modelId="{D01D41A6-2963-49FB-AC5D-4AC2BF53E0FA}" type="pres">
      <dgm:prSet presAssocID="{CF51DAB5-B768-4842-8F9B-28F323C2A111}" presName="connTx" presStyleLbl="sibTrans2D1" presStyleIdx="2" presStyleCnt="3"/>
      <dgm:spPr/>
      <dgm:t>
        <a:bodyPr/>
        <a:lstStyle/>
        <a:p>
          <a:endParaRPr lang="en-US"/>
        </a:p>
      </dgm:t>
    </dgm:pt>
    <dgm:pt modelId="{F0AFBABA-6586-4804-B31D-5D0326712C33}" type="pres">
      <dgm:prSet presAssocID="{BAAC5580-2BEE-44C7-A3D4-50ECD2282F00}" presName="composite" presStyleCnt="0"/>
      <dgm:spPr/>
    </dgm:pt>
    <dgm:pt modelId="{F3C10EF4-14A2-482C-8B3D-00F0F64A37A3}" type="pres">
      <dgm:prSet presAssocID="{BAAC5580-2BEE-44C7-A3D4-50ECD2282F00}" presName="parTx" presStyleLbl="node1" presStyleIdx="2" presStyleCnt="4">
        <dgm:presLayoutVars>
          <dgm:chMax val="0"/>
          <dgm:chPref val="0"/>
          <dgm:bulletEnabled val="1"/>
        </dgm:presLayoutVars>
      </dgm:prSet>
      <dgm:spPr/>
      <dgm:t>
        <a:bodyPr/>
        <a:lstStyle/>
        <a:p>
          <a:endParaRPr lang="en-US"/>
        </a:p>
      </dgm:t>
    </dgm:pt>
    <dgm:pt modelId="{E2DBA909-D163-4253-83CA-97226AD8F985}" type="pres">
      <dgm:prSet presAssocID="{BAAC5580-2BEE-44C7-A3D4-50ECD2282F00}" presName="parSh" presStyleLbl="node1" presStyleIdx="3" presStyleCnt="4"/>
      <dgm:spPr/>
      <dgm:t>
        <a:bodyPr/>
        <a:lstStyle/>
        <a:p>
          <a:endParaRPr lang="en-US"/>
        </a:p>
      </dgm:t>
    </dgm:pt>
    <dgm:pt modelId="{90D29BB1-3F4E-4BB2-B184-1AA0349B1F4D}" type="pres">
      <dgm:prSet presAssocID="{BAAC5580-2BEE-44C7-A3D4-50ECD2282F00}" presName="desTx" presStyleLbl="fgAcc1" presStyleIdx="3" presStyleCnt="4">
        <dgm:presLayoutVars>
          <dgm:bulletEnabled val="1"/>
        </dgm:presLayoutVars>
      </dgm:prSet>
      <dgm:spPr/>
      <dgm:t>
        <a:bodyPr/>
        <a:lstStyle/>
        <a:p>
          <a:endParaRPr lang="en-US"/>
        </a:p>
      </dgm:t>
    </dgm:pt>
  </dgm:ptLst>
  <dgm:cxnLst>
    <dgm:cxn modelId="{8555B180-93A2-44FE-B94F-54D42EF14751}" type="presOf" srcId="{F7F893FF-3476-4EEF-A3A2-30031B165BAA}" destId="{1FFA5C9E-3F9B-49FF-9351-F4AFE39F4576}" srcOrd="0" destOrd="7" presId="urn:microsoft.com/office/officeart/2005/8/layout/process3"/>
    <dgm:cxn modelId="{9D264F26-F3A8-42A1-9CC8-3BCF1791680C}" srcId="{A0EB3DAD-C543-40A8-86BE-9FBE16505B96}" destId="{3550DD54-7E4F-4B5A-BAF5-5410BC98DC0E}" srcOrd="11" destOrd="0" parTransId="{769EBEB3-ACCB-43F9-B117-C7066A26B62C}" sibTransId="{EF8DEB8B-1674-47C0-A250-4F0D81228901}"/>
    <dgm:cxn modelId="{55FE89B4-24FD-4F90-A160-B41EEC6A577E}" srcId="{A0EB3DAD-C543-40A8-86BE-9FBE16505B96}" destId="{6DB24B1E-6343-481B-B649-EBFEC1C98DBC}" srcOrd="0" destOrd="0" parTransId="{2A5486EB-A759-44C8-AC22-32FC9C1FC6EF}" sibTransId="{0035A097-E00D-41F5-8B83-D1A296CC2321}"/>
    <dgm:cxn modelId="{C1E86F39-1681-436A-A0B6-FA4DEBB2EF7C}" srcId="{A0EB3DAD-C543-40A8-86BE-9FBE16505B96}" destId="{7659E843-1EDD-4C18-A3DC-10974732B15F}" srcOrd="2" destOrd="0" parTransId="{88BA8358-E271-49DD-9020-058B52127D50}" sibTransId="{32E9FB50-23E3-4474-9220-7DF28F9172BD}"/>
    <dgm:cxn modelId="{84144651-E743-421F-BF2F-12CA6737D039}" type="presOf" srcId="{EADED42F-B2DA-475E-8971-BAC97FF994F7}" destId="{1FFA5C9E-3F9B-49FF-9351-F4AFE39F4576}" srcOrd="0" destOrd="8" presId="urn:microsoft.com/office/officeart/2005/8/layout/process3"/>
    <dgm:cxn modelId="{8DF5D42D-B7F9-48B1-97C7-525AD671BE54}" type="presOf" srcId="{6CF0B92E-339B-4929-B884-1E811CE2A611}" destId="{2FB791A1-21B3-4FDE-990C-1DF7D1605D49}" srcOrd="1" destOrd="0" presId="urn:microsoft.com/office/officeart/2005/8/layout/process3"/>
    <dgm:cxn modelId="{0FA9AB9F-3F79-4B33-B858-2580303A7BDA}" srcId="{6CF0B92E-339B-4929-B884-1E811CE2A611}" destId="{DD821F15-6F9E-4F56-9C50-B5BC4F259C4F}" srcOrd="1" destOrd="0" parTransId="{EAA68374-4A8D-442F-BACB-840AF21666B0}" sibTransId="{0F9D4B0A-3C7E-4D8A-971C-DBD71C47558E}"/>
    <dgm:cxn modelId="{8CA31D06-E5CA-438D-972D-54FD028428B2}" type="presOf" srcId="{BAAC5580-2BEE-44C7-A3D4-50ECD2282F00}" destId="{E2DBA909-D163-4253-83CA-97226AD8F985}" srcOrd="1" destOrd="0" presId="urn:microsoft.com/office/officeart/2005/8/layout/process3"/>
    <dgm:cxn modelId="{D8976543-8982-4CF1-A914-C7136B666A83}" srcId="{BAAC5580-2BEE-44C7-A3D4-50ECD2282F00}" destId="{6236E910-56D6-45B1-8F2B-A300DF388505}" srcOrd="4" destOrd="0" parTransId="{1BE98C1D-530D-44EB-AE8F-47289E32C35A}" sibTransId="{1C6228A4-D9D7-45BD-84A5-7AC14C6296C0}"/>
    <dgm:cxn modelId="{BC5EDC41-8810-40B7-B84E-7D9310D20A1A}" type="presOf" srcId="{D1B47E4B-33E2-4E4D-BE47-FD041FF7AA26}" destId="{1FFA5C9E-3F9B-49FF-9351-F4AFE39F4576}" srcOrd="0" destOrd="5" presId="urn:microsoft.com/office/officeart/2005/8/layout/process3"/>
    <dgm:cxn modelId="{4F57A372-E67D-456E-A50A-79DD807305C7}" type="presOf" srcId="{FAFF275A-20A4-41F2-A544-B9666C036192}" destId="{BCC383C4-E04A-4F2C-A1D9-A523B6FF1FC3}" srcOrd="0" destOrd="3" presId="urn:microsoft.com/office/officeart/2005/8/layout/process3"/>
    <dgm:cxn modelId="{2BBAD8FC-709E-4F7D-969D-D5D18346DD85}" type="presOf" srcId="{3550DD54-7E4F-4B5A-BAF5-5410BC98DC0E}" destId="{1FFA5C9E-3F9B-49FF-9351-F4AFE39F4576}" srcOrd="0" destOrd="11" presId="urn:microsoft.com/office/officeart/2005/8/layout/process3"/>
    <dgm:cxn modelId="{3E5362FB-A2AB-43F5-96A6-BB66A6BB6AF2}" type="presOf" srcId="{88AD80B8-F282-417A-92BD-06AE286E63FD}" destId="{A950E1BC-3280-4F0F-9F95-1ED1E1DB912F}" srcOrd="0" destOrd="0" presId="urn:microsoft.com/office/officeart/2005/8/layout/process3"/>
    <dgm:cxn modelId="{2B852616-5B40-45B3-9547-976EB7832AB4}" type="presOf" srcId="{2C59CF89-3375-442C-BBEB-41D6D41AB6B5}" destId="{1FFA5C9E-3F9B-49FF-9351-F4AFE39F4576}" srcOrd="0" destOrd="3" presId="urn:microsoft.com/office/officeart/2005/8/layout/process3"/>
    <dgm:cxn modelId="{E9F77677-D51A-4692-B937-A3D0FE67A214}" srcId="{A0EB3DAD-C543-40A8-86BE-9FBE16505B96}" destId="{2C59CF89-3375-442C-BBEB-41D6D41AB6B5}" srcOrd="3" destOrd="0" parTransId="{9EF1729F-DA82-4880-975F-4CFB693ABA93}" sibTransId="{46E1D350-A7DF-4EE2-8BF2-1F63FB13B2B8}"/>
    <dgm:cxn modelId="{4061F54E-32AF-4A84-A31D-32E419338F76}" type="presOf" srcId="{0CE04DF6-876B-4EF3-B961-C478B10A8885}" destId="{1FFA5C9E-3F9B-49FF-9351-F4AFE39F4576}" srcOrd="0" destOrd="13" presId="urn:microsoft.com/office/officeart/2005/8/layout/process3"/>
    <dgm:cxn modelId="{202D1A00-323D-486B-893A-130D22FDAD70}" type="presOf" srcId="{91B0796F-4725-4FEA-A38D-D6EE15FA07C6}" destId="{24C2D9DD-1D32-4802-8C49-598574422E76}" srcOrd="0" destOrd="0" presId="urn:microsoft.com/office/officeart/2005/8/layout/process3"/>
    <dgm:cxn modelId="{2B09DAFE-D177-4BC7-90C4-5188DAC6F9F7}" type="presOf" srcId="{27750ECD-4BD9-43A6-A1A7-C915FFEBA560}" destId="{BCC383C4-E04A-4F2C-A1D9-A523B6FF1FC3}" srcOrd="0" destOrd="5" presId="urn:microsoft.com/office/officeart/2005/8/layout/process3"/>
    <dgm:cxn modelId="{E6C9F400-AF17-4265-AADC-D7B14F13FA55}" type="presOf" srcId="{CF51DAB5-B768-4842-8F9B-28F323C2A111}" destId="{D01D41A6-2963-49FB-AC5D-4AC2BF53E0FA}" srcOrd="1" destOrd="0" presId="urn:microsoft.com/office/officeart/2005/8/layout/process3"/>
    <dgm:cxn modelId="{8830B427-8F73-410E-88E3-7702B3EB76C2}" srcId="{1C264042-8D62-4281-A7E0-DCE2F46D6D44}" destId="{A0EB3DAD-C543-40A8-86BE-9FBE16505B96}" srcOrd="1" destOrd="0" parTransId="{BAB03412-BB29-486C-970A-48D4DE32F148}" sibTransId="{38CE7298-C05A-4CE4-8997-4A300D1187BA}"/>
    <dgm:cxn modelId="{0CA97C9E-FBBC-4225-B29C-8F9A08732156}" srcId="{A0EB3DAD-C543-40A8-86BE-9FBE16505B96}" destId="{90AE8FBF-BF7E-4FB7-A707-16F6ADF6D68E}" srcOrd="9" destOrd="0" parTransId="{03C9A317-1456-414C-B20E-3BB825E51C25}" sibTransId="{394DC143-5BA0-4762-9225-6012A7671F23}"/>
    <dgm:cxn modelId="{7B9DAF39-31F7-40EE-B78A-B5E76F5D2C3F}" type="presOf" srcId="{E7BD329A-A1FA-4C00-8252-0DA0E10786D7}" destId="{1FFA5C9E-3F9B-49FF-9351-F4AFE39F4576}" srcOrd="0" destOrd="1" presId="urn:microsoft.com/office/officeart/2005/8/layout/process3"/>
    <dgm:cxn modelId="{BD1AC04C-AB42-4540-A059-330E41AFAC5C}" srcId="{A0EB3DAD-C543-40A8-86BE-9FBE16505B96}" destId="{F7F893FF-3476-4EEF-A3A2-30031B165BAA}" srcOrd="7" destOrd="0" parTransId="{A8CE6055-80C3-4C79-A50E-AB8B81A79955}" sibTransId="{FDBD2607-8724-48ED-9483-583B137DF071}"/>
    <dgm:cxn modelId="{CB8E28B6-5CF1-4B58-8026-BB62CBE1B139}" type="presOf" srcId="{2D912CD2-4224-47E3-B475-99C5EE3CD961}" destId="{90D29BB1-3F4E-4BB2-B184-1AA0349B1F4D}" srcOrd="0" destOrd="5" presId="urn:microsoft.com/office/officeart/2005/8/layout/process3"/>
    <dgm:cxn modelId="{F37CD134-38EA-4527-8B9E-33B9AE9A7956}" srcId="{A0EB3DAD-C543-40A8-86BE-9FBE16505B96}" destId="{0CE04DF6-876B-4EF3-B961-C478B10A8885}" srcOrd="13" destOrd="0" parTransId="{4DBFEF31-0332-4E9C-8935-8571676C6A53}" sibTransId="{0324AFBC-6206-4E1B-BB0D-146E11CD81FF}"/>
    <dgm:cxn modelId="{A2918AA4-7054-4623-9C15-4312ACF60A24}" type="presOf" srcId="{5D07455B-1533-4C00-93E9-E414A4E07008}" destId="{40150F30-6B7C-4FBE-8DC9-542A8DD30635}" srcOrd="0" destOrd="2" presId="urn:microsoft.com/office/officeart/2005/8/layout/process3"/>
    <dgm:cxn modelId="{B5BDC2AE-E615-4185-8033-25E5CDB7FB5F}" srcId="{BAAC5580-2BEE-44C7-A3D4-50ECD2282F00}" destId="{5C626197-DCDF-4C6D-B53F-888CC774C17C}" srcOrd="2" destOrd="0" parTransId="{3537FD85-1918-43A4-891F-404B4845ABD4}" sibTransId="{C3AEE24D-E37E-47BB-91EA-6A7AE6102F19}"/>
    <dgm:cxn modelId="{02F8C651-DD58-4F32-B016-3D64DB1234C3}" srcId="{1C264042-8D62-4281-A7E0-DCE2F46D6D44}" destId="{6CF0B92E-339B-4929-B884-1E811CE2A611}" srcOrd="0" destOrd="0" parTransId="{B63E0D31-1EC6-4692-BFB2-4F23258BF68E}" sibTransId="{88AD80B8-F282-417A-92BD-06AE286E63FD}"/>
    <dgm:cxn modelId="{2A1DD085-1F97-4447-8F27-A215EC8098FB}" type="presOf" srcId="{90AE8FBF-BF7E-4FB7-A707-16F6ADF6D68E}" destId="{1FFA5C9E-3F9B-49FF-9351-F4AFE39F4576}" srcOrd="0" destOrd="9" presId="urn:microsoft.com/office/officeart/2005/8/layout/process3"/>
    <dgm:cxn modelId="{244850FB-9828-4894-B9D9-E97A7BEE77AB}" type="presOf" srcId="{38CE7298-C05A-4CE4-8997-4A300D1187BA}" destId="{0A991B05-12DF-4074-90FA-FB0533A8AEAA}" srcOrd="0" destOrd="0" presId="urn:microsoft.com/office/officeart/2005/8/layout/process3"/>
    <dgm:cxn modelId="{1F6496EE-BA1F-41C1-8258-9553CD348F4A}" srcId="{6CF0B92E-339B-4929-B884-1E811CE2A611}" destId="{02FC4677-ED9E-4480-B4DC-2C1684236A3E}" srcOrd="2" destOrd="0" parTransId="{646795EF-F80F-4823-AD19-EAE25D9EDF66}" sibTransId="{FF1697AC-0471-4FA0-AD10-737D386BEE64}"/>
    <dgm:cxn modelId="{41097C58-156A-405E-9939-8AE0F295B462}" srcId="{A0EB3DAD-C543-40A8-86BE-9FBE16505B96}" destId="{0AF1B56A-F265-46A2-A2AD-D129519DE56B}" srcOrd="12" destOrd="0" parTransId="{D14491F2-1C76-400B-BB9D-C8A37AC8078B}" sibTransId="{D89E2E87-92A6-471E-9EB3-35DBF03F5A46}"/>
    <dgm:cxn modelId="{6BAA4BA9-A1BE-4A65-AF38-54AFE28B0162}" srcId="{1C264042-8D62-4281-A7E0-DCE2F46D6D44}" destId="{91B0796F-4725-4FEA-A38D-D6EE15FA07C6}" srcOrd="2" destOrd="0" parTransId="{2AD19FCE-AFB8-42FC-BF4B-A58D5C600CDD}" sibTransId="{CF51DAB5-B768-4842-8F9B-28F323C2A111}"/>
    <dgm:cxn modelId="{2B9DDC4D-69E0-42AA-BB12-68099A0D3DC4}" type="presOf" srcId="{0AF1B56A-F265-46A2-A2AD-D129519DE56B}" destId="{1FFA5C9E-3F9B-49FF-9351-F4AFE39F4576}" srcOrd="0" destOrd="12" presId="urn:microsoft.com/office/officeart/2005/8/layout/process3"/>
    <dgm:cxn modelId="{9EAE5FC1-FC35-4D0F-919A-0A8D64FBC503}" type="presOf" srcId="{363D56F6-BF6F-4256-9317-867C872FB00D}" destId="{90D29BB1-3F4E-4BB2-B184-1AA0349B1F4D}" srcOrd="0" destOrd="3" presId="urn:microsoft.com/office/officeart/2005/8/layout/process3"/>
    <dgm:cxn modelId="{6D399A92-49C1-4BA3-B03A-DE2DA90781D3}" type="presOf" srcId="{3F39C690-3969-41B3-B1C0-EC4844FCB95B}" destId="{40150F30-6B7C-4FBE-8DC9-542A8DD30635}" srcOrd="0" destOrd="0" presId="urn:microsoft.com/office/officeart/2005/8/layout/process3"/>
    <dgm:cxn modelId="{1C2B8CED-451C-40A3-9768-32BE00935178}" type="presOf" srcId="{7659E843-1EDD-4C18-A3DC-10974732B15F}" destId="{1FFA5C9E-3F9B-49FF-9351-F4AFE39F4576}" srcOrd="0" destOrd="2" presId="urn:microsoft.com/office/officeart/2005/8/layout/process3"/>
    <dgm:cxn modelId="{BD90229E-4F38-4BD4-968A-83840361275E}" srcId="{A0EB3DAD-C543-40A8-86BE-9FBE16505B96}" destId="{EADED42F-B2DA-475E-8971-BAC97FF994F7}" srcOrd="8" destOrd="0" parTransId="{F42486F7-C70C-47C3-A887-2EFB2E44D823}" sibTransId="{04075E97-8AAB-44E1-8EF6-D0D17339735A}"/>
    <dgm:cxn modelId="{CB9F7ED9-4CFE-42FF-92F3-4FA00EBC77E5}" srcId="{91B0796F-4725-4FEA-A38D-D6EE15FA07C6}" destId="{85AAF701-6A55-4DC1-8C0C-567354397284}" srcOrd="1" destOrd="0" parTransId="{827ABD8C-AB96-410F-B619-54F55880EE2C}" sibTransId="{9B9DD547-8888-4B8D-AAA6-6A28AEF53B9B}"/>
    <dgm:cxn modelId="{1FF26751-3A90-44C6-839E-41E0DF93C68B}" srcId="{A0EB3DAD-C543-40A8-86BE-9FBE16505B96}" destId="{979038D8-E752-4180-9778-6C192FB34345}" srcOrd="10" destOrd="0" parTransId="{59F7D622-005B-4E3D-A7D9-0DFAB20FE9B3}" sibTransId="{31323579-A7E4-4FDE-91EF-F165C1AAA7E9}"/>
    <dgm:cxn modelId="{2BB2C408-ADF6-40F7-8008-AD744B732A35}" type="presOf" srcId="{A275D036-793B-4C3A-98CB-B3D312C7D692}" destId="{90D29BB1-3F4E-4BB2-B184-1AA0349B1F4D}" srcOrd="0" destOrd="0" presId="urn:microsoft.com/office/officeart/2005/8/layout/process3"/>
    <dgm:cxn modelId="{DCA39C8C-0053-453A-AA82-47F229478110}" srcId="{6CF0B92E-339B-4929-B884-1E811CE2A611}" destId="{FAFF275A-20A4-41F2-A544-B9666C036192}" srcOrd="3" destOrd="0" parTransId="{1365F923-A679-48D3-8E93-B37AA3B80628}" sibTransId="{6EF3B619-792A-41E1-A73D-5FE231959F62}"/>
    <dgm:cxn modelId="{97CB1E98-EBCE-4C2E-899C-598011BF7D61}" type="presOf" srcId="{38CE7298-C05A-4CE4-8997-4A300D1187BA}" destId="{57FEA85C-ADF9-4D2A-823F-9CDD01822127}" srcOrd="1" destOrd="0" presId="urn:microsoft.com/office/officeart/2005/8/layout/process3"/>
    <dgm:cxn modelId="{1794F9DE-7AB7-4DB4-A14B-D873E78922A3}" type="presOf" srcId="{5C626197-DCDF-4C6D-B53F-888CC774C17C}" destId="{90D29BB1-3F4E-4BB2-B184-1AA0349B1F4D}" srcOrd="0" destOrd="2" presId="urn:microsoft.com/office/officeart/2005/8/layout/process3"/>
    <dgm:cxn modelId="{512F1568-6270-42AB-8BF6-12B23720AB17}" srcId="{A0EB3DAD-C543-40A8-86BE-9FBE16505B96}" destId="{E7BD329A-A1FA-4C00-8252-0DA0E10786D7}" srcOrd="1" destOrd="0" parTransId="{D147269C-F6D2-4F89-AD98-A709716CDA29}" sibTransId="{8B380EBD-F1B9-4E35-B7A6-74FBBAC5A8B8}"/>
    <dgm:cxn modelId="{DE91A229-2D57-4E8D-B9C8-48DACD7C9E97}" type="presOf" srcId="{979038D8-E752-4180-9778-6C192FB34345}" destId="{1FFA5C9E-3F9B-49FF-9351-F4AFE39F4576}" srcOrd="0" destOrd="10" presId="urn:microsoft.com/office/officeart/2005/8/layout/process3"/>
    <dgm:cxn modelId="{8CB4DCE7-F2E2-4465-94FA-D82180719AF4}" srcId="{91B0796F-4725-4FEA-A38D-D6EE15FA07C6}" destId="{3F39C690-3969-41B3-B1C0-EC4844FCB95B}" srcOrd="0" destOrd="0" parTransId="{BC4D8F65-E547-4EE9-ADD5-167BAE2973C4}" sibTransId="{271424F3-B0FD-4CDB-AA03-F662EF454914}"/>
    <dgm:cxn modelId="{ADDDDA4A-64EE-4371-9B36-44F9BC6D2C77}" srcId="{BAAC5580-2BEE-44C7-A3D4-50ECD2282F00}" destId="{BB3422C7-8AF9-44A1-9957-E1D754565BFA}" srcOrd="1" destOrd="0" parTransId="{DBC83C0C-2517-49E6-95A4-9E74627B54EE}" sibTransId="{7BF6CD92-5006-4C89-887B-9F4121B7106B}"/>
    <dgm:cxn modelId="{EDF17418-2A89-46A7-8C8E-5BC68D8C48BA}" type="presOf" srcId="{6CF0B92E-339B-4929-B884-1E811CE2A611}" destId="{9A806114-EE42-4276-8B24-186742BC5B84}" srcOrd="0" destOrd="0" presId="urn:microsoft.com/office/officeart/2005/8/layout/process3"/>
    <dgm:cxn modelId="{FB29A071-A962-43B5-9DE3-5AB7FA20E5D1}" type="presOf" srcId="{EC15E6E6-AB5F-47D4-8858-F41FCA835945}" destId="{1FFA5C9E-3F9B-49FF-9351-F4AFE39F4576}" srcOrd="0" destOrd="6" presId="urn:microsoft.com/office/officeart/2005/8/layout/process3"/>
    <dgm:cxn modelId="{64328EAD-E337-4527-A111-D13DA4ECA7DB}" type="presOf" srcId="{6236E910-56D6-45B1-8F2B-A300DF388505}" destId="{90D29BB1-3F4E-4BB2-B184-1AA0349B1F4D}" srcOrd="0" destOrd="4" presId="urn:microsoft.com/office/officeart/2005/8/layout/process3"/>
    <dgm:cxn modelId="{A72247EE-04A6-4F89-9473-53D0AD820C97}" type="presOf" srcId="{DD821F15-6F9E-4F56-9C50-B5BC4F259C4F}" destId="{BCC383C4-E04A-4F2C-A1D9-A523B6FF1FC3}" srcOrd="0" destOrd="1" presId="urn:microsoft.com/office/officeart/2005/8/layout/process3"/>
    <dgm:cxn modelId="{7D0F567B-9CD7-4A48-B507-CDC544CB7E53}" type="presOf" srcId="{A0EB3DAD-C543-40A8-86BE-9FBE16505B96}" destId="{022D4BBC-1720-4CD7-AE50-F584E225A825}" srcOrd="0" destOrd="0" presId="urn:microsoft.com/office/officeart/2005/8/layout/process3"/>
    <dgm:cxn modelId="{56C5C966-0D5A-4BB5-A490-C31B95A843B5}" srcId="{A0EB3DAD-C543-40A8-86BE-9FBE16505B96}" destId="{D1B47E4B-33E2-4E4D-BE47-FD041FF7AA26}" srcOrd="5" destOrd="0" parTransId="{5412DA23-EC6A-40A5-9805-5C45A39F6B38}" sibTransId="{77A88AC5-D0AB-4714-AFBF-B55398F568EF}"/>
    <dgm:cxn modelId="{6E186351-78EA-4842-B262-E1BF8C91F00F}" type="presOf" srcId="{A0EB3DAD-C543-40A8-86BE-9FBE16505B96}" destId="{ED49D9F8-2714-46EC-8147-CA62C9EFBE61}" srcOrd="1" destOrd="0" presId="urn:microsoft.com/office/officeart/2005/8/layout/process3"/>
    <dgm:cxn modelId="{E6F3F2C7-B19A-441D-948F-A926369ACD48}" srcId="{6CF0B92E-339B-4929-B884-1E811CE2A611}" destId="{07EF7FA7-85AF-443E-9204-28B3141FAE08}" srcOrd="4" destOrd="0" parTransId="{9553C2E7-A17A-4759-80DD-D10B5CCE0F1D}" sibTransId="{5891751C-3580-4C6C-BC08-2B5A29B3090E}"/>
    <dgm:cxn modelId="{52A030AE-E8DC-4DC8-B820-E29AB056EFA2}" srcId="{BAAC5580-2BEE-44C7-A3D4-50ECD2282F00}" destId="{2D912CD2-4224-47E3-B475-99C5EE3CD961}" srcOrd="5" destOrd="0" parTransId="{DD64B671-87E5-47CF-9EC1-D2F4B266D12B}" sibTransId="{5F52D97C-AFEC-4D26-B670-4365F7582BD0}"/>
    <dgm:cxn modelId="{DED7418B-685C-4EB8-85D8-21955EA7ED27}" type="presOf" srcId="{02FC4677-ED9E-4480-B4DC-2C1684236A3E}" destId="{BCC383C4-E04A-4F2C-A1D9-A523B6FF1FC3}" srcOrd="0" destOrd="2" presId="urn:microsoft.com/office/officeart/2005/8/layout/process3"/>
    <dgm:cxn modelId="{AD458C80-35BA-41C0-A92E-55711BDE27E1}" type="presOf" srcId="{07EF7FA7-85AF-443E-9204-28B3141FAE08}" destId="{BCC383C4-E04A-4F2C-A1D9-A523B6FF1FC3}" srcOrd="0" destOrd="4" presId="urn:microsoft.com/office/officeart/2005/8/layout/process3"/>
    <dgm:cxn modelId="{78EB7A84-C324-480A-B294-A1433CC01C4D}" type="presOf" srcId="{5045CDEC-69A0-4699-BEC1-FD04224C8900}" destId="{BCC383C4-E04A-4F2C-A1D9-A523B6FF1FC3}" srcOrd="0" destOrd="0" presId="urn:microsoft.com/office/officeart/2005/8/layout/process3"/>
    <dgm:cxn modelId="{A1C5D9C6-09B1-4502-BA3A-8579E7DEBF47}" type="presOf" srcId="{6DB24B1E-6343-481B-B649-EBFEC1C98DBC}" destId="{1FFA5C9E-3F9B-49FF-9351-F4AFE39F4576}" srcOrd="0" destOrd="0" presId="urn:microsoft.com/office/officeart/2005/8/layout/process3"/>
    <dgm:cxn modelId="{EB9DF255-1EA7-4C07-9350-8F321D7DC292}" srcId="{6CF0B92E-339B-4929-B884-1E811CE2A611}" destId="{27750ECD-4BD9-43A6-A1A7-C915FFEBA560}" srcOrd="5" destOrd="0" parTransId="{47DF0A07-6F11-428E-B3A9-BA069A62C9AD}" sibTransId="{EE4015A3-A00E-4CD0-9ED4-5F87D1D2E9E5}"/>
    <dgm:cxn modelId="{97E25015-19FC-4E7E-BA50-7016B094C4BE}" srcId="{BAAC5580-2BEE-44C7-A3D4-50ECD2282F00}" destId="{A275D036-793B-4C3A-98CB-B3D312C7D692}" srcOrd="0" destOrd="0" parTransId="{328D53E9-5E97-42DB-B5A5-2758932132E7}" sibTransId="{94D04751-EF75-4B7F-A3AA-1964FF724123}"/>
    <dgm:cxn modelId="{2C95A456-6B1F-4ABE-A16E-BA42111539EB}" srcId="{A0EB3DAD-C543-40A8-86BE-9FBE16505B96}" destId="{7FCAFA5F-1500-4594-8954-905C0620BBF1}" srcOrd="4" destOrd="0" parTransId="{E4C1E99A-EB06-4364-B59D-C4480FBFE2B3}" sibTransId="{F750D8BF-ECF6-4450-822B-DC394C239F87}"/>
    <dgm:cxn modelId="{BB2CE295-2AB8-4B4C-BD89-3F9F1E639825}" type="presOf" srcId="{B47FF28B-B299-4D94-9412-43A25E0EFD02}" destId="{BCC383C4-E04A-4F2C-A1D9-A523B6FF1FC3}" srcOrd="0" destOrd="6" presId="urn:microsoft.com/office/officeart/2005/8/layout/process3"/>
    <dgm:cxn modelId="{A25607E2-A555-480E-A7DA-183AC3D35903}" type="presOf" srcId="{BB3422C7-8AF9-44A1-9957-E1D754565BFA}" destId="{90D29BB1-3F4E-4BB2-B184-1AA0349B1F4D}" srcOrd="0" destOrd="1" presId="urn:microsoft.com/office/officeart/2005/8/layout/process3"/>
    <dgm:cxn modelId="{238DCE9B-E40B-4000-A37F-0C9F1BF65D8E}" type="presOf" srcId="{85AAF701-6A55-4DC1-8C0C-567354397284}" destId="{40150F30-6B7C-4FBE-8DC9-542A8DD30635}" srcOrd="0" destOrd="1" presId="urn:microsoft.com/office/officeart/2005/8/layout/process3"/>
    <dgm:cxn modelId="{B9434694-4EC1-4493-B3CF-05B339ECBEBD}" srcId="{1C264042-8D62-4281-A7E0-DCE2F46D6D44}" destId="{BAAC5580-2BEE-44C7-A3D4-50ECD2282F00}" srcOrd="3" destOrd="0" parTransId="{D6955FAE-09F1-41B3-96E0-CE4F7555607C}" sibTransId="{770B0BFF-B69A-47B8-A113-485EF70AEC3D}"/>
    <dgm:cxn modelId="{12FFC83C-1609-4DBC-8A1F-33D61A8C4B72}" srcId="{91B0796F-4725-4FEA-A38D-D6EE15FA07C6}" destId="{5D07455B-1533-4C00-93E9-E414A4E07008}" srcOrd="2" destOrd="0" parTransId="{E1D17FE4-539E-45E9-80BA-0DAB32B43B38}" sibTransId="{E44BD8E5-AA01-4984-94C7-85278A23CBD0}"/>
    <dgm:cxn modelId="{4BACC9E9-76C4-4BB1-9E2B-1ED8324F6C57}" srcId="{BAAC5580-2BEE-44C7-A3D4-50ECD2282F00}" destId="{363D56F6-BF6F-4256-9317-867C872FB00D}" srcOrd="3" destOrd="0" parTransId="{B3576AFE-3B84-4589-AB38-7A40445D9B50}" sibTransId="{E361EC51-0AF4-414C-93A7-363A2959949A}"/>
    <dgm:cxn modelId="{B79110CC-7688-4016-B0B0-4906A345C947}" srcId="{6CF0B92E-339B-4929-B884-1E811CE2A611}" destId="{5045CDEC-69A0-4699-BEC1-FD04224C8900}" srcOrd="0" destOrd="0" parTransId="{E075DA71-0214-4CD3-8216-B9A8BCC31885}" sibTransId="{F711AC3D-9D85-47AE-9E90-78ADAADAC36C}"/>
    <dgm:cxn modelId="{C9BE36C8-2432-45D9-9190-EB8A3D0963B7}" type="presOf" srcId="{88AD80B8-F282-417A-92BD-06AE286E63FD}" destId="{7A7455E1-2E3B-4D64-B480-5ED0AECB1076}" srcOrd="1" destOrd="0" presId="urn:microsoft.com/office/officeart/2005/8/layout/process3"/>
    <dgm:cxn modelId="{17B20DE9-73D3-4E80-A8C3-A45E72529137}" type="presOf" srcId="{91B0796F-4725-4FEA-A38D-D6EE15FA07C6}" destId="{88BC6FAE-4F1F-40FD-BB0C-65B8CDE33322}" srcOrd="1" destOrd="0" presId="urn:microsoft.com/office/officeart/2005/8/layout/process3"/>
    <dgm:cxn modelId="{90FDE6D3-81BC-40BE-9AA3-B21392F669ED}" srcId="{A0EB3DAD-C543-40A8-86BE-9FBE16505B96}" destId="{EC15E6E6-AB5F-47D4-8858-F41FCA835945}" srcOrd="6" destOrd="0" parTransId="{6DFF8A7E-CA64-493B-A4CF-93F40115A90A}" sibTransId="{B2443AFC-DE33-4C1F-8B64-82A53FB0EC56}"/>
    <dgm:cxn modelId="{78A665F8-37EB-47AA-8EF7-93593447F8ED}" type="presOf" srcId="{BAAC5580-2BEE-44C7-A3D4-50ECD2282F00}" destId="{F3C10EF4-14A2-482C-8B3D-00F0F64A37A3}" srcOrd="0" destOrd="0" presId="urn:microsoft.com/office/officeart/2005/8/layout/process3"/>
    <dgm:cxn modelId="{E796CEE0-5CA7-4D77-99EA-4A702779152D}" type="presOf" srcId="{7FCAFA5F-1500-4594-8954-905C0620BBF1}" destId="{1FFA5C9E-3F9B-49FF-9351-F4AFE39F4576}" srcOrd="0" destOrd="4" presId="urn:microsoft.com/office/officeart/2005/8/layout/process3"/>
    <dgm:cxn modelId="{C8FD0A50-1FE6-4B7D-8965-2BFC2B099630}" srcId="{6CF0B92E-339B-4929-B884-1E811CE2A611}" destId="{B47FF28B-B299-4D94-9412-43A25E0EFD02}" srcOrd="6" destOrd="0" parTransId="{2CD7F69A-E274-467D-93D1-BD669CE2A578}" sibTransId="{0123ABF8-605B-4E51-9CAF-4F37858F037B}"/>
    <dgm:cxn modelId="{045676BB-0708-49B8-B1CE-4D42C6434A62}" type="presOf" srcId="{CF51DAB5-B768-4842-8F9B-28F323C2A111}" destId="{D0CF00FC-A421-4B3D-AC1E-7F36CC623E32}" srcOrd="0" destOrd="0" presId="urn:microsoft.com/office/officeart/2005/8/layout/process3"/>
    <dgm:cxn modelId="{1C91FDB6-C909-49AB-84A1-40570668924B}" type="presOf" srcId="{1C264042-8D62-4281-A7E0-DCE2F46D6D44}" destId="{4FD5E382-2669-416B-96F4-D293885F809E}" srcOrd="0" destOrd="0" presId="urn:microsoft.com/office/officeart/2005/8/layout/process3"/>
    <dgm:cxn modelId="{637E8E4F-F2CA-43F3-A290-555D019BDD60}" type="presParOf" srcId="{4FD5E382-2669-416B-96F4-D293885F809E}" destId="{9D19D5AB-EB21-4A51-9C2A-CFC53D3FFF4A}" srcOrd="0" destOrd="0" presId="urn:microsoft.com/office/officeart/2005/8/layout/process3"/>
    <dgm:cxn modelId="{C9E9188B-52C7-4792-86F6-57363AB7CF08}" type="presParOf" srcId="{9D19D5AB-EB21-4A51-9C2A-CFC53D3FFF4A}" destId="{9A806114-EE42-4276-8B24-186742BC5B84}" srcOrd="0" destOrd="0" presId="urn:microsoft.com/office/officeart/2005/8/layout/process3"/>
    <dgm:cxn modelId="{C9658BCA-7977-44DC-89E8-00D507E69419}" type="presParOf" srcId="{9D19D5AB-EB21-4A51-9C2A-CFC53D3FFF4A}" destId="{2FB791A1-21B3-4FDE-990C-1DF7D1605D49}" srcOrd="1" destOrd="0" presId="urn:microsoft.com/office/officeart/2005/8/layout/process3"/>
    <dgm:cxn modelId="{6A101206-064D-4478-82A9-D2A6DE946502}" type="presParOf" srcId="{9D19D5AB-EB21-4A51-9C2A-CFC53D3FFF4A}" destId="{BCC383C4-E04A-4F2C-A1D9-A523B6FF1FC3}" srcOrd="2" destOrd="0" presId="urn:microsoft.com/office/officeart/2005/8/layout/process3"/>
    <dgm:cxn modelId="{80533431-5F4B-443D-88D4-D88C7151901A}" type="presParOf" srcId="{4FD5E382-2669-416B-96F4-D293885F809E}" destId="{A950E1BC-3280-4F0F-9F95-1ED1E1DB912F}" srcOrd="1" destOrd="0" presId="urn:microsoft.com/office/officeart/2005/8/layout/process3"/>
    <dgm:cxn modelId="{97145B7F-1B16-49CB-810E-576C19DB9754}" type="presParOf" srcId="{A950E1BC-3280-4F0F-9F95-1ED1E1DB912F}" destId="{7A7455E1-2E3B-4D64-B480-5ED0AECB1076}" srcOrd="0" destOrd="0" presId="urn:microsoft.com/office/officeart/2005/8/layout/process3"/>
    <dgm:cxn modelId="{35DA7B6D-329A-48B9-8720-7B1EC2C5515F}" type="presParOf" srcId="{4FD5E382-2669-416B-96F4-D293885F809E}" destId="{323855C7-922D-4B8B-A195-7221A84ADAB6}" srcOrd="2" destOrd="0" presId="urn:microsoft.com/office/officeart/2005/8/layout/process3"/>
    <dgm:cxn modelId="{70243A2F-2CB0-4C29-AB11-2DF321D40090}" type="presParOf" srcId="{323855C7-922D-4B8B-A195-7221A84ADAB6}" destId="{022D4BBC-1720-4CD7-AE50-F584E225A825}" srcOrd="0" destOrd="0" presId="urn:microsoft.com/office/officeart/2005/8/layout/process3"/>
    <dgm:cxn modelId="{9C76BC05-C7C0-4A2E-A558-86540A323197}" type="presParOf" srcId="{323855C7-922D-4B8B-A195-7221A84ADAB6}" destId="{ED49D9F8-2714-46EC-8147-CA62C9EFBE61}" srcOrd="1" destOrd="0" presId="urn:microsoft.com/office/officeart/2005/8/layout/process3"/>
    <dgm:cxn modelId="{6E1BDEB5-5FDC-4B1D-834B-11FC1710D6B6}" type="presParOf" srcId="{323855C7-922D-4B8B-A195-7221A84ADAB6}" destId="{1FFA5C9E-3F9B-49FF-9351-F4AFE39F4576}" srcOrd="2" destOrd="0" presId="urn:microsoft.com/office/officeart/2005/8/layout/process3"/>
    <dgm:cxn modelId="{D72F31E6-0AA5-4A9A-A2C8-7137383153FA}" type="presParOf" srcId="{4FD5E382-2669-416B-96F4-D293885F809E}" destId="{0A991B05-12DF-4074-90FA-FB0533A8AEAA}" srcOrd="3" destOrd="0" presId="urn:microsoft.com/office/officeart/2005/8/layout/process3"/>
    <dgm:cxn modelId="{5D872EB2-76E2-4E54-B858-2C8A3F52ECD7}" type="presParOf" srcId="{0A991B05-12DF-4074-90FA-FB0533A8AEAA}" destId="{57FEA85C-ADF9-4D2A-823F-9CDD01822127}" srcOrd="0" destOrd="0" presId="urn:microsoft.com/office/officeart/2005/8/layout/process3"/>
    <dgm:cxn modelId="{FDA5780E-1C2D-49E9-96B8-D09CCB6CD11E}" type="presParOf" srcId="{4FD5E382-2669-416B-96F4-D293885F809E}" destId="{88547B98-CABE-4ED3-9BDB-EAB78348D3DE}" srcOrd="4" destOrd="0" presId="urn:microsoft.com/office/officeart/2005/8/layout/process3"/>
    <dgm:cxn modelId="{F3C36131-0812-4AAD-8F93-06FB49E50DC7}" type="presParOf" srcId="{88547B98-CABE-4ED3-9BDB-EAB78348D3DE}" destId="{24C2D9DD-1D32-4802-8C49-598574422E76}" srcOrd="0" destOrd="0" presId="urn:microsoft.com/office/officeart/2005/8/layout/process3"/>
    <dgm:cxn modelId="{8A9569A1-3CBF-4677-8944-58D8AF4E8F59}" type="presParOf" srcId="{88547B98-CABE-4ED3-9BDB-EAB78348D3DE}" destId="{88BC6FAE-4F1F-40FD-BB0C-65B8CDE33322}" srcOrd="1" destOrd="0" presId="urn:microsoft.com/office/officeart/2005/8/layout/process3"/>
    <dgm:cxn modelId="{687E30D2-715D-4746-8CF4-F17E2D117F27}" type="presParOf" srcId="{88547B98-CABE-4ED3-9BDB-EAB78348D3DE}" destId="{40150F30-6B7C-4FBE-8DC9-542A8DD30635}" srcOrd="2" destOrd="0" presId="urn:microsoft.com/office/officeart/2005/8/layout/process3"/>
    <dgm:cxn modelId="{32D4D402-D8B3-470E-8AAD-E97061C724AF}" type="presParOf" srcId="{4FD5E382-2669-416B-96F4-D293885F809E}" destId="{D0CF00FC-A421-4B3D-AC1E-7F36CC623E32}" srcOrd="5" destOrd="0" presId="urn:microsoft.com/office/officeart/2005/8/layout/process3"/>
    <dgm:cxn modelId="{8B1DD8F2-13C5-491D-A9E2-6E1C6AA234DF}" type="presParOf" srcId="{D0CF00FC-A421-4B3D-AC1E-7F36CC623E32}" destId="{D01D41A6-2963-49FB-AC5D-4AC2BF53E0FA}" srcOrd="0" destOrd="0" presId="urn:microsoft.com/office/officeart/2005/8/layout/process3"/>
    <dgm:cxn modelId="{66D36142-31DD-4BB1-8FF6-6867EDA4B522}" type="presParOf" srcId="{4FD5E382-2669-416B-96F4-D293885F809E}" destId="{F0AFBABA-6586-4804-B31D-5D0326712C33}" srcOrd="6" destOrd="0" presId="urn:microsoft.com/office/officeart/2005/8/layout/process3"/>
    <dgm:cxn modelId="{941F7EC0-ED40-4778-ADD3-6A7C35DB7839}" type="presParOf" srcId="{F0AFBABA-6586-4804-B31D-5D0326712C33}" destId="{F3C10EF4-14A2-482C-8B3D-00F0F64A37A3}" srcOrd="0" destOrd="0" presId="urn:microsoft.com/office/officeart/2005/8/layout/process3"/>
    <dgm:cxn modelId="{88631798-7F84-4F0B-A3B8-268941721E28}" type="presParOf" srcId="{F0AFBABA-6586-4804-B31D-5D0326712C33}" destId="{E2DBA909-D163-4253-83CA-97226AD8F985}" srcOrd="1" destOrd="0" presId="urn:microsoft.com/office/officeart/2005/8/layout/process3"/>
    <dgm:cxn modelId="{B284DD30-B731-42A8-9353-9AEE574CF958}" type="presParOf" srcId="{F0AFBABA-6586-4804-B31D-5D0326712C33}" destId="{90D29BB1-3F4E-4BB2-B184-1AA0349B1F4D}"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7D49F0-B8F1-4A17-8490-774CD35234C4}"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E37EF8AD-E579-41E5-9BFE-9FFA7961D617}">
      <dgm:prSet phldrT="[Text]"/>
      <dgm:spPr/>
      <dgm:t>
        <a:bodyPr/>
        <a:lstStyle/>
        <a:p>
          <a:r>
            <a:rPr lang="en-US" dirty="0"/>
            <a:t>Joint Venture</a:t>
          </a:r>
        </a:p>
      </dgm:t>
    </dgm:pt>
    <dgm:pt modelId="{2A822A10-DB13-4E68-9F6B-E7BFCA14C136}" type="parTrans" cxnId="{5AFFAEE7-0645-4D25-93FF-48AC89BFDF94}">
      <dgm:prSet/>
      <dgm:spPr/>
      <dgm:t>
        <a:bodyPr/>
        <a:lstStyle/>
        <a:p>
          <a:endParaRPr lang="en-US"/>
        </a:p>
      </dgm:t>
    </dgm:pt>
    <dgm:pt modelId="{8F041604-CD92-4FCE-BEE6-004E73ADA1D4}" type="sibTrans" cxnId="{5AFFAEE7-0645-4D25-93FF-48AC89BFDF94}">
      <dgm:prSet/>
      <dgm:spPr/>
      <dgm:t>
        <a:bodyPr/>
        <a:lstStyle/>
        <a:p>
          <a:endParaRPr lang="en-US"/>
        </a:p>
      </dgm:t>
    </dgm:pt>
    <dgm:pt modelId="{B650836A-1C16-4E2B-A74B-F6A4119D2687}">
      <dgm:prSet phldrT="[Text]"/>
      <dgm:spPr/>
      <dgm:t>
        <a:bodyPr/>
        <a:lstStyle/>
        <a:p>
          <a:r>
            <a:rPr lang="en-US" dirty="0"/>
            <a:t>Corporation with registered shares and shareholders</a:t>
          </a:r>
        </a:p>
      </dgm:t>
    </dgm:pt>
    <dgm:pt modelId="{F61E33FD-9A4E-4792-A20E-159249AA94D2}" type="parTrans" cxnId="{C7B36DCA-3269-4473-BD9F-B7E314C7DE5A}">
      <dgm:prSet/>
      <dgm:spPr/>
      <dgm:t>
        <a:bodyPr/>
        <a:lstStyle/>
        <a:p>
          <a:endParaRPr lang="en-US"/>
        </a:p>
      </dgm:t>
    </dgm:pt>
    <dgm:pt modelId="{181C001F-DFDA-4205-8D64-2EA207C7134D}" type="sibTrans" cxnId="{C7B36DCA-3269-4473-BD9F-B7E314C7DE5A}">
      <dgm:prSet/>
      <dgm:spPr/>
      <dgm:t>
        <a:bodyPr/>
        <a:lstStyle/>
        <a:p>
          <a:endParaRPr lang="en-US"/>
        </a:p>
      </dgm:t>
    </dgm:pt>
    <dgm:pt modelId="{03F0690D-C66E-4323-AAFA-6B02C7F6ACAA}">
      <dgm:prSet phldrT="[Text]"/>
      <dgm:spPr/>
      <dgm:t>
        <a:bodyPr/>
        <a:lstStyle/>
        <a:p>
          <a:r>
            <a:rPr lang="en-US" dirty="0"/>
            <a:t>International Economic Association Agreement</a:t>
          </a:r>
        </a:p>
      </dgm:t>
    </dgm:pt>
    <dgm:pt modelId="{8C6D8168-6F1B-4BB1-BE5F-25F466853105}" type="parTrans" cxnId="{8865EE82-E3A4-41B4-B5D1-E4465A85AE91}">
      <dgm:prSet/>
      <dgm:spPr/>
      <dgm:t>
        <a:bodyPr/>
        <a:lstStyle/>
        <a:p>
          <a:endParaRPr lang="en-US"/>
        </a:p>
      </dgm:t>
    </dgm:pt>
    <dgm:pt modelId="{ED4920B5-972F-4A7D-8248-55188211FD6B}" type="sibTrans" cxnId="{8865EE82-E3A4-41B4-B5D1-E4465A85AE91}">
      <dgm:prSet/>
      <dgm:spPr/>
      <dgm:t>
        <a:bodyPr/>
        <a:lstStyle/>
        <a:p>
          <a:endParaRPr lang="en-US"/>
        </a:p>
      </dgm:t>
    </dgm:pt>
    <dgm:pt modelId="{4FA9D781-1D78-44D6-ABB4-D06BB19D0F22}">
      <dgm:prSet phldrT="[Text]"/>
      <dgm:spPr/>
      <dgm:t>
        <a:bodyPr/>
        <a:lstStyle/>
        <a:p>
          <a:r>
            <a:rPr lang="en-US" dirty="0"/>
            <a:t>No juridical persons</a:t>
          </a:r>
        </a:p>
      </dgm:t>
    </dgm:pt>
    <dgm:pt modelId="{7DA2ED8B-B423-45D8-A830-1AA89A72A2D2}" type="parTrans" cxnId="{0ACD7334-4F20-4A25-AF19-4C1559BDD1E5}">
      <dgm:prSet/>
      <dgm:spPr/>
      <dgm:t>
        <a:bodyPr/>
        <a:lstStyle/>
        <a:p>
          <a:endParaRPr lang="en-US"/>
        </a:p>
      </dgm:t>
    </dgm:pt>
    <dgm:pt modelId="{654384BC-E3DC-4E9E-94FE-2AC09453D1EB}" type="sibTrans" cxnId="{0ACD7334-4F20-4A25-AF19-4C1559BDD1E5}">
      <dgm:prSet/>
      <dgm:spPr/>
      <dgm:t>
        <a:bodyPr/>
        <a:lstStyle/>
        <a:p>
          <a:endParaRPr lang="en-US"/>
        </a:p>
      </dgm:t>
    </dgm:pt>
    <dgm:pt modelId="{97715C5D-D52F-446E-9869-E5979D5A9CAA}">
      <dgm:prSet phldrT="[Text]"/>
      <dgm:spPr/>
      <dgm:t>
        <a:bodyPr/>
        <a:lstStyle/>
        <a:p>
          <a:r>
            <a:rPr lang="en-US" dirty="0"/>
            <a:t>Negotiate with foreign investor</a:t>
          </a:r>
        </a:p>
      </dgm:t>
    </dgm:pt>
    <dgm:pt modelId="{0AD4EAE5-9343-47EA-BBC9-177246BDAE68}" type="parTrans" cxnId="{2B454731-573D-4A0F-ADAA-5A64576FFB0E}">
      <dgm:prSet/>
      <dgm:spPr/>
      <dgm:t>
        <a:bodyPr/>
        <a:lstStyle/>
        <a:p>
          <a:endParaRPr lang="en-US"/>
        </a:p>
      </dgm:t>
    </dgm:pt>
    <dgm:pt modelId="{54811C6E-9BCC-49D5-84A0-DF21FB766D2B}" type="sibTrans" cxnId="{2B454731-573D-4A0F-ADAA-5A64576FFB0E}">
      <dgm:prSet/>
      <dgm:spPr/>
      <dgm:t>
        <a:bodyPr/>
        <a:lstStyle/>
        <a:p>
          <a:endParaRPr lang="en-US"/>
        </a:p>
      </dgm:t>
    </dgm:pt>
    <dgm:pt modelId="{75640017-84E4-44FF-B9A1-B1B173CF751C}">
      <dgm:prSet/>
      <dgm:spPr/>
      <dgm:t>
        <a:bodyPr/>
        <a:lstStyle/>
        <a:p>
          <a:r>
            <a:rPr lang="en-US" dirty="0"/>
            <a:t>Totally Foreign Capital Company</a:t>
          </a:r>
        </a:p>
      </dgm:t>
    </dgm:pt>
    <dgm:pt modelId="{7A2092B4-793B-45EA-BED4-EB834B958674}" type="parTrans" cxnId="{54398DF5-CA92-443F-A761-E7B9125BC542}">
      <dgm:prSet/>
      <dgm:spPr/>
      <dgm:t>
        <a:bodyPr/>
        <a:lstStyle/>
        <a:p>
          <a:endParaRPr lang="en-US"/>
        </a:p>
      </dgm:t>
    </dgm:pt>
    <dgm:pt modelId="{A2CD8B90-4F80-4E04-BC25-38BAF61D8893}" type="sibTrans" cxnId="{54398DF5-CA92-443F-A761-E7B9125BC542}">
      <dgm:prSet/>
      <dgm:spPr/>
      <dgm:t>
        <a:bodyPr/>
        <a:lstStyle/>
        <a:p>
          <a:endParaRPr lang="en-US"/>
        </a:p>
      </dgm:t>
    </dgm:pt>
    <dgm:pt modelId="{013ECA0A-A98D-483E-AE4A-B336FA48344A}">
      <dgm:prSet/>
      <dgm:spPr/>
      <dgm:t>
        <a:bodyPr/>
        <a:lstStyle/>
        <a:p>
          <a:r>
            <a:rPr lang="en-US" dirty="0"/>
            <a:t>Real Estate</a:t>
          </a:r>
        </a:p>
      </dgm:t>
    </dgm:pt>
    <dgm:pt modelId="{8568BE96-7935-4952-B6DC-2E6ECE4E8B62}" type="parTrans" cxnId="{56105269-25A5-42F6-AA38-8D0D6CBCD33B}">
      <dgm:prSet/>
      <dgm:spPr/>
      <dgm:t>
        <a:bodyPr/>
        <a:lstStyle/>
        <a:p>
          <a:endParaRPr lang="en-US"/>
        </a:p>
      </dgm:t>
    </dgm:pt>
    <dgm:pt modelId="{0BD0EB9F-0BF0-490C-9E98-7B9B35DD36F7}" type="sibTrans" cxnId="{56105269-25A5-42F6-AA38-8D0D6CBCD33B}">
      <dgm:prSet/>
      <dgm:spPr/>
      <dgm:t>
        <a:bodyPr/>
        <a:lstStyle/>
        <a:p>
          <a:endParaRPr lang="en-US"/>
        </a:p>
      </dgm:t>
    </dgm:pt>
    <dgm:pt modelId="{E5DE8175-9E4A-4824-9057-011D747200D7}">
      <dgm:prSet/>
      <dgm:spPr/>
      <dgm:t>
        <a:bodyPr/>
        <a:lstStyle/>
        <a:p>
          <a:r>
            <a:rPr lang="en-US" dirty="0"/>
            <a:t>Housing and other buildings</a:t>
          </a:r>
        </a:p>
      </dgm:t>
    </dgm:pt>
    <dgm:pt modelId="{A9248696-FC41-48DA-9EA2-1F6A6D5B1ED1}" type="parTrans" cxnId="{979FACBB-477B-4EB0-B89C-A360C7A83C19}">
      <dgm:prSet/>
      <dgm:spPr/>
      <dgm:t>
        <a:bodyPr/>
        <a:lstStyle/>
        <a:p>
          <a:endParaRPr lang="en-US"/>
        </a:p>
      </dgm:t>
    </dgm:pt>
    <dgm:pt modelId="{74467FB5-84E9-4006-99F1-CAD2D482A455}" type="sibTrans" cxnId="{979FACBB-477B-4EB0-B89C-A360C7A83C19}">
      <dgm:prSet/>
      <dgm:spPr/>
      <dgm:t>
        <a:bodyPr/>
        <a:lstStyle/>
        <a:p>
          <a:endParaRPr lang="en-US"/>
        </a:p>
      </dgm:t>
    </dgm:pt>
    <dgm:pt modelId="{4ADC4D00-08F5-40A2-B047-EC593302DABC}">
      <dgm:prSet/>
      <dgm:spPr/>
      <dgm:t>
        <a:bodyPr/>
        <a:lstStyle/>
        <a:p>
          <a:r>
            <a:rPr lang="en-US" dirty="0"/>
            <a:t>commercial entity with foreign capital with no involvement of any national investor</a:t>
          </a:r>
        </a:p>
      </dgm:t>
    </dgm:pt>
    <dgm:pt modelId="{850BFF97-AB47-49FE-9D2C-80C1CDACA812}" type="parTrans" cxnId="{9ACF8992-0562-4B7D-BAF9-F0B909CD5A52}">
      <dgm:prSet/>
      <dgm:spPr/>
      <dgm:t>
        <a:bodyPr/>
        <a:lstStyle/>
        <a:p>
          <a:endParaRPr lang="en-US"/>
        </a:p>
      </dgm:t>
    </dgm:pt>
    <dgm:pt modelId="{2CEA9CAB-7C15-4F38-98BA-33B73C2F9457}" type="sibTrans" cxnId="{9ACF8992-0562-4B7D-BAF9-F0B909CD5A52}">
      <dgm:prSet/>
      <dgm:spPr/>
      <dgm:t>
        <a:bodyPr/>
        <a:lstStyle/>
        <a:p>
          <a:endParaRPr lang="en-US"/>
        </a:p>
      </dgm:t>
    </dgm:pt>
    <dgm:pt modelId="{E0AE74FB-F7BC-4DD2-AFC3-3A362EA5B024}">
      <dgm:prSet/>
      <dgm:spPr/>
      <dgm:t>
        <a:bodyPr/>
        <a:lstStyle/>
        <a:p>
          <a:r>
            <a:rPr lang="en-US" dirty="0"/>
            <a:t>Apply for targeted sector</a:t>
          </a:r>
        </a:p>
      </dgm:t>
    </dgm:pt>
    <dgm:pt modelId="{92437A00-F939-46B9-A407-D6720D1F87B6}" type="parTrans" cxnId="{44CFEEFB-3B94-4439-97E3-17FACF31F6E7}">
      <dgm:prSet/>
      <dgm:spPr/>
      <dgm:t>
        <a:bodyPr/>
        <a:lstStyle/>
        <a:p>
          <a:endParaRPr lang="en-US"/>
        </a:p>
      </dgm:t>
    </dgm:pt>
    <dgm:pt modelId="{9D6989DE-CB2A-4DD4-81FC-1A11349CA07F}" type="sibTrans" cxnId="{44CFEEFB-3B94-4439-97E3-17FACF31F6E7}">
      <dgm:prSet/>
      <dgm:spPr/>
      <dgm:t>
        <a:bodyPr/>
        <a:lstStyle/>
        <a:p>
          <a:endParaRPr lang="en-US"/>
        </a:p>
      </dgm:t>
    </dgm:pt>
    <dgm:pt modelId="{6D58D3C8-C9EB-4C20-B448-F9ECB7A223D3}" type="pres">
      <dgm:prSet presAssocID="{B27D49F0-B8F1-4A17-8490-774CD35234C4}" presName="Name0" presStyleCnt="0">
        <dgm:presLayoutVars>
          <dgm:dir/>
          <dgm:animLvl val="lvl"/>
          <dgm:resizeHandles/>
        </dgm:presLayoutVars>
      </dgm:prSet>
      <dgm:spPr/>
      <dgm:t>
        <a:bodyPr/>
        <a:lstStyle/>
        <a:p>
          <a:endParaRPr lang="en-US"/>
        </a:p>
      </dgm:t>
    </dgm:pt>
    <dgm:pt modelId="{4FF2BA75-6992-4C20-AA0D-669CFDC1114B}" type="pres">
      <dgm:prSet presAssocID="{E37EF8AD-E579-41E5-9BFE-9FFA7961D617}" presName="linNode" presStyleCnt="0"/>
      <dgm:spPr/>
    </dgm:pt>
    <dgm:pt modelId="{E015F341-AC8D-48E0-A805-A6DACC3EA5B6}" type="pres">
      <dgm:prSet presAssocID="{E37EF8AD-E579-41E5-9BFE-9FFA7961D617}" presName="parentShp" presStyleLbl="node1" presStyleIdx="0" presStyleCnt="4" custLinFactNeighborX="-18871" custLinFactNeighborY="-126">
        <dgm:presLayoutVars>
          <dgm:bulletEnabled val="1"/>
        </dgm:presLayoutVars>
      </dgm:prSet>
      <dgm:spPr/>
      <dgm:t>
        <a:bodyPr/>
        <a:lstStyle/>
        <a:p>
          <a:endParaRPr lang="en-US"/>
        </a:p>
      </dgm:t>
    </dgm:pt>
    <dgm:pt modelId="{C5943DE4-8F8E-44A7-8974-25F86F4BE84C}" type="pres">
      <dgm:prSet presAssocID="{E37EF8AD-E579-41E5-9BFE-9FFA7961D617}" presName="childShp" presStyleLbl="bgAccFollowNode1" presStyleIdx="0" presStyleCnt="4" custScaleX="62258" custLinFactNeighborX="-28306" custLinFactNeighborY="-126">
        <dgm:presLayoutVars>
          <dgm:bulletEnabled val="1"/>
        </dgm:presLayoutVars>
      </dgm:prSet>
      <dgm:spPr/>
      <dgm:t>
        <a:bodyPr/>
        <a:lstStyle/>
        <a:p>
          <a:endParaRPr lang="en-US"/>
        </a:p>
      </dgm:t>
    </dgm:pt>
    <dgm:pt modelId="{A98B7DBC-4CFB-4D65-9610-9B570218C966}" type="pres">
      <dgm:prSet presAssocID="{8F041604-CD92-4FCE-BEE6-004E73ADA1D4}" presName="spacing" presStyleCnt="0"/>
      <dgm:spPr/>
    </dgm:pt>
    <dgm:pt modelId="{2E2E2135-E190-40E2-BCBD-6E15F7CC7311}" type="pres">
      <dgm:prSet presAssocID="{03F0690D-C66E-4323-AAFA-6B02C7F6ACAA}" presName="linNode" presStyleCnt="0"/>
      <dgm:spPr/>
    </dgm:pt>
    <dgm:pt modelId="{55322661-9F52-47D2-8D89-0444C75F1A3F}" type="pres">
      <dgm:prSet presAssocID="{03F0690D-C66E-4323-AAFA-6B02C7F6ACAA}" presName="parentShp" presStyleLbl="node1" presStyleIdx="1" presStyleCnt="4" custLinFactNeighborX="-19777" custLinFactNeighborY="-1">
        <dgm:presLayoutVars>
          <dgm:bulletEnabled val="1"/>
        </dgm:presLayoutVars>
      </dgm:prSet>
      <dgm:spPr/>
      <dgm:t>
        <a:bodyPr/>
        <a:lstStyle/>
        <a:p>
          <a:endParaRPr lang="en-US"/>
        </a:p>
      </dgm:t>
    </dgm:pt>
    <dgm:pt modelId="{C73A269C-FA01-4C36-AC32-96F38A8DA197}" type="pres">
      <dgm:prSet presAssocID="{03F0690D-C66E-4323-AAFA-6B02C7F6ACAA}" presName="childShp" presStyleLbl="bgAccFollowNode1" presStyleIdx="1" presStyleCnt="4" custScaleX="61050" custScaleY="96412" custLinFactNeighborX="-29438" custLinFactNeighborY="-943">
        <dgm:presLayoutVars>
          <dgm:bulletEnabled val="1"/>
        </dgm:presLayoutVars>
      </dgm:prSet>
      <dgm:spPr/>
      <dgm:t>
        <a:bodyPr/>
        <a:lstStyle/>
        <a:p>
          <a:endParaRPr lang="en-US"/>
        </a:p>
      </dgm:t>
    </dgm:pt>
    <dgm:pt modelId="{98DA5813-17EA-439A-B4D3-EEAB9CFFCE07}" type="pres">
      <dgm:prSet presAssocID="{ED4920B5-972F-4A7D-8248-55188211FD6B}" presName="spacing" presStyleCnt="0"/>
      <dgm:spPr/>
    </dgm:pt>
    <dgm:pt modelId="{DBAC3053-0F62-4FA2-9EDF-A7FE8282D364}" type="pres">
      <dgm:prSet presAssocID="{75640017-84E4-44FF-B9A1-B1B173CF751C}" presName="linNode" presStyleCnt="0"/>
      <dgm:spPr/>
    </dgm:pt>
    <dgm:pt modelId="{AD03FA44-675D-43F3-8794-B429DF444642}" type="pres">
      <dgm:prSet presAssocID="{75640017-84E4-44FF-B9A1-B1B173CF751C}" presName="parentShp" presStyleLbl="node1" presStyleIdx="2" presStyleCnt="4" custLinFactNeighborX="-20833">
        <dgm:presLayoutVars>
          <dgm:bulletEnabled val="1"/>
        </dgm:presLayoutVars>
      </dgm:prSet>
      <dgm:spPr/>
      <dgm:t>
        <a:bodyPr/>
        <a:lstStyle/>
        <a:p>
          <a:endParaRPr lang="en-US"/>
        </a:p>
      </dgm:t>
    </dgm:pt>
    <dgm:pt modelId="{967A7057-DB0E-4390-AB12-229787FE5C58}" type="pres">
      <dgm:prSet presAssocID="{75640017-84E4-44FF-B9A1-B1B173CF751C}" presName="childShp" presStyleLbl="bgAccFollowNode1" presStyleIdx="2" presStyleCnt="4" custScaleX="58309" custLinFactNeighborX="-30779">
        <dgm:presLayoutVars>
          <dgm:bulletEnabled val="1"/>
        </dgm:presLayoutVars>
      </dgm:prSet>
      <dgm:spPr/>
      <dgm:t>
        <a:bodyPr/>
        <a:lstStyle/>
        <a:p>
          <a:endParaRPr lang="en-US"/>
        </a:p>
      </dgm:t>
    </dgm:pt>
    <dgm:pt modelId="{7C121A7A-55B4-4CC5-A499-EDC0BE5408AA}" type="pres">
      <dgm:prSet presAssocID="{A2CD8B90-4F80-4E04-BC25-38BAF61D8893}" presName="spacing" presStyleCnt="0"/>
      <dgm:spPr/>
    </dgm:pt>
    <dgm:pt modelId="{C40945AD-B9F8-4755-A1E2-E8AF396BF199}" type="pres">
      <dgm:prSet presAssocID="{013ECA0A-A98D-483E-AE4A-B336FA48344A}" presName="linNode" presStyleCnt="0"/>
      <dgm:spPr/>
    </dgm:pt>
    <dgm:pt modelId="{98DD253B-3E67-46A8-9F22-9CA9C801512D}" type="pres">
      <dgm:prSet presAssocID="{013ECA0A-A98D-483E-AE4A-B336FA48344A}" presName="parentShp" presStyleLbl="node1" presStyleIdx="3" presStyleCnt="4" custLinFactNeighborX="-65836">
        <dgm:presLayoutVars>
          <dgm:bulletEnabled val="1"/>
        </dgm:presLayoutVars>
      </dgm:prSet>
      <dgm:spPr/>
      <dgm:t>
        <a:bodyPr/>
        <a:lstStyle/>
        <a:p>
          <a:endParaRPr lang="en-US"/>
        </a:p>
      </dgm:t>
    </dgm:pt>
    <dgm:pt modelId="{6E8E60F0-B1DA-446E-8A85-F50B98960C29}" type="pres">
      <dgm:prSet presAssocID="{013ECA0A-A98D-483E-AE4A-B336FA48344A}" presName="childShp" presStyleLbl="bgAccFollowNode1" presStyleIdx="3" presStyleCnt="4" custScaleX="59541" custLinFactNeighborX="-30571" custLinFactNeighborY="126">
        <dgm:presLayoutVars>
          <dgm:bulletEnabled val="1"/>
        </dgm:presLayoutVars>
      </dgm:prSet>
      <dgm:spPr/>
      <dgm:t>
        <a:bodyPr/>
        <a:lstStyle/>
        <a:p>
          <a:endParaRPr lang="en-US"/>
        </a:p>
      </dgm:t>
    </dgm:pt>
  </dgm:ptLst>
  <dgm:cxnLst>
    <dgm:cxn modelId="{B0DCEC90-9A91-4714-8B9C-94D357151B18}" type="presOf" srcId="{4FA9D781-1D78-44D6-ABB4-D06BB19D0F22}" destId="{C73A269C-FA01-4C36-AC32-96F38A8DA197}" srcOrd="0" destOrd="0" presId="urn:microsoft.com/office/officeart/2005/8/layout/vList6"/>
    <dgm:cxn modelId="{BD49E252-3693-4A59-9083-29929FB473FD}" type="presOf" srcId="{013ECA0A-A98D-483E-AE4A-B336FA48344A}" destId="{98DD253B-3E67-46A8-9F22-9CA9C801512D}" srcOrd="0" destOrd="0" presId="urn:microsoft.com/office/officeart/2005/8/layout/vList6"/>
    <dgm:cxn modelId="{518815D2-5FA2-4EBC-92F2-E39FEA95D0D9}" type="presOf" srcId="{B27D49F0-B8F1-4A17-8490-774CD35234C4}" destId="{6D58D3C8-C9EB-4C20-B448-F9ECB7A223D3}" srcOrd="0" destOrd="0" presId="urn:microsoft.com/office/officeart/2005/8/layout/vList6"/>
    <dgm:cxn modelId="{2F02FC12-70B7-4361-9EDB-0CB7638CF2D3}" type="presOf" srcId="{03F0690D-C66E-4323-AAFA-6B02C7F6ACAA}" destId="{55322661-9F52-47D2-8D89-0444C75F1A3F}" srcOrd="0" destOrd="0" presId="urn:microsoft.com/office/officeart/2005/8/layout/vList6"/>
    <dgm:cxn modelId="{0ACD7334-4F20-4A25-AF19-4C1559BDD1E5}" srcId="{03F0690D-C66E-4323-AAFA-6B02C7F6ACAA}" destId="{4FA9D781-1D78-44D6-ABB4-D06BB19D0F22}" srcOrd="0" destOrd="0" parTransId="{7DA2ED8B-B423-45D8-A830-1AA89A72A2D2}" sibTransId="{654384BC-E3DC-4E9E-94FE-2AC09453D1EB}"/>
    <dgm:cxn modelId="{AAC2A075-D8C5-4C4B-8EBE-A568758F5511}" type="presOf" srcId="{97715C5D-D52F-446E-9869-E5979D5A9CAA}" destId="{C73A269C-FA01-4C36-AC32-96F38A8DA197}" srcOrd="0" destOrd="1" presId="urn:microsoft.com/office/officeart/2005/8/layout/vList6"/>
    <dgm:cxn modelId="{77A13749-33DF-4225-AB7A-8F64F56C2F71}" type="presOf" srcId="{B650836A-1C16-4E2B-A74B-F6A4119D2687}" destId="{C5943DE4-8F8E-44A7-8974-25F86F4BE84C}" srcOrd="0" destOrd="0" presId="urn:microsoft.com/office/officeart/2005/8/layout/vList6"/>
    <dgm:cxn modelId="{979FACBB-477B-4EB0-B89C-A360C7A83C19}" srcId="{013ECA0A-A98D-483E-AE4A-B336FA48344A}" destId="{E5DE8175-9E4A-4824-9057-011D747200D7}" srcOrd="0" destOrd="0" parTransId="{A9248696-FC41-48DA-9EA2-1F6A6D5B1ED1}" sibTransId="{74467FB5-84E9-4006-99F1-CAD2D482A455}"/>
    <dgm:cxn modelId="{44CFEEFB-3B94-4439-97E3-17FACF31F6E7}" srcId="{75640017-84E4-44FF-B9A1-B1B173CF751C}" destId="{E0AE74FB-F7BC-4DD2-AFC3-3A362EA5B024}" srcOrd="1" destOrd="0" parTransId="{92437A00-F939-46B9-A407-D6720D1F87B6}" sibTransId="{9D6989DE-CB2A-4DD4-81FC-1A11349CA07F}"/>
    <dgm:cxn modelId="{54398DF5-CA92-443F-A761-E7B9125BC542}" srcId="{B27D49F0-B8F1-4A17-8490-774CD35234C4}" destId="{75640017-84E4-44FF-B9A1-B1B173CF751C}" srcOrd="2" destOrd="0" parTransId="{7A2092B4-793B-45EA-BED4-EB834B958674}" sibTransId="{A2CD8B90-4F80-4E04-BC25-38BAF61D8893}"/>
    <dgm:cxn modelId="{447DEA4C-1C2D-4091-9715-97FA72DB213D}" type="presOf" srcId="{75640017-84E4-44FF-B9A1-B1B173CF751C}" destId="{AD03FA44-675D-43F3-8794-B429DF444642}" srcOrd="0" destOrd="0" presId="urn:microsoft.com/office/officeart/2005/8/layout/vList6"/>
    <dgm:cxn modelId="{56105269-25A5-42F6-AA38-8D0D6CBCD33B}" srcId="{B27D49F0-B8F1-4A17-8490-774CD35234C4}" destId="{013ECA0A-A98D-483E-AE4A-B336FA48344A}" srcOrd="3" destOrd="0" parTransId="{8568BE96-7935-4952-B6DC-2E6ECE4E8B62}" sibTransId="{0BD0EB9F-0BF0-490C-9E98-7B9B35DD36F7}"/>
    <dgm:cxn modelId="{5AFFAEE7-0645-4D25-93FF-48AC89BFDF94}" srcId="{B27D49F0-B8F1-4A17-8490-774CD35234C4}" destId="{E37EF8AD-E579-41E5-9BFE-9FFA7961D617}" srcOrd="0" destOrd="0" parTransId="{2A822A10-DB13-4E68-9F6B-E7BFCA14C136}" sibTransId="{8F041604-CD92-4FCE-BEE6-004E73ADA1D4}"/>
    <dgm:cxn modelId="{C605BEF7-2E9D-4FA3-BB34-2D68F5F773E4}" type="presOf" srcId="{4ADC4D00-08F5-40A2-B047-EC593302DABC}" destId="{967A7057-DB0E-4390-AB12-229787FE5C58}" srcOrd="0" destOrd="0" presId="urn:microsoft.com/office/officeart/2005/8/layout/vList6"/>
    <dgm:cxn modelId="{9ACF8992-0562-4B7D-BAF9-F0B909CD5A52}" srcId="{75640017-84E4-44FF-B9A1-B1B173CF751C}" destId="{4ADC4D00-08F5-40A2-B047-EC593302DABC}" srcOrd="0" destOrd="0" parTransId="{850BFF97-AB47-49FE-9D2C-80C1CDACA812}" sibTransId="{2CEA9CAB-7C15-4F38-98BA-33B73C2F9457}"/>
    <dgm:cxn modelId="{4260FFD5-E0F7-4230-8A83-2EF1B4C16A98}" type="presOf" srcId="{E5DE8175-9E4A-4824-9057-011D747200D7}" destId="{6E8E60F0-B1DA-446E-8A85-F50B98960C29}" srcOrd="0" destOrd="0" presId="urn:microsoft.com/office/officeart/2005/8/layout/vList6"/>
    <dgm:cxn modelId="{27F544AB-621A-4BC2-B88D-DE1157DA3436}" type="presOf" srcId="{E37EF8AD-E579-41E5-9BFE-9FFA7961D617}" destId="{E015F341-AC8D-48E0-A805-A6DACC3EA5B6}" srcOrd="0" destOrd="0" presId="urn:microsoft.com/office/officeart/2005/8/layout/vList6"/>
    <dgm:cxn modelId="{C7B36DCA-3269-4473-BD9F-B7E314C7DE5A}" srcId="{E37EF8AD-E579-41E5-9BFE-9FFA7961D617}" destId="{B650836A-1C16-4E2B-A74B-F6A4119D2687}" srcOrd="0" destOrd="0" parTransId="{F61E33FD-9A4E-4792-A20E-159249AA94D2}" sibTransId="{181C001F-DFDA-4205-8D64-2EA207C7134D}"/>
    <dgm:cxn modelId="{CDBA38C1-38C4-4D44-AFDE-6137B326F099}" type="presOf" srcId="{E0AE74FB-F7BC-4DD2-AFC3-3A362EA5B024}" destId="{967A7057-DB0E-4390-AB12-229787FE5C58}" srcOrd="0" destOrd="1" presId="urn:microsoft.com/office/officeart/2005/8/layout/vList6"/>
    <dgm:cxn modelId="{8865EE82-E3A4-41B4-B5D1-E4465A85AE91}" srcId="{B27D49F0-B8F1-4A17-8490-774CD35234C4}" destId="{03F0690D-C66E-4323-AAFA-6B02C7F6ACAA}" srcOrd="1" destOrd="0" parTransId="{8C6D8168-6F1B-4BB1-BE5F-25F466853105}" sibTransId="{ED4920B5-972F-4A7D-8248-55188211FD6B}"/>
    <dgm:cxn modelId="{2B454731-573D-4A0F-ADAA-5A64576FFB0E}" srcId="{03F0690D-C66E-4323-AAFA-6B02C7F6ACAA}" destId="{97715C5D-D52F-446E-9869-E5979D5A9CAA}" srcOrd="1" destOrd="0" parTransId="{0AD4EAE5-9343-47EA-BBC9-177246BDAE68}" sibTransId="{54811C6E-9BCC-49D5-84A0-DF21FB766D2B}"/>
    <dgm:cxn modelId="{7D39404A-B281-436C-B942-F4CE7CBCDB3B}" type="presParOf" srcId="{6D58D3C8-C9EB-4C20-B448-F9ECB7A223D3}" destId="{4FF2BA75-6992-4C20-AA0D-669CFDC1114B}" srcOrd="0" destOrd="0" presId="urn:microsoft.com/office/officeart/2005/8/layout/vList6"/>
    <dgm:cxn modelId="{7C06B9AA-A294-4E4A-BAB3-9F8869B7D3CA}" type="presParOf" srcId="{4FF2BA75-6992-4C20-AA0D-669CFDC1114B}" destId="{E015F341-AC8D-48E0-A805-A6DACC3EA5B6}" srcOrd="0" destOrd="0" presId="urn:microsoft.com/office/officeart/2005/8/layout/vList6"/>
    <dgm:cxn modelId="{52E2F358-7437-43D1-A87A-22F3C1C6EEDF}" type="presParOf" srcId="{4FF2BA75-6992-4C20-AA0D-669CFDC1114B}" destId="{C5943DE4-8F8E-44A7-8974-25F86F4BE84C}" srcOrd="1" destOrd="0" presId="urn:microsoft.com/office/officeart/2005/8/layout/vList6"/>
    <dgm:cxn modelId="{8DD0E035-8FE9-4BC6-A530-0469ACAF1509}" type="presParOf" srcId="{6D58D3C8-C9EB-4C20-B448-F9ECB7A223D3}" destId="{A98B7DBC-4CFB-4D65-9610-9B570218C966}" srcOrd="1" destOrd="0" presId="urn:microsoft.com/office/officeart/2005/8/layout/vList6"/>
    <dgm:cxn modelId="{89B5137E-C515-4EA3-9964-EA13A85FB53C}" type="presParOf" srcId="{6D58D3C8-C9EB-4C20-B448-F9ECB7A223D3}" destId="{2E2E2135-E190-40E2-BCBD-6E15F7CC7311}" srcOrd="2" destOrd="0" presId="urn:microsoft.com/office/officeart/2005/8/layout/vList6"/>
    <dgm:cxn modelId="{E7C5196C-10A8-4F35-8B96-9CCFCB822634}" type="presParOf" srcId="{2E2E2135-E190-40E2-BCBD-6E15F7CC7311}" destId="{55322661-9F52-47D2-8D89-0444C75F1A3F}" srcOrd="0" destOrd="0" presId="urn:microsoft.com/office/officeart/2005/8/layout/vList6"/>
    <dgm:cxn modelId="{15F9DB58-D596-4A62-901F-11DB9C8960FF}" type="presParOf" srcId="{2E2E2135-E190-40E2-BCBD-6E15F7CC7311}" destId="{C73A269C-FA01-4C36-AC32-96F38A8DA197}" srcOrd="1" destOrd="0" presId="urn:microsoft.com/office/officeart/2005/8/layout/vList6"/>
    <dgm:cxn modelId="{F4081265-1241-4838-9135-867F4D8A377F}" type="presParOf" srcId="{6D58D3C8-C9EB-4C20-B448-F9ECB7A223D3}" destId="{98DA5813-17EA-439A-B4D3-EEAB9CFFCE07}" srcOrd="3" destOrd="0" presId="urn:microsoft.com/office/officeart/2005/8/layout/vList6"/>
    <dgm:cxn modelId="{2DE9316D-00F6-4C9A-8B06-6B2E036E27AB}" type="presParOf" srcId="{6D58D3C8-C9EB-4C20-B448-F9ECB7A223D3}" destId="{DBAC3053-0F62-4FA2-9EDF-A7FE8282D364}" srcOrd="4" destOrd="0" presId="urn:microsoft.com/office/officeart/2005/8/layout/vList6"/>
    <dgm:cxn modelId="{4015962D-3E47-404B-AE73-4B3495697E62}" type="presParOf" srcId="{DBAC3053-0F62-4FA2-9EDF-A7FE8282D364}" destId="{AD03FA44-675D-43F3-8794-B429DF444642}" srcOrd="0" destOrd="0" presId="urn:microsoft.com/office/officeart/2005/8/layout/vList6"/>
    <dgm:cxn modelId="{DE6568E2-D2D9-4F1D-A1D4-33958FBB3CCF}" type="presParOf" srcId="{DBAC3053-0F62-4FA2-9EDF-A7FE8282D364}" destId="{967A7057-DB0E-4390-AB12-229787FE5C58}" srcOrd="1" destOrd="0" presId="urn:microsoft.com/office/officeart/2005/8/layout/vList6"/>
    <dgm:cxn modelId="{90474627-DDFA-437E-B147-971A036B47F3}" type="presParOf" srcId="{6D58D3C8-C9EB-4C20-B448-F9ECB7A223D3}" destId="{7C121A7A-55B4-4CC5-A499-EDC0BE5408AA}" srcOrd="5" destOrd="0" presId="urn:microsoft.com/office/officeart/2005/8/layout/vList6"/>
    <dgm:cxn modelId="{AC2B8754-30EE-41B4-8A6A-6D2045C63147}" type="presParOf" srcId="{6D58D3C8-C9EB-4C20-B448-F9ECB7A223D3}" destId="{C40945AD-B9F8-4755-A1E2-E8AF396BF199}" srcOrd="6" destOrd="0" presId="urn:microsoft.com/office/officeart/2005/8/layout/vList6"/>
    <dgm:cxn modelId="{77909801-64C7-4993-A836-A58C1A8AA5AF}" type="presParOf" srcId="{C40945AD-B9F8-4755-A1E2-E8AF396BF199}" destId="{98DD253B-3E67-46A8-9F22-9CA9C801512D}" srcOrd="0" destOrd="0" presId="urn:microsoft.com/office/officeart/2005/8/layout/vList6"/>
    <dgm:cxn modelId="{6F65E79A-6560-4FC2-9794-042C18878185}" type="presParOf" srcId="{C40945AD-B9F8-4755-A1E2-E8AF396BF199}" destId="{6E8E60F0-B1DA-446E-8A85-F50B98960C2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791A1-21B3-4FDE-990C-1DF7D1605D49}">
      <dsp:nvSpPr>
        <dsp:cNvPr id="0" name=""/>
        <dsp:cNvSpPr/>
      </dsp:nvSpPr>
      <dsp:spPr>
        <a:xfrm>
          <a:off x="1388" y="241289"/>
          <a:ext cx="1745163" cy="700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en-US" sz="1200" kern="1200" dirty="0"/>
            <a:t>Start with an Idea</a:t>
          </a:r>
        </a:p>
      </dsp:txBody>
      <dsp:txXfrm>
        <a:off x="1388" y="241289"/>
        <a:ext cx="1745163" cy="466759"/>
      </dsp:txXfrm>
    </dsp:sp>
    <dsp:sp modelId="{BCC383C4-E04A-4F2C-A1D9-A523B6FF1FC3}">
      <dsp:nvSpPr>
        <dsp:cNvPr id="0" name=""/>
        <dsp:cNvSpPr/>
      </dsp:nvSpPr>
      <dsp:spPr>
        <a:xfrm>
          <a:off x="358831" y="708048"/>
          <a:ext cx="1745163" cy="340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Font typeface="Symbol" panose="05050102010706020507" pitchFamily="18" charset="2"/>
            <a:buChar char="•"/>
          </a:pPr>
          <a:r>
            <a:rPr lang="en-US" sz="1200" kern="1200" dirty="0"/>
            <a:t>Diversify and expand export markets</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Decreasing dependence on imports</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Increase access to advanced technology </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Obtain foreign financing </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Creating new sources of employment</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Developing production chains</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dirty="0"/>
            <a:t>Develop renewable energy</a:t>
          </a:r>
        </a:p>
      </dsp:txBody>
      <dsp:txXfrm>
        <a:off x="409945" y="759162"/>
        <a:ext cx="1642935" cy="3299772"/>
      </dsp:txXfrm>
    </dsp:sp>
    <dsp:sp modelId="{A950E1BC-3280-4F0F-9F95-1ED1E1DB912F}">
      <dsp:nvSpPr>
        <dsp:cNvPr id="0" name=""/>
        <dsp:cNvSpPr/>
      </dsp:nvSpPr>
      <dsp:spPr>
        <a:xfrm>
          <a:off x="2011112" y="257421"/>
          <a:ext cx="560868"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011112" y="344320"/>
        <a:ext cx="430520" cy="260697"/>
      </dsp:txXfrm>
    </dsp:sp>
    <dsp:sp modelId="{ED49D9F8-2714-46EC-8147-CA62C9EFBE61}">
      <dsp:nvSpPr>
        <dsp:cNvPr id="0" name=""/>
        <dsp:cNvSpPr/>
      </dsp:nvSpPr>
      <dsp:spPr>
        <a:xfrm>
          <a:off x="2804794" y="241289"/>
          <a:ext cx="1745163" cy="700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en-US" sz="1200" kern="1200" dirty="0"/>
            <a:t>Find a Sector</a:t>
          </a:r>
        </a:p>
      </dsp:txBody>
      <dsp:txXfrm>
        <a:off x="2804794" y="241289"/>
        <a:ext cx="1745163" cy="466759"/>
      </dsp:txXfrm>
    </dsp:sp>
    <dsp:sp modelId="{1FFA5C9E-3F9B-49FF-9351-F4AFE39F4576}">
      <dsp:nvSpPr>
        <dsp:cNvPr id="0" name=""/>
        <dsp:cNvSpPr/>
      </dsp:nvSpPr>
      <dsp:spPr>
        <a:xfrm>
          <a:off x="3162237" y="708048"/>
          <a:ext cx="1745163" cy="340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Font typeface="Symbol" panose="05050102010706020507" pitchFamily="18" charset="2"/>
            <a:buChar char="•"/>
          </a:pPr>
          <a:r>
            <a:rPr lang="en-US" sz="1200" kern="1200" dirty="0"/>
            <a:t>Agriculture, Forestry, and Foods</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Sugar</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Industry</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Tourism</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Energy</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Mining</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Transportation</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dirty="0"/>
            <a:t>Biotechnology and Pharmaceuticals </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Health</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Transportation</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Business</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Telecom</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a:t>Hydraulic Technology</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dirty="0"/>
            <a:t>Finance and Banking</a:t>
          </a:r>
        </a:p>
      </dsp:txBody>
      <dsp:txXfrm>
        <a:off x="3213351" y="759162"/>
        <a:ext cx="1642935" cy="3299772"/>
      </dsp:txXfrm>
    </dsp:sp>
    <dsp:sp modelId="{0A991B05-12DF-4074-90FA-FB0533A8AEAA}">
      <dsp:nvSpPr>
        <dsp:cNvPr id="0" name=""/>
        <dsp:cNvSpPr/>
      </dsp:nvSpPr>
      <dsp:spPr>
        <a:xfrm>
          <a:off x="4814517" y="257421"/>
          <a:ext cx="560868"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4814517" y="344320"/>
        <a:ext cx="430520" cy="260697"/>
      </dsp:txXfrm>
    </dsp:sp>
    <dsp:sp modelId="{88BC6FAE-4F1F-40FD-BB0C-65B8CDE33322}">
      <dsp:nvSpPr>
        <dsp:cNvPr id="0" name=""/>
        <dsp:cNvSpPr/>
      </dsp:nvSpPr>
      <dsp:spPr>
        <a:xfrm>
          <a:off x="5608199" y="241289"/>
          <a:ext cx="1745163" cy="700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en-US" sz="1200" kern="1200" dirty="0"/>
            <a:t>Choose Your Investment</a:t>
          </a:r>
        </a:p>
      </dsp:txBody>
      <dsp:txXfrm>
        <a:off x="5608199" y="241289"/>
        <a:ext cx="1745163" cy="466759"/>
      </dsp:txXfrm>
    </dsp:sp>
    <dsp:sp modelId="{40150F30-6B7C-4FBE-8DC9-542A8DD30635}">
      <dsp:nvSpPr>
        <dsp:cNvPr id="0" name=""/>
        <dsp:cNvSpPr/>
      </dsp:nvSpPr>
      <dsp:spPr>
        <a:xfrm>
          <a:off x="5965642" y="708048"/>
          <a:ext cx="1745163" cy="340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Direct investment (investor participates as shareholder)</a:t>
          </a:r>
        </a:p>
        <a:p>
          <a:pPr marL="114300" lvl="1" indent="-114300" algn="l" defTabSz="533400">
            <a:lnSpc>
              <a:spcPct val="90000"/>
            </a:lnSpc>
            <a:spcBef>
              <a:spcPct val="0"/>
            </a:spcBef>
            <a:spcAft>
              <a:spcPct val="15000"/>
            </a:spcAft>
            <a:buFont typeface="Symbol" panose="05050102010706020507" pitchFamily="18" charset="2"/>
            <a:buChar char="•"/>
          </a:pPr>
          <a:r>
            <a:rPr lang="en-US" sz="1200" kern="1200" dirty="0"/>
            <a:t>Investment in equities or securities or bonds</a:t>
          </a:r>
        </a:p>
        <a:p>
          <a:pPr marL="114300" lvl="1" indent="-114300" algn="l" defTabSz="533400">
            <a:lnSpc>
              <a:spcPct val="90000"/>
            </a:lnSpc>
            <a:spcBef>
              <a:spcPct val="0"/>
            </a:spcBef>
            <a:spcAft>
              <a:spcPct val="15000"/>
            </a:spcAft>
            <a:buFont typeface="Symbol" panose="05050102010706020507" pitchFamily="18" charset="2"/>
            <a:buChar char="•"/>
          </a:pPr>
          <a:endParaRPr lang="en-US" sz="1200" kern="1200" dirty="0"/>
        </a:p>
      </dsp:txBody>
      <dsp:txXfrm>
        <a:off x="6016756" y="759162"/>
        <a:ext cx="1642935" cy="3299772"/>
      </dsp:txXfrm>
    </dsp:sp>
    <dsp:sp modelId="{D0CF00FC-A421-4B3D-AC1E-7F36CC623E32}">
      <dsp:nvSpPr>
        <dsp:cNvPr id="0" name=""/>
        <dsp:cNvSpPr/>
      </dsp:nvSpPr>
      <dsp:spPr>
        <a:xfrm>
          <a:off x="7617923" y="257421"/>
          <a:ext cx="560868"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7617923" y="344320"/>
        <a:ext cx="430520" cy="260697"/>
      </dsp:txXfrm>
    </dsp:sp>
    <dsp:sp modelId="{E2DBA909-D163-4253-83CA-97226AD8F985}">
      <dsp:nvSpPr>
        <dsp:cNvPr id="0" name=""/>
        <dsp:cNvSpPr/>
      </dsp:nvSpPr>
      <dsp:spPr>
        <a:xfrm>
          <a:off x="8411604" y="241289"/>
          <a:ext cx="1745163" cy="700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45720" numCol="1" spcCol="1270" anchor="t" anchorCtr="0">
          <a:noAutofit/>
        </a:bodyPr>
        <a:lstStyle/>
        <a:p>
          <a:pPr lvl="0" algn="l" defTabSz="533400">
            <a:lnSpc>
              <a:spcPct val="90000"/>
            </a:lnSpc>
            <a:spcBef>
              <a:spcPct val="0"/>
            </a:spcBef>
            <a:spcAft>
              <a:spcPct val="35000"/>
            </a:spcAft>
          </a:pPr>
          <a:r>
            <a:rPr lang="en-US" sz="1200" kern="1200" dirty="0"/>
            <a:t>Determine Your Contribution</a:t>
          </a:r>
        </a:p>
      </dsp:txBody>
      <dsp:txXfrm>
        <a:off x="8411604" y="241289"/>
        <a:ext cx="1745163" cy="466759"/>
      </dsp:txXfrm>
    </dsp:sp>
    <dsp:sp modelId="{90D29BB1-3F4E-4BB2-B184-1AA0349B1F4D}">
      <dsp:nvSpPr>
        <dsp:cNvPr id="0" name=""/>
        <dsp:cNvSpPr/>
      </dsp:nvSpPr>
      <dsp:spPr>
        <a:xfrm>
          <a:off x="8769047" y="708048"/>
          <a:ext cx="1745163" cy="3402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Financial (“freely convertible currency”)</a:t>
          </a:r>
        </a:p>
        <a:p>
          <a:pPr marL="114300" lvl="1" indent="-114300" algn="l" defTabSz="533400">
            <a:lnSpc>
              <a:spcPct val="90000"/>
            </a:lnSpc>
            <a:spcBef>
              <a:spcPct val="0"/>
            </a:spcBef>
            <a:spcAft>
              <a:spcPct val="15000"/>
            </a:spcAft>
            <a:buChar char="•"/>
          </a:pPr>
          <a:r>
            <a:rPr lang="en-US" sz="1200" kern="1200" dirty="0"/>
            <a:t>Machinery and equipment</a:t>
          </a:r>
        </a:p>
        <a:p>
          <a:pPr marL="114300" lvl="1" indent="-114300" algn="l" defTabSz="533400">
            <a:lnSpc>
              <a:spcPct val="90000"/>
            </a:lnSpc>
            <a:spcBef>
              <a:spcPct val="0"/>
            </a:spcBef>
            <a:spcAft>
              <a:spcPct val="15000"/>
            </a:spcAft>
            <a:buChar char="•"/>
          </a:pPr>
          <a:r>
            <a:rPr lang="en-US" sz="1200" kern="1200" dirty="0"/>
            <a:t>Intellectual property</a:t>
          </a:r>
        </a:p>
        <a:p>
          <a:pPr marL="114300" lvl="1" indent="-114300" algn="l" defTabSz="533400">
            <a:lnSpc>
              <a:spcPct val="90000"/>
            </a:lnSpc>
            <a:spcBef>
              <a:spcPct val="0"/>
            </a:spcBef>
            <a:spcAft>
              <a:spcPct val="15000"/>
            </a:spcAft>
            <a:buChar char="•"/>
          </a:pPr>
          <a:r>
            <a:rPr lang="en-US" sz="1200" kern="1200" dirty="0"/>
            <a:t>Property rights</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8820161" y="759162"/>
        <a:ext cx="1642935" cy="3299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43DE4-8F8E-44A7-8974-25F86F4BE84C}">
      <dsp:nvSpPr>
        <dsp:cNvPr id="0" name=""/>
        <dsp:cNvSpPr/>
      </dsp:nvSpPr>
      <dsp:spPr>
        <a:xfrm>
          <a:off x="4206261" y="0"/>
          <a:ext cx="3928081" cy="101134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Corporation with registered shares and shareholders</a:t>
          </a:r>
        </a:p>
      </dsp:txBody>
      <dsp:txXfrm>
        <a:off x="4206261" y="126418"/>
        <a:ext cx="3548827" cy="758509"/>
      </dsp:txXfrm>
    </dsp:sp>
    <dsp:sp modelId="{E015F341-AC8D-48E0-A805-A6DACC3EA5B6}">
      <dsp:nvSpPr>
        <dsp:cNvPr id="0" name=""/>
        <dsp:cNvSpPr/>
      </dsp:nvSpPr>
      <dsp:spPr>
        <a:xfrm>
          <a:off x="0" y="0"/>
          <a:ext cx="4206240" cy="10113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Joint Venture</a:t>
          </a:r>
        </a:p>
      </dsp:txBody>
      <dsp:txXfrm>
        <a:off x="49370" y="49370"/>
        <a:ext cx="4107500" cy="912605"/>
      </dsp:txXfrm>
    </dsp:sp>
    <dsp:sp modelId="{C73A269C-FA01-4C36-AC32-96F38A8DA197}">
      <dsp:nvSpPr>
        <dsp:cNvPr id="0" name=""/>
        <dsp:cNvSpPr/>
      </dsp:nvSpPr>
      <dsp:spPr>
        <a:xfrm>
          <a:off x="4196754" y="1122361"/>
          <a:ext cx="3851864" cy="97505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No juridical persons</a:t>
          </a:r>
        </a:p>
        <a:p>
          <a:pPr marL="114300" lvl="1" indent="-114300" algn="l" defTabSz="622300">
            <a:lnSpc>
              <a:spcPct val="90000"/>
            </a:lnSpc>
            <a:spcBef>
              <a:spcPct val="0"/>
            </a:spcBef>
            <a:spcAft>
              <a:spcPct val="15000"/>
            </a:spcAft>
            <a:buChar char="•"/>
          </a:pPr>
          <a:r>
            <a:rPr lang="en-US" sz="1400" kern="1200" dirty="0"/>
            <a:t>Negotiate with foreign investor</a:t>
          </a:r>
        </a:p>
      </dsp:txBody>
      <dsp:txXfrm>
        <a:off x="4196754" y="1244243"/>
        <a:ext cx="3486217" cy="731294"/>
      </dsp:txXfrm>
    </dsp:sp>
    <dsp:sp modelId="{55322661-9F52-47D2-8D89-0444C75F1A3F}">
      <dsp:nvSpPr>
        <dsp:cNvPr id="0" name=""/>
        <dsp:cNvSpPr/>
      </dsp:nvSpPr>
      <dsp:spPr>
        <a:xfrm>
          <a:off x="0" y="1113745"/>
          <a:ext cx="4206240" cy="10113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International Economic Association Agreement</a:t>
          </a:r>
        </a:p>
      </dsp:txBody>
      <dsp:txXfrm>
        <a:off x="49370" y="1163115"/>
        <a:ext cx="4107500" cy="912605"/>
      </dsp:txXfrm>
    </dsp:sp>
    <dsp:sp modelId="{967A7057-DB0E-4390-AB12-229787FE5C58}">
      <dsp:nvSpPr>
        <dsp:cNvPr id="0" name=""/>
        <dsp:cNvSpPr/>
      </dsp:nvSpPr>
      <dsp:spPr>
        <a:xfrm>
          <a:off x="4226819" y="2226235"/>
          <a:ext cx="3678924" cy="101134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commercial entity with foreign capital with no involvement of any national investor</a:t>
          </a:r>
        </a:p>
        <a:p>
          <a:pPr marL="114300" lvl="1" indent="-114300" algn="l" defTabSz="622300">
            <a:lnSpc>
              <a:spcPct val="90000"/>
            </a:lnSpc>
            <a:spcBef>
              <a:spcPct val="0"/>
            </a:spcBef>
            <a:spcAft>
              <a:spcPct val="15000"/>
            </a:spcAft>
            <a:buChar char="•"/>
          </a:pPr>
          <a:r>
            <a:rPr lang="en-US" sz="1400" kern="1200" dirty="0"/>
            <a:t>Apply for targeted sector</a:t>
          </a:r>
        </a:p>
      </dsp:txBody>
      <dsp:txXfrm>
        <a:off x="4226819" y="2352653"/>
        <a:ext cx="3299670" cy="758509"/>
      </dsp:txXfrm>
    </dsp:sp>
    <dsp:sp modelId="{AD03FA44-675D-43F3-8794-B429DF444642}">
      <dsp:nvSpPr>
        <dsp:cNvPr id="0" name=""/>
        <dsp:cNvSpPr/>
      </dsp:nvSpPr>
      <dsp:spPr>
        <a:xfrm>
          <a:off x="788" y="2226235"/>
          <a:ext cx="4206240" cy="10113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Totally Foreign Capital Company</a:t>
          </a:r>
        </a:p>
      </dsp:txBody>
      <dsp:txXfrm>
        <a:off x="50158" y="2275605"/>
        <a:ext cx="4107500" cy="912605"/>
      </dsp:txXfrm>
    </dsp:sp>
    <dsp:sp modelId="{6E8E60F0-B1DA-446E-8A85-F50B98960C29}">
      <dsp:nvSpPr>
        <dsp:cNvPr id="0" name=""/>
        <dsp:cNvSpPr/>
      </dsp:nvSpPr>
      <dsp:spPr>
        <a:xfrm>
          <a:off x="4196702" y="3339990"/>
          <a:ext cx="3756656" cy="101134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Housing and other buildings</a:t>
          </a:r>
        </a:p>
      </dsp:txBody>
      <dsp:txXfrm>
        <a:off x="4196702" y="3466408"/>
        <a:ext cx="3377402" cy="758509"/>
      </dsp:txXfrm>
    </dsp:sp>
    <dsp:sp modelId="{98DD253B-3E67-46A8-9F22-9CA9C801512D}">
      <dsp:nvSpPr>
        <dsp:cNvPr id="0" name=""/>
        <dsp:cNvSpPr/>
      </dsp:nvSpPr>
      <dsp:spPr>
        <a:xfrm>
          <a:off x="0" y="3338716"/>
          <a:ext cx="4206240" cy="10113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kern="1200" dirty="0"/>
            <a:t>Real Estate</a:t>
          </a:r>
        </a:p>
      </dsp:txBody>
      <dsp:txXfrm>
        <a:off x="49370" y="3388086"/>
        <a:ext cx="4107500" cy="912605"/>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7E762-91FA-49E1-97B8-2A98C0CEBB43}" type="datetimeFigureOut">
              <a:rPr lang="en-US" smtClean="0"/>
              <a:t>7/28/17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77BF4-B619-4F61-89FF-502530ED8884}" type="slidenum">
              <a:rPr lang="en-US" smtClean="0"/>
              <a:t>‹#›</a:t>
            </a:fld>
            <a:endParaRPr lang="en-US"/>
          </a:p>
        </p:txBody>
      </p:sp>
    </p:spTree>
    <p:extLst>
      <p:ext uri="{BB962C8B-B14F-4D97-AF65-F5344CB8AC3E}">
        <p14:creationId xmlns:p14="http://schemas.microsoft.com/office/powerpoint/2010/main" val="47452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7DD2D5-9C8E-3941-9221-AC2805CD4599}"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50939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7DD2D5-9C8E-3941-9221-AC2805CD4599}"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209797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7DD2D5-9C8E-3941-9221-AC2805CD4599}"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69699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7DD2D5-9C8E-3941-9221-AC2805CD4599}"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2786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DD2D5-9C8E-3941-9221-AC2805CD4599}"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49868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7DD2D5-9C8E-3941-9221-AC2805CD4599}" type="datetimeFigureOut">
              <a:rPr lang="en-US" smtClean="0"/>
              <a:t>7/28/17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55592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7DD2D5-9C8E-3941-9221-AC2805CD4599}" type="datetimeFigureOut">
              <a:rPr lang="en-US" smtClean="0"/>
              <a:t>7/28/17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839761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DD2D5-9C8E-3941-9221-AC2805CD4599}" type="datetimeFigureOut">
              <a:rPr lang="en-US" smtClean="0"/>
              <a:t>7/28/17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396703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7DD2D5-9C8E-3941-9221-AC2805CD4599}" type="datetimeFigureOut">
              <a:rPr lang="en-US" smtClean="0"/>
              <a:t>7/28/17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253592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7DD2D5-9C8E-3941-9221-AC2805CD4599}" type="datetimeFigureOut">
              <a:rPr lang="en-US" smtClean="0"/>
              <a:t>7/28/17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523524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7DD2D5-9C8E-3941-9221-AC2805CD4599}" type="datetimeFigureOut">
              <a:rPr lang="en-US" smtClean="0"/>
              <a:t>7/28/17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3B0262-9AEB-3148-A665-8DF482BCEC7F}" type="slidenum">
              <a:rPr lang="en-US" smtClean="0"/>
              <a:t>‹#›</a:t>
            </a:fld>
            <a:endParaRPr lang="en-US"/>
          </a:p>
        </p:txBody>
      </p:sp>
    </p:spTree>
    <p:extLst>
      <p:ext uri="{BB962C8B-B14F-4D97-AF65-F5344CB8AC3E}">
        <p14:creationId xmlns:p14="http://schemas.microsoft.com/office/powerpoint/2010/main" val="14313870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7DD2D5-9C8E-3941-9221-AC2805CD4599}" type="datetimeFigureOut">
              <a:rPr lang="en-US" smtClean="0"/>
              <a:t>7/28/17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3B0262-9AEB-3148-A665-8DF482BCEC7F}" type="slidenum">
              <a:rPr lang="en-US" smtClean="0"/>
              <a:t>‹#›</a:t>
            </a:fld>
            <a:endParaRPr lang="en-US"/>
          </a:p>
        </p:txBody>
      </p:sp>
    </p:spTree>
    <p:extLst>
      <p:ext uri="{BB962C8B-B14F-4D97-AF65-F5344CB8AC3E}">
        <p14:creationId xmlns:p14="http://schemas.microsoft.com/office/powerpoint/2010/main" val="1201540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hyperlink" Target="https://www.bis.doc.gov/index.php/documents/pdfs/1568-bis-cuba-consolidated-faqs-2/file" TargetMode="External"/><Relationship Id="rId4" Type="http://schemas.openxmlformats.org/officeDocument/2006/relationships/hyperlink" Target="http://usexportcompliance.com/FAQear.htm" TargetMode="External"/><Relationship Id="rId1" Type="http://schemas.openxmlformats.org/officeDocument/2006/relationships/slideLayout" Target="../slideLayouts/slideLayout4.xml"/><Relationship Id="rId2" Type="http://schemas.openxmlformats.org/officeDocument/2006/relationships/hyperlink" Target="https://www.bis.doc.gov/index.php/documents/pdfs/286-licensing-faq/fil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ecfr.gov/cgi-bin/text-idx?SID=4d6c8de370b03a1d8d1eebd23de6a263&amp;mc=true&amp;node=pt15.2.746&amp;rgn=div5#se15.2.746_12" TargetMode="External"/><Relationship Id="rId3" Type="http://schemas.openxmlformats.org/officeDocument/2006/relationships/hyperlink" Target="https://www.ecfr.gov/cgi-bin/text-idx?SID=f1c528ac1aa6ac52b239c3cbd5eaa3e1&amp;node=se15.2.740_121&amp;rgn=div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bis.doc.gov/index.php/4-licenses/b-types-of-licenses/13-policy-guidance/country-guidance/1067-cuba-exports-and-reexports-of-foreign-made-items" TargetMode="External"/><Relationship Id="rId3" Type="http://schemas.openxmlformats.org/officeDocument/2006/relationships/hyperlink" Target="https://www.treasury.gov/resource-center/sanctions/Programs/pages/cuba.aspx"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whitehouse.gov/the-press-office/2017/06/15/background-briefing-presidents-cuba-policy" TargetMode="External"/><Relationship Id="rId4" Type="http://schemas.openxmlformats.org/officeDocument/2006/relationships/hyperlink" Target="https://www.treasury.gov/resource-center/sanctions/Programs/Documents/cuba_faqs_20170616.pdf" TargetMode="External"/><Relationship Id="rId5" Type="http://schemas.openxmlformats.org/officeDocument/2006/relationships/hyperlink" Target="https://www.whitehouse.gov/the-press-office/2017/06/16/national-security-presidential-memorandum-strengthening-policy-united" TargetMode="External"/><Relationship Id="rId6"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hyperlink" Target="https://www.whitehouse.gov/the-press-office/2017/06/16/remarks-president-trump-policy-united-states-towards-cuba"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whitehouse.gov/the-press-office/2017/06/16/national-security-presidential-memorandum-strengthening-policy-unite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www.cubadebate.cu/wp-content/uploads/2011/05/folleto-lineamientos-vi-cong.pdf" TargetMode="External"/><Relationship Id="rId4" Type="http://schemas.openxmlformats.org/officeDocument/2006/relationships/hyperlink" Target="http://www.cubadebate.cu/wp-content/uploads/2011/05/tabloide_debate_lineamientos.pdf" TargetMode="External"/><Relationship Id="rId5" Type="http://schemas.openxmlformats.org/officeDocument/2006/relationships/image" Target="../media/image9.png"/><Relationship Id="rId6" Type="http://schemas.openxmlformats.org/officeDocument/2006/relationships/hyperlink" Target="https://marxistleninist.wordpress.com/category/socialist-countries/republic-of-cuba/" TargetMode="External"/><Relationship Id="rId1" Type="http://schemas.openxmlformats.org/officeDocument/2006/relationships/slideLayout" Target="../slideLayouts/slideLayout4.xml"/><Relationship Id="rId2" Type="http://schemas.openxmlformats.org/officeDocument/2006/relationships/hyperlink" Target="http://www.pcc.cu/pdf/congresos_asambleas/vii_congreso/conceptualizacion.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hyperlink" Target="http://www.havanatimes.org/?p=125047"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havanatimes.org/?p=12504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NULL" TargetMode="External"/><Relationship Id="rId3" Type="http://schemas.openxmlformats.org/officeDocument/2006/relationships/hyperlink" Target="http://investmentpolicyhub.unctad.org/IIA/CountryBits/52#iiaInnerMenu"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www.cubatrademagazine.com/cubas-investment-portfolio/" TargetMode="External"/><Relationship Id="rId1" Type="http://schemas.openxmlformats.org/officeDocument/2006/relationships/slideLayout" Target="../slideLayouts/slideLayout4.xml"/><Relationship Id="rId2" Type="http://schemas.openxmlformats.org/officeDocument/2006/relationships/hyperlink" Target="https://arwtc.org/wp-content/uploads/2017/05/Portfolio_Opportunities_Foreign_Investment_2016-2017.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NUL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www.nber.org/papers/w10952.pdf" TargetMode="External"/><Relationship Id="rId4" Type="http://schemas.openxmlformats.org/officeDocument/2006/relationships/image" Target="../media/image14.jpg"/><Relationship Id="rId1" Type="http://schemas.openxmlformats.org/officeDocument/2006/relationships/slideLayout" Target="../slideLayouts/slideLayout4.xml"/><Relationship Id="rId2" Type="http://schemas.openxmlformats.org/officeDocument/2006/relationships/hyperlink" Target="https://www.treasury.gov/resource-center/faqs/Sanctions/Pages/faq_general.aspx#basic"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wtc.org/wp-content/uploads/2017/05/Portfolio_Opportunities_Foreign_Investment_2016-2017.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ubatrademagazine.com/cubas-investment-portfolio/"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hyperlink" Target="http://www.treasury.gov/cuba" TargetMode="External"/><Relationship Id="rId4" Type="http://schemas.openxmlformats.org/officeDocument/2006/relationships/hyperlink" Target="mailto:ofac_feedback@treasury.gov" TargetMode="External"/><Relationship Id="rId1" Type="http://schemas.openxmlformats.org/officeDocument/2006/relationships/slideLayout" Target="../slideLayouts/slideLayout4.xml"/><Relationship Id="rId2" Type="http://schemas.openxmlformats.org/officeDocument/2006/relationships/hyperlink" Target="http://www.bis.doc.gov/cub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hyperlink" Target="https://www.treasury.gov/about/organizational-structure/offices/Terrorism-Fin-Intel/Pages/OfficeOfForeignAssetsControlHotline.aspx" TargetMode="External"/><Relationship Id="rId4" Type="http://schemas.openxmlformats.org/officeDocument/2006/relationships/hyperlink" Target="https://www.treasury.gov/resource-center/sanctions/SDN-List/Pages/petitions.aspx" TargetMode="External"/><Relationship Id="rId5" Type="http://schemas.openxmlformats.org/officeDocument/2006/relationships/hyperlink" Target="https://www.bis.doc.gov/index.php/component/rsform/form/13-contact-eastern-counselor?task=forms.edit" TargetMode="External"/><Relationship Id="rId6" Type="http://schemas.openxmlformats.org/officeDocument/2006/relationships/hyperlink" Target="https://www.bis.doc.gov/index.php/component/rsform/form/12-contact-western-counselor-form?task=forms.edit" TargetMode="External"/><Relationship Id="rId7" Type="http://schemas.openxmlformats.org/officeDocument/2006/relationships/hyperlink" Target="mailto:ECDOEXS@bis.doc.gov" TargetMode="External"/><Relationship Id="rId1" Type="http://schemas.openxmlformats.org/officeDocument/2006/relationships/slideLayout" Target="../slideLayouts/slideLayout4.xml"/><Relationship Id="rId2" Type="http://schemas.openxmlformats.org/officeDocument/2006/relationships/hyperlink" Target="mailto:ofac_feedback@treasury.gov" TargetMode="External"/></Relationships>
</file>

<file path=ppt/slides/_rels/slide41.xml.rels><?xml version="1.0" encoding="UTF-8" standalone="yes"?>
<Relationships xmlns="http://schemas.openxmlformats.org/package/2006/relationships"><Relationship Id="rId11" Type="http://schemas.openxmlformats.org/officeDocument/2006/relationships/hyperlink" Target="https://www.treasury.gov/resource-center/sanctions/Programs/Documents/cuba_fact_sheet_10142016.pdf" TargetMode="External"/><Relationship Id="rId12" Type="http://schemas.openxmlformats.org/officeDocument/2006/relationships/hyperlink" Target="https://licensing.ofac.treas.gov/Apply/Introduction.aspx" TargetMode="External"/><Relationship Id="rId13" Type="http://schemas.openxmlformats.org/officeDocument/2006/relationships/hyperlink" Target="https://www.bis.doc.gov/index.php/documents/pdfs/1568-bis-cuba-consolidated-faqs-2/file" TargetMode="External"/><Relationship Id="rId1" Type="http://schemas.openxmlformats.org/officeDocument/2006/relationships/slideLayout" Target="../slideLayouts/slideLayout4.xml"/><Relationship Id="rId2" Type="http://schemas.openxmlformats.org/officeDocument/2006/relationships/hyperlink" Target="https://arwtc.org/wp-content/uploads/2017/05/Portfolio_Opportunities_Foreign_Investment_2016-2017.pdf" TargetMode="External"/><Relationship Id="rId3" Type="http://schemas.openxmlformats.org/officeDocument/2006/relationships/hyperlink" Target="NULL"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NULL" TargetMode="External"/><Relationship Id="rId9" Type="http://schemas.openxmlformats.org/officeDocument/2006/relationships/hyperlink" Target="NULL" TargetMode="External"/><Relationship Id="rId10" Type="http://schemas.openxmlformats.org/officeDocument/2006/relationships/hyperlink" Target="https://www.treasury.gov/resource-center/sanctions/Programs/Documents/cuba_faqs_new.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hyperlink" Target="https://www.bis.doc.gov/index.php/documents/pdfs/1568-bis-cuba-consolidated-faqs-2/file" TargetMode="External"/></Relationships>
</file>

<file path=ppt/slides/_rels/slide6.xml.rels><?xml version="1.0" encoding="UTF-8" standalone="yes"?>
<Relationships xmlns="http://schemas.openxmlformats.org/package/2006/relationships"><Relationship Id="rId9" Type="http://schemas.openxmlformats.org/officeDocument/2006/relationships/hyperlink" Target="https://www.bis.doc.gov/index.php/policy-guidance/country-guidance/sanctioned-destinations/cuba" TargetMode="External"/><Relationship Id="rId20" Type="http://schemas.openxmlformats.org/officeDocument/2006/relationships/hyperlink" Target="https://www.treasury.gov/resource-center/sanctions/Documents/CACR_Amendments_09032009.pdf" TargetMode="External"/><Relationship Id="rId21" Type="http://schemas.openxmlformats.org/officeDocument/2006/relationships/hyperlink" Target="https://www.treasury.gov/resource-center/sanctions/Documents/fr68_14141.pdf" TargetMode="External"/><Relationship Id="rId10" Type="http://schemas.openxmlformats.org/officeDocument/2006/relationships/hyperlink" Target="https://www.bis.doc.gov/index.php/documents/pdfs/1568-bis-cuba-consolidated-faqs-2/file" TargetMode="External"/><Relationship Id="rId11" Type="http://schemas.openxmlformats.org/officeDocument/2006/relationships/hyperlink" Target="https://www.treasury.gov/resource-center/sanctions/Programs/Documents/cacr_10142016.pdf" TargetMode="External"/><Relationship Id="rId12" Type="http://schemas.openxmlformats.org/officeDocument/2006/relationships/hyperlink" Target="https://www.treasury.gov/resource-center/sanctions/Programs/Documents/fr81_13989.pdf" TargetMode="External"/><Relationship Id="rId13" Type="http://schemas.openxmlformats.org/officeDocument/2006/relationships/hyperlink" Target="https://www.treasury.gov/resource-center/sanctions/Programs/Documents/cacr_20160126.pdf" TargetMode="External"/><Relationship Id="rId14" Type="http://schemas.openxmlformats.org/officeDocument/2006/relationships/hyperlink" Target="https://www.treasury.gov/resource-center/sanctions/Programs/Documents/cacr_092015.pdf" TargetMode="External"/><Relationship Id="rId15" Type="http://schemas.openxmlformats.org/officeDocument/2006/relationships/hyperlink" Target="https://www.treasury.gov/resource-center/sanctions/Programs/Documents/fr80_34053.pdf" TargetMode="External"/><Relationship Id="rId16" Type="http://schemas.openxmlformats.org/officeDocument/2006/relationships/hyperlink" Target="https://www.treasury.gov/resource-center/sanctions/Programs/Documents/fr80_2291.pdf" TargetMode="External"/><Relationship Id="rId17" Type="http://schemas.openxmlformats.org/officeDocument/2006/relationships/hyperlink" Target="https://www.treasury.gov/resource-center/sanctions/Programs/Documents/fr77_71530.pdf" TargetMode="External"/><Relationship Id="rId18" Type="http://schemas.openxmlformats.org/officeDocument/2006/relationships/hyperlink" Target="https://www.treasury.gov/resource-center/sanctions/Programs/Documents/fr76_5072.pdf" TargetMode="External"/><Relationship Id="rId19" Type="http://schemas.openxmlformats.org/officeDocument/2006/relationships/hyperlink" Target="https://www.treasury.gov/resource-center/sanctions/Documents/fr75_10997.pdf" TargetMode="External"/><Relationship Id="rId1" Type="http://schemas.openxmlformats.org/officeDocument/2006/relationships/slideLayout" Target="../slideLayouts/slideLayout4.xml"/><Relationship Id="rId2" Type="http://schemas.openxmlformats.org/officeDocument/2006/relationships/hyperlink" Target="https://www.treasury.gov/resource-center/sanctions/Documents/tsra.pdf" TargetMode="External"/><Relationship Id="rId3" Type="http://schemas.openxmlformats.org/officeDocument/2006/relationships/hyperlink" Target="https://www.treasury.gov/resource-center/sanctions/Programs/Documents/aedpa_c_i_s.pdf" TargetMode="External"/><Relationship Id="rId4" Type="http://schemas.openxmlformats.org/officeDocument/2006/relationships/hyperlink" Target="https://www.treasury.gov/resource-center/sanctions/Documents/libertad.pdf" TargetMode="External"/><Relationship Id="rId5" Type="http://schemas.openxmlformats.org/officeDocument/2006/relationships/hyperlink" Target="https://www.treasury.gov/resource-center/sanctions/Documents/cda.pdf" TargetMode="External"/><Relationship Id="rId6" Type="http://schemas.openxmlformats.org/officeDocument/2006/relationships/hyperlink" Target="https://www.treasury.gov/resource-center/sanctions/Documents/twea.pdf" TargetMode="External"/><Relationship Id="rId7" Type="http://schemas.openxmlformats.org/officeDocument/2006/relationships/hyperlink" Target="http://www.ecfr.gov/cgi-bin/text-idx?SID=8359a69eb280b7bc9bdfb2e945f3319b&amp;mc=true&amp;tpl=/ecfrbrowse/Title31/31cfr515_main_02.tpl" TargetMode="External"/><Relationship Id="rId8" Type="http://schemas.openxmlformats.org/officeDocument/2006/relationships/hyperlink" Target="https://www.treasury.gov/resource-center/sanctions/Programs/Documents/cuba_fact_sheet_10142016.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treasury.gov/resource-center/faqs/Sanctions/Pages/answer.aspx#60" TargetMode="External"/><Relationship Id="rId4" Type="http://schemas.openxmlformats.org/officeDocument/2006/relationships/hyperlink" Target="http://blogs.harvard.edu/cheproject/files/2012/10/CHE-Project-OFAC-Licensing.pdf" TargetMode="External"/><Relationship Id="rId1" Type="http://schemas.openxmlformats.org/officeDocument/2006/relationships/slideLayout" Target="../slideLayouts/slideLayout4.xml"/><Relationship Id="rId2" Type="http://schemas.openxmlformats.org/officeDocument/2006/relationships/hyperlink" Target="https://www.bis.doc.gov/index.php/4-licenses/b-types-of-licenses/13-policy-guidance/country-guidanc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hyperlink" Target="https://www.treasury.gov/resource-center/sanctions/Pages/regulations.aspx" TargetMode="External"/><Relationship Id="rId4" Type="http://schemas.openxmlformats.org/officeDocument/2006/relationships/hyperlink" Target="https://www.treasury.gov/resource-center/sanctions/Pages/legal-index.aspx" TargetMode="External"/><Relationship Id="rId1" Type="http://schemas.openxmlformats.org/officeDocument/2006/relationships/slideLayout" Target="../slideLayouts/slideLayout4.xml"/><Relationship Id="rId2" Type="http://schemas.openxmlformats.org/officeDocument/2006/relationships/hyperlink" Target="https://www.treasury.gov/resource-center/sanctions/Programs/Pages/Programs.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
            <a:ext cx="10668000" cy="1796716"/>
          </a:xfrm>
        </p:spPr>
        <p:txBody>
          <a:bodyPr>
            <a:normAutofit/>
          </a:bodyPr>
          <a:lstStyle/>
          <a:p>
            <a:r>
              <a:rPr lang="en-US" b="1" dirty="0"/>
              <a:t>Foreign Investment in Cuba: Law, Policy, and </a:t>
            </a:r>
            <a:r>
              <a:rPr lang="en-US" b="1" dirty="0" smtClean="0"/>
              <a:t>Practicalities</a:t>
            </a:r>
            <a:endParaRPr lang="en-US" dirty="0"/>
          </a:p>
        </p:txBody>
      </p:sp>
      <p:sp>
        <p:nvSpPr>
          <p:cNvPr id="3" name="Subtitle 2"/>
          <p:cNvSpPr>
            <a:spLocks noGrp="1"/>
          </p:cNvSpPr>
          <p:nvPr>
            <p:ph type="subTitle" idx="1"/>
          </p:nvPr>
        </p:nvSpPr>
        <p:spPr>
          <a:xfrm>
            <a:off x="2518610" y="1812759"/>
            <a:ext cx="9657348" cy="2711115"/>
          </a:xfrm>
        </p:spPr>
        <p:txBody>
          <a:bodyPr>
            <a:normAutofit fontScale="92500" lnSpcReduction="10000"/>
          </a:bodyPr>
          <a:lstStyle/>
          <a:p>
            <a:r>
              <a:rPr lang="en-US" i="1" dirty="0"/>
              <a:t>Presenter:</a:t>
            </a:r>
            <a:r>
              <a:rPr lang="en-US" dirty="0"/>
              <a:t> Larry Catá Backer, </a:t>
            </a:r>
            <a:endParaRPr lang="en-US" dirty="0" smtClean="0"/>
          </a:p>
          <a:p>
            <a:r>
              <a:rPr lang="en-US" dirty="0" smtClean="0"/>
              <a:t>W</a:t>
            </a:r>
            <a:r>
              <a:rPr lang="en-US" dirty="0"/>
              <a:t>. Richard and Mary Eshelman Faculty Scholar; Professor of Law and International Affairs, Penn State </a:t>
            </a:r>
            <a:r>
              <a:rPr lang="en-US" dirty="0" smtClean="0"/>
              <a:t>Law</a:t>
            </a:r>
          </a:p>
          <a:p>
            <a:endParaRPr lang="en-US" dirty="0"/>
          </a:p>
          <a:p>
            <a:r>
              <a:rPr lang="en-US" dirty="0" smtClean="0"/>
              <a:t>Presentation for the </a:t>
            </a:r>
          </a:p>
          <a:p>
            <a:r>
              <a:rPr lang="en-US" dirty="0" smtClean="0"/>
              <a:t>27</a:t>
            </a:r>
            <a:r>
              <a:rPr lang="en-US" baseline="30000" dirty="0" smtClean="0"/>
              <a:t>th</a:t>
            </a:r>
            <a:r>
              <a:rPr lang="en-US" dirty="0" smtClean="0"/>
              <a:t> Annual Conference Association for the Study of the Cuban Economy</a:t>
            </a:r>
          </a:p>
          <a:p>
            <a:r>
              <a:rPr lang="en-US" dirty="0" smtClean="0"/>
              <a:t>Miami, Florida; 28 July 2017</a:t>
            </a:r>
            <a:endParaRPr lang="en-US" dirty="0"/>
          </a:p>
        </p:txBody>
      </p:sp>
    </p:spTree>
    <p:extLst>
      <p:ext uri="{BB962C8B-B14F-4D97-AF65-F5344CB8AC3E}">
        <p14:creationId xmlns:p14="http://schemas.microsoft.com/office/powerpoint/2010/main" val="1979288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646821" cy="1427746"/>
          </a:xfrm>
        </p:spPr>
        <p:txBody>
          <a:bodyPr>
            <a:normAutofit/>
          </a:bodyPr>
          <a:lstStyle/>
          <a:p>
            <a:r>
              <a:rPr lang="en-US" dirty="0" smtClean="0"/>
              <a:t>Bureau of Industry </a:t>
            </a:r>
            <a:r>
              <a:rPr lang="en-US" smtClean="0"/>
              <a:t>and Security (BIS)</a:t>
            </a:r>
            <a:endParaRPr lang="en-US" dirty="0"/>
          </a:p>
        </p:txBody>
      </p:sp>
      <p:sp>
        <p:nvSpPr>
          <p:cNvPr id="3" name="Content Placeholder 2"/>
          <p:cNvSpPr>
            <a:spLocks noGrp="1"/>
          </p:cNvSpPr>
          <p:nvPr>
            <p:ph sz="half" idx="1"/>
          </p:nvPr>
        </p:nvSpPr>
        <p:spPr>
          <a:xfrm>
            <a:off x="0" y="1825625"/>
            <a:ext cx="6019800" cy="5032374"/>
          </a:xfrm>
        </p:spPr>
        <p:txBody>
          <a:bodyPr>
            <a:normAutofit fontScale="70000" lnSpcReduction="20000"/>
          </a:bodyPr>
          <a:lstStyle/>
          <a:p>
            <a:r>
              <a:rPr lang="en-US" dirty="0" smtClean="0"/>
              <a:t>“The </a:t>
            </a:r>
            <a:r>
              <a:rPr lang="en-US" dirty="0"/>
              <a:t>Bureau of Industry and Security (BIS) implements and enforces the Export </a:t>
            </a:r>
            <a:r>
              <a:rPr lang="en-US" dirty="0" smtClean="0"/>
              <a:t>Administration </a:t>
            </a:r>
            <a:r>
              <a:rPr lang="en-US" dirty="0"/>
              <a:t>Regulations (EAR). The EAR regulate the export and </a:t>
            </a:r>
            <a:r>
              <a:rPr lang="en-US" dirty="0" err="1"/>
              <a:t>reexport</a:t>
            </a:r>
            <a:r>
              <a:rPr lang="en-US" dirty="0"/>
              <a:t> of most </a:t>
            </a:r>
            <a:r>
              <a:rPr lang="en-US" dirty="0" smtClean="0"/>
              <a:t>commercial </a:t>
            </a:r>
            <a:r>
              <a:rPr lang="en-US" dirty="0"/>
              <a:t>items, and some military items. Many items that BIS regulates are </a:t>
            </a:r>
            <a:r>
              <a:rPr lang="en-US" dirty="0" smtClean="0"/>
              <a:t>referred </a:t>
            </a:r>
            <a:r>
              <a:rPr lang="en-US" dirty="0"/>
              <a:t>to as “</a:t>
            </a:r>
            <a:r>
              <a:rPr lang="en-US" dirty="0" smtClean="0"/>
              <a:t>dual-use</a:t>
            </a:r>
            <a:r>
              <a:rPr lang="en-US" dirty="0"/>
              <a:t>” because they have both commercial and military or </a:t>
            </a:r>
            <a:r>
              <a:rPr lang="en-US" dirty="0" smtClean="0"/>
              <a:t>proliferation </a:t>
            </a:r>
            <a:r>
              <a:rPr lang="en-US" dirty="0"/>
              <a:t>applications, but some military items, and purely commercial items </a:t>
            </a:r>
            <a:r>
              <a:rPr lang="en-US" dirty="0" smtClean="0"/>
              <a:t>without </a:t>
            </a:r>
            <a:r>
              <a:rPr lang="en-US" dirty="0"/>
              <a:t>an obvious military use also are subject to the EAR</a:t>
            </a:r>
            <a:r>
              <a:rPr lang="en-US" dirty="0" smtClean="0"/>
              <a:t>.” (</a:t>
            </a:r>
            <a:r>
              <a:rPr lang="en-US" dirty="0" smtClean="0">
                <a:hlinkClick r:id="rId2"/>
              </a:rPr>
              <a:t>BIS FAQs</a:t>
            </a:r>
            <a:r>
              <a:rPr lang="en-US" dirty="0" smtClean="0"/>
              <a:t>) ,</a:t>
            </a:r>
          </a:p>
          <a:p>
            <a:r>
              <a:rPr lang="en-US" dirty="0"/>
              <a:t>Other </a:t>
            </a:r>
            <a:r>
              <a:rPr lang="en-US" dirty="0" smtClean="0"/>
              <a:t>U.S . </a:t>
            </a:r>
            <a:r>
              <a:rPr lang="en-US" dirty="0"/>
              <a:t>Government agencies have export control responsibilities </a:t>
            </a:r>
            <a:r>
              <a:rPr lang="en-US" dirty="0" smtClean="0"/>
              <a:t>for </a:t>
            </a:r>
            <a:r>
              <a:rPr lang="en-US" dirty="0"/>
              <a:t>regulating more specialized </a:t>
            </a:r>
            <a:r>
              <a:rPr lang="en-US" dirty="0" smtClean="0"/>
              <a:t>exports. . . . OFAC </a:t>
            </a:r>
            <a:r>
              <a:rPr lang="en-US" dirty="0"/>
              <a:t>administers and enforces economic and </a:t>
            </a:r>
            <a:r>
              <a:rPr lang="en-US" dirty="0" smtClean="0"/>
              <a:t>trade </a:t>
            </a:r>
            <a:r>
              <a:rPr lang="en-US" dirty="0"/>
              <a:t>sanctions </a:t>
            </a:r>
            <a:r>
              <a:rPr lang="en-US" dirty="0" smtClean="0"/>
              <a:t>against </a:t>
            </a:r>
            <a:r>
              <a:rPr lang="en-US" dirty="0"/>
              <a:t>targeted foreign </a:t>
            </a:r>
            <a:r>
              <a:rPr lang="en-US" dirty="0" smtClean="0"/>
              <a:t>countries.” (Ibid). </a:t>
            </a:r>
          </a:p>
          <a:p>
            <a:r>
              <a:rPr lang="en-US" b="1" dirty="0" smtClean="0">
                <a:hlinkClick r:id="rId3"/>
              </a:rPr>
              <a:t>BIS FAQs on CUBA</a:t>
            </a:r>
            <a:r>
              <a:rPr lang="en-US" dirty="0" smtClean="0"/>
              <a:t>.</a:t>
            </a:r>
            <a:endParaRPr lang="en-US" dirty="0"/>
          </a:p>
          <a:p>
            <a:endParaRPr lang="en-US" dirty="0"/>
          </a:p>
        </p:txBody>
      </p:sp>
      <p:sp>
        <p:nvSpPr>
          <p:cNvPr id="4" name="Content Placeholder 3"/>
          <p:cNvSpPr>
            <a:spLocks noGrp="1"/>
          </p:cNvSpPr>
          <p:nvPr>
            <p:ph sz="half" idx="2"/>
          </p:nvPr>
        </p:nvSpPr>
        <p:spPr>
          <a:xfrm>
            <a:off x="6172200" y="365124"/>
            <a:ext cx="5181600" cy="6290319"/>
          </a:xfrm>
        </p:spPr>
        <p:txBody>
          <a:bodyPr>
            <a:normAutofit fontScale="70000" lnSpcReduction="20000"/>
          </a:bodyPr>
          <a:lstStyle/>
          <a:p>
            <a:r>
              <a:rPr lang="en-US" b="1" dirty="0"/>
              <a:t>What is the difference between EAR99 and NLR?</a:t>
            </a:r>
            <a:r>
              <a:rPr lang="en-US" dirty="0"/>
              <a:t/>
            </a:r>
            <a:br>
              <a:rPr lang="en-US" dirty="0"/>
            </a:br>
            <a:r>
              <a:rPr lang="en-US" dirty="0"/>
              <a:t/>
            </a:r>
            <a:br>
              <a:rPr lang="en-US" dirty="0"/>
            </a:br>
            <a:r>
              <a:rPr lang="en-US" b="1" dirty="0">
                <a:solidFill>
                  <a:srgbClr val="FF0000"/>
                </a:solidFill>
              </a:rPr>
              <a:t>EAR99</a:t>
            </a:r>
            <a:r>
              <a:rPr lang="en-US" dirty="0"/>
              <a:t> is a classification for an item. It indicates that a particular item is subject to the Export Administration Regulations (EAR), but not listed with a specific Export Control Classification Number (ECCN) on the Commerce Control List (CCL). While the classification describes the item, the authorization for shipment of that item may change, depending on the transaction. </a:t>
            </a:r>
            <a:endParaRPr lang="en-US" dirty="0" smtClean="0"/>
          </a:p>
          <a:p>
            <a:r>
              <a:rPr lang="en-US" b="1" dirty="0" smtClean="0">
                <a:solidFill>
                  <a:srgbClr val="FF0000"/>
                </a:solidFill>
              </a:rPr>
              <a:t>NLR</a:t>
            </a:r>
            <a:r>
              <a:rPr lang="en-US" dirty="0" smtClean="0"/>
              <a:t> </a:t>
            </a:r>
            <a:r>
              <a:rPr lang="en-US" dirty="0"/>
              <a:t>is the designator of a transaction that stands for the "No License Required" authorization. NLR may be used for either EAR99 items, or items on the CCL that do not require a license for the destination in question, provided no General Prohibitions apply</a:t>
            </a:r>
            <a:r>
              <a:rPr lang="en-US" dirty="0" smtClean="0"/>
              <a:t>. </a:t>
            </a:r>
            <a:r>
              <a:rPr lang="en-US" dirty="0"/>
              <a:t>(</a:t>
            </a:r>
            <a:r>
              <a:rPr lang="en-US" dirty="0" smtClean="0">
                <a:hlinkClick r:id="rId4"/>
              </a:rPr>
              <a:t>US Export Compliance FAQs</a:t>
            </a:r>
            <a:r>
              <a:rPr lang="en-US" dirty="0" smtClean="0"/>
              <a:t>)</a:t>
            </a:r>
          </a:p>
          <a:p>
            <a:r>
              <a:rPr lang="en-US" dirty="0" smtClean="0"/>
              <a:t>“However</a:t>
            </a:r>
            <a:r>
              <a:rPr lang="en-US" dirty="0"/>
              <a:t>, if your proposed </a:t>
            </a:r>
            <a:r>
              <a:rPr lang="en-US" dirty="0" smtClean="0"/>
              <a:t>export of an </a:t>
            </a:r>
            <a:r>
              <a:rPr lang="en-US" dirty="0"/>
              <a:t>EAR99 item is to an </a:t>
            </a:r>
            <a:r>
              <a:rPr lang="en-US" dirty="0" smtClean="0"/>
              <a:t>embargoed </a:t>
            </a:r>
            <a:r>
              <a:rPr lang="en-US" dirty="0"/>
              <a:t>country, to an </a:t>
            </a:r>
            <a:r>
              <a:rPr lang="en-US" dirty="0" smtClean="0"/>
              <a:t>end-user </a:t>
            </a:r>
            <a:r>
              <a:rPr lang="en-US" dirty="0"/>
              <a:t>of concern or in support of a </a:t>
            </a:r>
            <a:r>
              <a:rPr lang="en-US" dirty="0" smtClean="0"/>
              <a:t>prohibited end-use</a:t>
            </a:r>
            <a:r>
              <a:rPr lang="en-US" dirty="0"/>
              <a:t>, </a:t>
            </a:r>
            <a:r>
              <a:rPr lang="en-US" dirty="0" smtClean="0"/>
              <a:t>you </a:t>
            </a:r>
            <a:r>
              <a:rPr lang="en-US" dirty="0"/>
              <a:t>may be required to obtain an export license</a:t>
            </a:r>
            <a:r>
              <a:rPr lang="en-US" dirty="0" smtClean="0"/>
              <a:t>.” (</a:t>
            </a:r>
            <a:r>
              <a:rPr lang="en-US" dirty="0" smtClean="0">
                <a:hlinkClick r:id="rId2"/>
              </a:rPr>
              <a:t>BIS FAQs</a:t>
            </a:r>
            <a:r>
              <a:rPr lang="en-US" dirty="0" smtClean="0"/>
              <a:t>).</a:t>
            </a:r>
          </a:p>
          <a:p>
            <a:r>
              <a:rPr lang="en-US" dirty="0"/>
              <a:t>There are </a:t>
            </a:r>
            <a:r>
              <a:rPr lang="en-US" dirty="0" smtClean="0"/>
              <a:t>various lists that </a:t>
            </a:r>
            <a:r>
              <a:rPr lang="en-US" dirty="0"/>
              <a:t>may be </a:t>
            </a:r>
            <a:r>
              <a:rPr lang="en-US" dirty="0" smtClean="0"/>
              <a:t>relevant to your </a:t>
            </a:r>
            <a:r>
              <a:rPr lang="en-US" dirty="0"/>
              <a:t>export or </a:t>
            </a:r>
            <a:r>
              <a:rPr lang="en-US" dirty="0" err="1" smtClean="0"/>
              <a:t>reexport</a:t>
            </a:r>
            <a:r>
              <a:rPr lang="en-US" dirty="0" smtClean="0"/>
              <a:t> transaction such as </a:t>
            </a:r>
            <a:r>
              <a:rPr lang="en-US" dirty="0"/>
              <a:t>the Denied Persons List </a:t>
            </a:r>
            <a:r>
              <a:rPr lang="en-US" dirty="0" smtClean="0"/>
              <a:t>and Entity List )Ibid). </a:t>
            </a:r>
            <a:endParaRPr lang="en-US" dirty="0"/>
          </a:p>
          <a:p>
            <a:endParaRPr lang="en-US" dirty="0"/>
          </a:p>
          <a:p>
            <a:endParaRPr lang="en-US" dirty="0"/>
          </a:p>
        </p:txBody>
      </p:sp>
    </p:spTree>
    <p:extLst>
      <p:ext uri="{BB962C8B-B14F-4D97-AF65-F5344CB8AC3E}">
        <p14:creationId xmlns:p14="http://schemas.microsoft.com/office/powerpoint/2010/main" val="1690585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25974"/>
          </a:xfrm>
        </p:spPr>
        <p:txBody>
          <a:bodyPr/>
          <a:lstStyle/>
          <a:p>
            <a:r>
              <a:rPr lang="en-US" dirty="0" smtClean="0"/>
              <a:t>BIS Levels of Review</a:t>
            </a:r>
            <a:endParaRPr lang="en-US" dirty="0"/>
          </a:p>
        </p:txBody>
      </p:sp>
      <p:sp>
        <p:nvSpPr>
          <p:cNvPr id="3" name="Content Placeholder 2"/>
          <p:cNvSpPr>
            <a:spLocks noGrp="1"/>
          </p:cNvSpPr>
          <p:nvPr>
            <p:ph sz="half" idx="1"/>
          </p:nvPr>
        </p:nvSpPr>
        <p:spPr>
          <a:xfrm>
            <a:off x="0" y="925976"/>
            <a:ext cx="6019800" cy="5932024"/>
          </a:xfrm>
        </p:spPr>
        <p:txBody>
          <a:bodyPr>
            <a:normAutofit fontScale="85000" lnSpcReduction="20000"/>
          </a:bodyPr>
          <a:lstStyle/>
          <a:p>
            <a:r>
              <a:rPr lang="en-US" b="1" dirty="0" smtClean="0">
                <a:solidFill>
                  <a:srgbClr val="FF0000"/>
                </a:solidFill>
              </a:rPr>
              <a:t>general </a:t>
            </a:r>
            <a:r>
              <a:rPr lang="en-US" b="1" dirty="0">
                <a:solidFill>
                  <a:srgbClr val="FF0000"/>
                </a:solidFill>
              </a:rPr>
              <a:t>policy of denial </a:t>
            </a:r>
            <a:endParaRPr lang="en-US" b="1" dirty="0" smtClean="0">
              <a:solidFill>
                <a:srgbClr val="FF0000"/>
              </a:solidFill>
            </a:endParaRPr>
          </a:p>
          <a:p>
            <a:pPr lvl="1"/>
            <a:r>
              <a:rPr lang="en-US" dirty="0"/>
              <a:t>There is a general policy of denial for exports and </a:t>
            </a:r>
            <a:r>
              <a:rPr lang="en-US" dirty="0" err="1"/>
              <a:t>reexports</a:t>
            </a:r>
            <a:r>
              <a:rPr lang="en-US" dirty="0"/>
              <a:t> to Cuba of items subject to the Export Administration Regulations (EAR), </a:t>
            </a:r>
            <a:r>
              <a:rPr lang="en-US" dirty="0" smtClean="0"/>
              <a:t>15 CFR §</a:t>
            </a:r>
            <a:r>
              <a:rPr lang="en-US" dirty="0" smtClean="0">
                <a:hlinkClick r:id="rId2"/>
              </a:rPr>
              <a:t>746.2(b</a:t>
            </a:r>
            <a:r>
              <a:rPr lang="en-US" dirty="0">
                <a:hlinkClick r:id="rId2"/>
              </a:rPr>
              <a:t>)</a:t>
            </a:r>
            <a:r>
              <a:rPr lang="en-US" dirty="0"/>
              <a:t> </a:t>
            </a:r>
            <a:r>
              <a:rPr lang="en-US" dirty="0" smtClean="0"/>
              <a:t>including </a:t>
            </a:r>
          </a:p>
          <a:p>
            <a:pPr lvl="2"/>
            <a:r>
              <a:rPr lang="en-US" dirty="0" smtClean="0"/>
              <a:t>for </a:t>
            </a:r>
            <a:r>
              <a:rPr lang="en-US" dirty="0"/>
              <a:t>use by </a:t>
            </a:r>
            <a:r>
              <a:rPr lang="en-US" dirty="0" smtClean="0"/>
              <a:t>state-owned </a:t>
            </a:r>
            <a:r>
              <a:rPr lang="en-US" dirty="0"/>
              <a:t>enterprises, agencies, or other organizations of the Cuban </a:t>
            </a:r>
            <a:r>
              <a:rPr lang="en-US" dirty="0" smtClean="0"/>
              <a:t>government </a:t>
            </a:r>
            <a:r>
              <a:rPr lang="en-US" dirty="0"/>
              <a:t>that </a:t>
            </a:r>
            <a:r>
              <a:rPr lang="en-US" dirty="0" smtClean="0"/>
              <a:t>primarily </a:t>
            </a:r>
            <a:r>
              <a:rPr lang="en-US" dirty="0"/>
              <a:t>generate revenue for the </a:t>
            </a:r>
            <a:r>
              <a:rPr lang="en-US" dirty="0" smtClean="0"/>
              <a:t>state</a:t>
            </a:r>
          </a:p>
          <a:p>
            <a:pPr lvl="2"/>
            <a:r>
              <a:rPr lang="en-US" dirty="0" smtClean="0"/>
              <a:t>items </a:t>
            </a:r>
            <a:r>
              <a:rPr lang="en-US" dirty="0"/>
              <a:t>destined to the Cuban military, police, intelligence and security </a:t>
            </a:r>
            <a:r>
              <a:rPr lang="en-US" dirty="0" smtClean="0"/>
              <a:t>services </a:t>
            </a:r>
            <a:r>
              <a:rPr lang="en-US" dirty="0"/>
              <a:t>remain subject to a general policy of </a:t>
            </a:r>
            <a:r>
              <a:rPr lang="en-US" dirty="0" smtClean="0"/>
              <a:t>denial</a:t>
            </a:r>
          </a:p>
          <a:p>
            <a:r>
              <a:rPr lang="en-US" b="1" dirty="0" smtClean="0">
                <a:solidFill>
                  <a:srgbClr val="FF0000"/>
                </a:solidFill>
              </a:rPr>
              <a:t>EXCEPTIONS: </a:t>
            </a:r>
          </a:p>
          <a:p>
            <a:r>
              <a:rPr lang="en-US" b="1" dirty="0" smtClean="0">
                <a:solidFill>
                  <a:srgbClr val="FF0000"/>
                </a:solidFill>
              </a:rPr>
              <a:t>Case by Case basis </a:t>
            </a:r>
            <a:r>
              <a:rPr lang="en-US" b="1" dirty="0">
                <a:solidFill>
                  <a:srgbClr val="FF0000"/>
                </a:solidFill>
              </a:rPr>
              <a:t>15 CFR §740.2(b</a:t>
            </a:r>
            <a:r>
              <a:rPr lang="en-US" b="1" dirty="0" smtClean="0">
                <a:solidFill>
                  <a:srgbClr val="FF0000"/>
                </a:solidFill>
              </a:rPr>
              <a:t>)(3)</a:t>
            </a:r>
          </a:p>
          <a:p>
            <a:pPr lvl="1"/>
            <a:r>
              <a:rPr lang="en-US" dirty="0"/>
              <a:t>Exports to Cuban Government Agencies Meeting the Needs of the </a:t>
            </a:r>
            <a:r>
              <a:rPr lang="en-US" dirty="0" smtClean="0"/>
              <a:t>People. </a:t>
            </a:r>
          </a:p>
          <a:p>
            <a:pPr lvl="2"/>
            <a:r>
              <a:rPr lang="en-US" dirty="0" smtClean="0"/>
              <a:t>(1) items </a:t>
            </a:r>
            <a:r>
              <a:rPr lang="en-US" dirty="0"/>
              <a:t>for construction of facilities for public water </a:t>
            </a:r>
          </a:p>
          <a:p>
            <a:pPr lvl="2"/>
            <a:r>
              <a:rPr lang="en-US" dirty="0"/>
              <a:t>treatment, electricity or other energy; </a:t>
            </a:r>
            <a:r>
              <a:rPr lang="en-US" dirty="0" smtClean="0"/>
              <a:t>(2) sports </a:t>
            </a:r>
            <a:r>
              <a:rPr lang="en-US" dirty="0"/>
              <a:t>and recreation; </a:t>
            </a:r>
            <a:r>
              <a:rPr lang="en-US" dirty="0" smtClean="0"/>
              <a:t>(3) agricultural production</a:t>
            </a:r>
            <a:r>
              <a:rPr lang="en-US" dirty="0"/>
              <a:t>; </a:t>
            </a:r>
            <a:r>
              <a:rPr lang="en-US" dirty="0" smtClean="0"/>
              <a:t>(4) food </a:t>
            </a:r>
            <a:r>
              <a:rPr lang="en-US" dirty="0"/>
              <a:t>processing; </a:t>
            </a:r>
            <a:r>
              <a:rPr lang="en-US" dirty="0" smtClean="0"/>
              <a:t>(5) disaster preparedness</a:t>
            </a:r>
            <a:r>
              <a:rPr lang="en-US" dirty="0"/>
              <a:t>, relief and response; </a:t>
            </a:r>
            <a:r>
              <a:rPr lang="en-US" dirty="0" smtClean="0"/>
              <a:t>(6) public health </a:t>
            </a:r>
            <a:r>
              <a:rPr lang="en-US" dirty="0"/>
              <a:t>and sanitation; </a:t>
            </a:r>
            <a:r>
              <a:rPr lang="en-US" dirty="0" smtClean="0"/>
              <a:t>(7) residential </a:t>
            </a:r>
            <a:r>
              <a:rPr lang="en-US" dirty="0"/>
              <a:t>construction and renovation; </a:t>
            </a:r>
            <a:r>
              <a:rPr lang="en-US" dirty="0" smtClean="0"/>
              <a:t>(8) public transportation</a:t>
            </a:r>
            <a:r>
              <a:rPr lang="en-US" dirty="0"/>
              <a:t>; (</a:t>
            </a:r>
            <a:r>
              <a:rPr lang="en-US" dirty="0" smtClean="0"/>
              <a:t>9)wholesale </a:t>
            </a:r>
            <a:r>
              <a:rPr lang="en-US" dirty="0"/>
              <a:t>and retail distribution for domestic consumption by the </a:t>
            </a:r>
            <a:r>
              <a:rPr lang="en-US" dirty="0" smtClean="0"/>
              <a:t>Cuban </a:t>
            </a:r>
            <a:r>
              <a:rPr lang="en-US" dirty="0"/>
              <a:t>people; and </a:t>
            </a:r>
            <a:r>
              <a:rPr lang="en-US" dirty="0" smtClean="0"/>
              <a:t>(10) artistic </a:t>
            </a:r>
            <a:r>
              <a:rPr lang="en-US" dirty="0"/>
              <a:t>endeavors.</a:t>
            </a:r>
          </a:p>
          <a:p>
            <a:pPr lvl="2"/>
            <a:endParaRPr lang="en-US" dirty="0"/>
          </a:p>
        </p:txBody>
      </p:sp>
      <p:sp>
        <p:nvSpPr>
          <p:cNvPr id="4" name="Content Placeholder 3"/>
          <p:cNvSpPr>
            <a:spLocks noGrp="1"/>
          </p:cNvSpPr>
          <p:nvPr>
            <p:ph sz="half" idx="2"/>
          </p:nvPr>
        </p:nvSpPr>
        <p:spPr>
          <a:xfrm>
            <a:off x="6172200" y="925974"/>
            <a:ext cx="6019800" cy="5932025"/>
          </a:xfrm>
        </p:spPr>
        <p:txBody>
          <a:bodyPr>
            <a:normAutofit fontScale="85000" lnSpcReduction="20000"/>
          </a:bodyPr>
          <a:lstStyle/>
          <a:p>
            <a:r>
              <a:rPr lang="en-US" b="1" dirty="0" smtClean="0">
                <a:solidFill>
                  <a:srgbClr val="FF0000"/>
                </a:solidFill>
              </a:rPr>
              <a:t>General Policy of Approval 15 CFR §740.2(b)(1) and (2)</a:t>
            </a:r>
          </a:p>
          <a:p>
            <a:pPr lvl="1"/>
            <a:r>
              <a:rPr lang="en-US" dirty="0" smtClean="0"/>
              <a:t>(1) medicines subject to exceptions; (2) Environmental </a:t>
            </a:r>
            <a:r>
              <a:rPr lang="en-US" dirty="0"/>
              <a:t>protection items: </a:t>
            </a:r>
            <a:r>
              <a:rPr lang="en-US" dirty="0" smtClean="0"/>
              <a:t>(3) Telecommunications items (4</a:t>
            </a:r>
            <a:r>
              <a:rPr lang="en-US" dirty="0" smtClean="0">
                <a:sym typeface="Wingdings"/>
              </a:rPr>
              <a:t>) </a:t>
            </a:r>
            <a:r>
              <a:rPr lang="en-US" dirty="0" smtClean="0"/>
              <a:t>Civil </a:t>
            </a:r>
            <a:r>
              <a:rPr lang="en-US" dirty="0"/>
              <a:t>aviation and commercial aircraft safety items: </a:t>
            </a:r>
            <a:r>
              <a:rPr lang="en-US" dirty="0" smtClean="0"/>
              <a:t>(5) Agricultural items (insecticides</a:t>
            </a:r>
            <a:r>
              <a:rPr lang="en-US" dirty="0"/>
              <a:t>, pesticides, and herbicides, as well </a:t>
            </a:r>
            <a:r>
              <a:rPr lang="en-US" dirty="0" smtClean="0"/>
              <a:t>as tractors </a:t>
            </a:r>
            <a:r>
              <a:rPr lang="en-US" dirty="0"/>
              <a:t>and other farm equipment) </a:t>
            </a:r>
            <a:r>
              <a:rPr lang="en-US" dirty="0" smtClean="0"/>
              <a:t>not </a:t>
            </a:r>
            <a:r>
              <a:rPr lang="en-US" dirty="0"/>
              <a:t>eligible for License Exception </a:t>
            </a:r>
            <a:r>
              <a:rPr lang="en-US" dirty="0" smtClean="0"/>
              <a:t>AGR; (6) Commodities </a:t>
            </a:r>
            <a:r>
              <a:rPr lang="en-US" dirty="0"/>
              <a:t>and </a:t>
            </a:r>
            <a:r>
              <a:rPr lang="en-US" dirty="0" smtClean="0"/>
              <a:t>software to certain NGOs involved in regime change, (7) U.S</a:t>
            </a:r>
            <a:r>
              <a:rPr lang="en-US" dirty="0"/>
              <a:t>. news </a:t>
            </a:r>
            <a:r>
              <a:rPr lang="en-US" dirty="0" smtClean="0"/>
              <a:t>bureaus </a:t>
            </a:r>
            <a:r>
              <a:rPr lang="en-US" dirty="0"/>
              <a:t>in Cuba whose primary purpose is the gathering and </a:t>
            </a:r>
            <a:r>
              <a:rPr lang="en-US" dirty="0" smtClean="0"/>
              <a:t>dissemination </a:t>
            </a:r>
            <a:r>
              <a:rPr lang="en-US" dirty="0"/>
              <a:t>of news to the general public.</a:t>
            </a:r>
          </a:p>
          <a:p>
            <a:pPr lvl="1"/>
            <a:endParaRPr lang="en-US" b="1" dirty="0">
              <a:solidFill>
                <a:srgbClr val="FF0000"/>
              </a:solidFill>
            </a:endParaRPr>
          </a:p>
          <a:p>
            <a:r>
              <a:rPr lang="en-US" b="1" dirty="0" smtClean="0">
                <a:solidFill>
                  <a:srgbClr val="FF0000"/>
                </a:solidFill>
              </a:rPr>
              <a:t>License Exceptions 15 CFR § 740.1</a:t>
            </a:r>
          </a:p>
          <a:p>
            <a:pPr lvl="1"/>
            <a:r>
              <a:rPr lang="en-US" dirty="0"/>
              <a:t>an authorization contained in this part that allows you to export or </a:t>
            </a:r>
            <a:r>
              <a:rPr lang="en-US" dirty="0" err="1"/>
              <a:t>reexport</a:t>
            </a:r>
            <a:r>
              <a:rPr lang="en-US" dirty="0"/>
              <a:t> under stated conditions, items subject to the Export Administration Regulations (EAR) that would otherwise require a license under General Prohibition One, </a:t>
            </a:r>
            <a:endParaRPr lang="en-US" dirty="0" smtClean="0"/>
          </a:p>
          <a:p>
            <a:pPr lvl="1"/>
            <a:r>
              <a:rPr lang="en-US" dirty="0" smtClean="0"/>
              <a:t>BIS, Support </a:t>
            </a:r>
            <a:r>
              <a:rPr lang="en-US" dirty="0"/>
              <a:t>for the Cuban People License Exception  </a:t>
            </a:r>
            <a:r>
              <a:rPr lang="ro-RO" dirty="0">
                <a:hlinkClick r:id="rId3"/>
              </a:rPr>
              <a:t>15 CFR §. 740.21</a:t>
            </a:r>
            <a:r>
              <a:rPr lang="ro-RO" dirty="0"/>
              <a:t>(b</a:t>
            </a:r>
            <a:r>
              <a:rPr lang="ro-RO" dirty="0" smtClean="0"/>
              <a:t>)</a:t>
            </a:r>
          </a:p>
          <a:p>
            <a:pPr lvl="1"/>
            <a:endParaRPr lang="en-US" dirty="0"/>
          </a:p>
          <a:p>
            <a:pPr lvl="1"/>
            <a:endParaRPr lang="en-US" dirty="0" smtClean="0"/>
          </a:p>
          <a:p>
            <a:endParaRPr lang="en-US" dirty="0">
              <a:solidFill>
                <a:srgbClr val="FF0000"/>
              </a:solidFill>
            </a:endParaRPr>
          </a:p>
        </p:txBody>
      </p:sp>
    </p:spTree>
    <p:extLst>
      <p:ext uri="{BB962C8B-B14F-4D97-AF65-F5344CB8AC3E}">
        <p14:creationId xmlns:p14="http://schemas.microsoft.com/office/powerpoint/2010/main" val="666640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OFAC AND BIS</a:t>
            </a:r>
            <a:endParaRPr lang="en-US" dirty="0"/>
          </a:p>
        </p:txBody>
      </p:sp>
      <p:sp>
        <p:nvSpPr>
          <p:cNvPr id="3" name="Content Placeholder 2"/>
          <p:cNvSpPr>
            <a:spLocks noGrp="1"/>
          </p:cNvSpPr>
          <p:nvPr>
            <p:ph sz="half" idx="1"/>
          </p:nvPr>
        </p:nvSpPr>
        <p:spPr>
          <a:xfrm>
            <a:off x="0" y="1825625"/>
            <a:ext cx="6019800" cy="5032374"/>
          </a:xfrm>
        </p:spPr>
        <p:txBody>
          <a:bodyPr>
            <a:normAutofit fontScale="92500" lnSpcReduction="10000"/>
          </a:bodyPr>
          <a:lstStyle/>
          <a:p>
            <a:r>
              <a:rPr lang="en-US" dirty="0"/>
              <a:t>The Cuba sanctions program represents the implementation of multiple legal authorities.  </a:t>
            </a:r>
            <a:endParaRPr lang="en-US" dirty="0" smtClean="0"/>
          </a:p>
          <a:p>
            <a:r>
              <a:rPr lang="en-US" dirty="0" smtClean="0"/>
              <a:t>Both </a:t>
            </a:r>
            <a:r>
              <a:rPr lang="en-US" dirty="0"/>
              <a:t>the </a:t>
            </a:r>
            <a:r>
              <a:rPr lang="en-US" b="1" dirty="0">
                <a:solidFill>
                  <a:srgbClr val="FF0000"/>
                </a:solidFill>
              </a:rPr>
              <a:t>Department of Commerce’s Bureau of Industry and Security (BIS) </a:t>
            </a:r>
            <a:r>
              <a:rPr lang="en-US" dirty="0"/>
              <a:t>and the Department of the </a:t>
            </a:r>
            <a:r>
              <a:rPr lang="en-US" b="1" dirty="0">
                <a:solidFill>
                  <a:srgbClr val="FF0000"/>
                </a:solidFill>
              </a:rPr>
              <a:t>Treasury’s Office of Foreign Assets Control (OFAC) </a:t>
            </a:r>
            <a:r>
              <a:rPr lang="en-US" dirty="0"/>
              <a:t>administer Cuba </a:t>
            </a:r>
            <a:r>
              <a:rPr lang="en-US" dirty="0" smtClean="0"/>
              <a:t>sanctions.</a:t>
            </a:r>
          </a:p>
          <a:p>
            <a:r>
              <a:rPr lang="en-US" dirty="0" smtClean="0"/>
              <a:t>Regulatory sources</a:t>
            </a:r>
          </a:p>
          <a:p>
            <a:pPr lvl="1"/>
            <a:r>
              <a:rPr lang="en-US" dirty="0" smtClean="0"/>
              <a:t> </a:t>
            </a:r>
            <a:r>
              <a:rPr lang="en-US" dirty="0"/>
              <a:t>pursuant to the Export Administration Regulations (EAR) (15 C.F.R. Parts 730-774) and </a:t>
            </a:r>
            <a:endParaRPr lang="en-US" dirty="0" smtClean="0"/>
          </a:p>
          <a:p>
            <a:pPr lvl="1"/>
            <a:r>
              <a:rPr lang="en-US" dirty="0" smtClean="0"/>
              <a:t>the </a:t>
            </a:r>
            <a:r>
              <a:rPr lang="en-US" dirty="0"/>
              <a:t>Cuban Assets Control Regulations (CACR) (31 C.F.R. Part 515), respectively. </a:t>
            </a:r>
            <a:r>
              <a:rPr lang="en-US" dirty="0" smtClean="0"/>
              <a:t>(</a:t>
            </a:r>
            <a:r>
              <a:rPr lang="en-US" dirty="0" smtClean="0">
                <a:hlinkClick r:id="rId2"/>
              </a:rPr>
              <a:t>Source</a:t>
            </a:r>
            <a:r>
              <a:rPr lang="en-US" dirty="0" smtClean="0"/>
              <a:t>)</a:t>
            </a:r>
            <a:endParaRPr lang="en-US" dirty="0"/>
          </a:p>
        </p:txBody>
      </p:sp>
      <p:sp>
        <p:nvSpPr>
          <p:cNvPr id="4" name="Content Placeholder 3"/>
          <p:cNvSpPr>
            <a:spLocks noGrp="1"/>
          </p:cNvSpPr>
          <p:nvPr>
            <p:ph sz="half" idx="2"/>
          </p:nvPr>
        </p:nvSpPr>
        <p:spPr>
          <a:xfrm>
            <a:off x="6172200" y="1825624"/>
            <a:ext cx="5181600" cy="5032375"/>
          </a:xfrm>
        </p:spPr>
        <p:txBody>
          <a:bodyPr>
            <a:normAutofit fontScale="92500" lnSpcReduction="10000"/>
          </a:bodyPr>
          <a:lstStyle/>
          <a:p>
            <a:r>
              <a:rPr lang="en-US" dirty="0" smtClean="0"/>
              <a:t>Other sources of </a:t>
            </a:r>
            <a:r>
              <a:rPr lang="en-US" dirty="0"/>
              <a:t>these authorities are in the form of executive orders issued by the President.  </a:t>
            </a:r>
            <a:endParaRPr lang="en-US" dirty="0" smtClean="0"/>
          </a:p>
          <a:p>
            <a:r>
              <a:rPr lang="en-US" dirty="0" smtClean="0"/>
              <a:t>Other </a:t>
            </a:r>
            <a:r>
              <a:rPr lang="en-US" dirty="0"/>
              <a:t>authorities are public laws (statutes) passed by The Congress.  </a:t>
            </a:r>
            <a:endParaRPr lang="en-US" dirty="0" smtClean="0"/>
          </a:p>
          <a:p>
            <a:r>
              <a:rPr lang="en-US" dirty="0" smtClean="0"/>
              <a:t>These</a:t>
            </a:r>
            <a:r>
              <a:rPr lang="en-US" dirty="0"/>
              <a:t> authorities are further codified by OFAC in its regulations which are published the Code of Federal Regulations (CFR).  </a:t>
            </a:r>
            <a:endParaRPr lang="en-US" dirty="0" smtClean="0"/>
          </a:p>
          <a:p>
            <a:r>
              <a:rPr lang="en-US" dirty="0" smtClean="0"/>
              <a:t>Modifications</a:t>
            </a:r>
            <a:r>
              <a:rPr lang="en-US" dirty="0"/>
              <a:t> to these regulations are posted in the Federal Register. </a:t>
            </a:r>
            <a:r>
              <a:rPr lang="en-US" dirty="0" smtClean="0"/>
              <a:t>(</a:t>
            </a:r>
            <a:r>
              <a:rPr lang="en-US" dirty="0" smtClean="0">
                <a:hlinkClick r:id="rId3"/>
              </a:rPr>
              <a:t>Source</a:t>
            </a:r>
            <a:r>
              <a:rPr lang="en-US" dirty="0" smtClean="0"/>
              <a:t>)</a:t>
            </a:r>
            <a:endParaRPr lang="en-US" dirty="0"/>
          </a:p>
        </p:txBody>
      </p:sp>
    </p:spTree>
    <p:extLst>
      <p:ext uri="{BB962C8B-B14F-4D97-AF65-F5344CB8AC3E}">
        <p14:creationId xmlns:p14="http://schemas.microsoft.com/office/powerpoint/2010/main" val="370282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62737" cy="1171073"/>
          </a:xfrm>
        </p:spPr>
        <p:txBody>
          <a:bodyPr/>
          <a:lstStyle/>
          <a:p>
            <a:r>
              <a:rPr lang="en-US" dirty="0" smtClean="0"/>
              <a:t>Potential Changes in U.S. Trade Policy</a:t>
            </a:r>
            <a:endParaRPr lang="en-US" dirty="0"/>
          </a:p>
        </p:txBody>
      </p:sp>
      <p:sp>
        <p:nvSpPr>
          <p:cNvPr id="4" name="Content Placeholder 3"/>
          <p:cNvSpPr>
            <a:spLocks noGrp="1"/>
          </p:cNvSpPr>
          <p:nvPr>
            <p:ph sz="half" idx="1"/>
          </p:nvPr>
        </p:nvSpPr>
        <p:spPr>
          <a:xfrm>
            <a:off x="112295" y="1171074"/>
            <a:ext cx="6240379" cy="5686926"/>
          </a:xfrm>
        </p:spPr>
        <p:txBody>
          <a:bodyPr>
            <a:normAutofit/>
          </a:bodyPr>
          <a:lstStyle/>
          <a:p>
            <a:r>
              <a:rPr lang="en-US" dirty="0"/>
              <a:t>the </a:t>
            </a:r>
            <a:r>
              <a:rPr lang="en-US" dirty="0">
                <a:hlinkClick r:id="rId2"/>
              </a:rPr>
              <a:t>Remarks by the President on the Policy of the United States Toward Cuba</a:t>
            </a:r>
            <a:r>
              <a:rPr lang="en-US" dirty="0"/>
              <a:t> (delivered in Miami June 16th); </a:t>
            </a:r>
            <a:endParaRPr lang="en-US" dirty="0" smtClean="0"/>
          </a:p>
          <a:p>
            <a:r>
              <a:rPr lang="en-US" dirty="0" smtClean="0"/>
              <a:t> </a:t>
            </a:r>
            <a:r>
              <a:rPr lang="en-US" dirty="0">
                <a:hlinkClick r:id="rId3"/>
              </a:rPr>
              <a:t>White House Background Briefing</a:t>
            </a:r>
            <a:r>
              <a:rPr lang="en-US" dirty="0"/>
              <a:t> of June 15, 2017; </a:t>
            </a:r>
            <a:endParaRPr lang="en-US" dirty="0" smtClean="0"/>
          </a:p>
          <a:p>
            <a:r>
              <a:rPr lang="en-US" dirty="0" smtClean="0"/>
              <a:t>Department </a:t>
            </a:r>
            <a:r>
              <a:rPr lang="en-US" dirty="0"/>
              <a:t>of the Treasury Office of Foreign Assets Control (OFAC) F</a:t>
            </a:r>
            <a:r>
              <a:rPr lang="en-US" dirty="0">
                <a:hlinkClick r:id="rId4"/>
              </a:rPr>
              <a:t>requently Asked Questions on President Trump’s Cuba Announcement</a:t>
            </a:r>
            <a:r>
              <a:rPr lang="en-US" dirty="0" smtClean="0"/>
              <a:t>;</a:t>
            </a:r>
          </a:p>
          <a:p>
            <a:r>
              <a:rPr lang="en-US" i="1" dirty="0">
                <a:hlinkClick r:id="rId5"/>
              </a:rPr>
              <a:t>National Security Presidential Memorandum on Strengthening the Policy of the United States Toward Cuba</a:t>
            </a:r>
            <a:r>
              <a:rPr lang="en-US" i="1" dirty="0" smtClean="0">
                <a:hlinkClick r:id="rId5"/>
              </a:rPr>
              <a:t>,</a:t>
            </a:r>
            <a:endParaRPr lang="en-US" i="1" dirty="0" smtClean="0"/>
          </a:p>
          <a:p>
            <a:pPr lvl="1"/>
            <a:r>
              <a:rPr lang="en-US" i="1" dirty="0" smtClean="0"/>
              <a:t>New </a:t>
            </a:r>
            <a:r>
              <a:rPr lang="en-US" i="1" dirty="0" err="1" smtClean="0"/>
              <a:t>Regs</a:t>
            </a:r>
            <a:r>
              <a:rPr lang="en-US" i="1" dirty="0" smtClean="0"/>
              <a:t> to be issued September 2017</a:t>
            </a:r>
          </a:p>
          <a:p>
            <a:endParaRPr lang="en-US" dirty="0"/>
          </a:p>
        </p:txBody>
      </p:sp>
      <p:pic>
        <p:nvPicPr>
          <p:cNvPr id="6" name="Content Placeholder 5"/>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6484154" y="1825167"/>
            <a:ext cx="5547424" cy="3693318"/>
          </a:xfrm>
        </p:spPr>
      </p:pic>
    </p:spTree>
    <p:extLst>
      <p:ext uri="{BB962C8B-B14F-4D97-AF65-F5344CB8AC3E}">
        <p14:creationId xmlns:p14="http://schemas.microsoft.com/office/powerpoint/2010/main" val="817927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399"/>
          </a:xfrm>
        </p:spPr>
        <p:txBody>
          <a:bodyPr/>
          <a:lstStyle/>
          <a:p>
            <a:r>
              <a:rPr lang="en-US" i="1" dirty="0">
                <a:hlinkClick r:id="rId2"/>
              </a:rPr>
              <a:t>National Security Presidential Memorandum</a:t>
            </a:r>
            <a:endParaRPr lang="en-US" dirty="0"/>
          </a:p>
        </p:txBody>
      </p:sp>
      <p:sp>
        <p:nvSpPr>
          <p:cNvPr id="5" name="Content Placeholder 4"/>
          <p:cNvSpPr>
            <a:spLocks noGrp="1"/>
          </p:cNvSpPr>
          <p:nvPr>
            <p:ph sz="half" idx="1"/>
          </p:nvPr>
        </p:nvSpPr>
        <p:spPr>
          <a:xfrm>
            <a:off x="0" y="914400"/>
            <a:ext cx="6019800" cy="5943600"/>
          </a:xfrm>
        </p:spPr>
        <p:txBody>
          <a:bodyPr>
            <a:normAutofit fontScale="85000" lnSpcReduction="20000"/>
          </a:bodyPr>
          <a:lstStyle/>
          <a:p>
            <a:r>
              <a:rPr lang="en-US" dirty="0" smtClean="0"/>
              <a:t>Section 1 Objectives</a:t>
            </a:r>
          </a:p>
          <a:p>
            <a:pPr lvl="1"/>
            <a:r>
              <a:rPr lang="en-US" dirty="0" smtClean="0"/>
              <a:t>Encourage regimes change</a:t>
            </a:r>
          </a:p>
          <a:p>
            <a:pPr lvl="1"/>
            <a:r>
              <a:rPr lang="en-US" dirty="0" smtClean="0"/>
              <a:t>Protect national security</a:t>
            </a:r>
          </a:p>
          <a:p>
            <a:r>
              <a:rPr lang="en-US" dirty="0" smtClean="0"/>
              <a:t>Section 2 Policy</a:t>
            </a:r>
          </a:p>
          <a:p>
            <a:pPr lvl="1"/>
            <a:r>
              <a:rPr lang="en-US" dirty="0"/>
              <a:t>ending "economic practices that disproportionately benefit the Cuban government or its military, intelligence, or security agencies or personnel at the expense of the Cuban </a:t>
            </a:r>
            <a:r>
              <a:rPr lang="en-US" dirty="0" smtClean="0"/>
              <a:t>people”</a:t>
            </a:r>
          </a:p>
          <a:p>
            <a:pPr lvl="1"/>
            <a:r>
              <a:rPr lang="en-US" dirty="0" smtClean="0"/>
              <a:t>Tourism: </a:t>
            </a:r>
            <a:r>
              <a:rPr lang="en-US" dirty="0"/>
              <a:t>"Ensure adherence to the statutory ban on tourism to Cuba” AND "Amplify efforts to support the Cuban people through the expansion of. . . lawful </a:t>
            </a:r>
            <a:r>
              <a:rPr lang="en-US" dirty="0" smtClean="0"/>
              <a:t>travel”</a:t>
            </a:r>
          </a:p>
          <a:p>
            <a:pPr lvl="1"/>
            <a:r>
              <a:rPr lang="en-US" dirty="0" smtClean="0"/>
              <a:t>(1) advancing </a:t>
            </a:r>
            <a:r>
              <a:rPr lang="en-US" dirty="0"/>
              <a:t>Cuban human rights; </a:t>
            </a:r>
            <a:r>
              <a:rPr lang="en-US" dirty="0" smtClean="0"/>
              <a:t>(2) encouraging </a:t>
            </a:r>
            <a:r>
              <a:rPr lang="en-US" dirty="0"/>
              <a:t>the growth of a Cuban private sector independent of government control; </a:t>
            </a:r>
            <a:r>
              <a:rPr lang="en-US" dirty="0" smtClean="0"/>
              <a:t>(3) enforcing </a:t>
            </a:r>
            <a:r>
              <a:rPr lang="en-US" dirty="0"/>
              <a:t>final orders of removal against </a:t>
            </a:r>
            <a:r>
              <a:rPr lang="en-US" dirty="0" smtClean="0"/>
              <a:t>Cubans in the U.S.; (4) protecting U.S. national </a:t>
            </a:r>
            <a:r>
              <a:rPr lang="en-US" dirty="0"/>
              <a:t>security and public health and safety </a:t>
            </a:r>
            <a:r>
              <a:rPr lang="en-US" dirty="0" smtClean="0"/>
              <a:t>through </a:t>
            </a:r>
            <a:r>
              <a:rPr lang="en-US" dirty="0"/>
              <a:t>proper engagement on criminal cases and </a:t>
            </a:r>
            <a:r>
              <a:rPr lang="en-US" dirty="0" smtClean="0"/>
              <a:t>the </a:t>
            </a:r>
            <a:r>
              <a:rPr lang="en-US" dirty="0"/>
              <a:t>return of fugitives from American </a:t>
            </a:r>
            <a:r>
              <a:rPr lang="en-US" dirty="0" smtClean="0"/>
              <a:t>justice; (5) supporting U.S. agriculture </a:t>
            </a:r>
            <a:r>
              <a:rPr lang="en-US" dirty="0"/>
              <a:t>and protecting plant and animal health; </a:t>
            </a:r>
            <a:r>
              <a:rPr lang="en-US" dirty="0" smtClean="0"/>
              <a:t>(6) advancing </a:t>
            </a:r>
            <a:r>
              <a:rPr lang="en-US" dirty="0"/>
              <a:t>the understanding of the </a:t>
            </a:r>
            <a:r>
              <a:rPr lang="en-US" dirty="0" smtClean="0"/>
              <a:t>U.S. regarding </a:t>
            </a:r>
            <a:r>
              <a:rPr lang="en-US" dirty="0"/>
              <a:t>scientific and environmental challenges; and </a:t>
            </a:r>
            <a:r>
              <a:rPr lang="en-US" dirty="0" smtClean="0"/>
              <a:t>(7) facilitating </a:t>
            </a:r>
            <a:r>
              <a:rPr lang="en-US" dirty="0"/>
              <a:t>safe civil aviation</a:t>
            </a:r>
            <a:r>
              <a:rPr lang="en-US" dirty="0" smtClean="0"/>
              <a:t>.</a:t>
            </a:r>
          </a:p>
        </p:txBody>
      </p:sp>
      <p:sp>
        <p:nvSpPr>
          <p:cNvPr id="3" name="Content Placeholder 2"/>
          <p:cNvSpPr>
            <a:spLocks noGrp="1"/>
          </p:cNvSpPr>
          <p:nvPr>
            <p:ph sz="half" idx="2"/>
          </p:nvPr>
        </p:nvSpPr>
        <p:spPr>
          <a:xfrm>
            <a:off x="6172200" y="1058778"/>
            <a:ext cx="6019800" cy="5799221"/>
          </a:xfrm>
        </p:spPr>
        <p:txBody>
          <a:bodyPr>
            <a:normAutofit fontScale="85000" lnSpcReduction="20000"/>
          </a:bodyPr>
          <a:lstStyle/>
          <a:p>
            <a:r>
              <a:rPr lang="en-US" dirty="0"/>
              <a:t>Section 3 </a:t>
            </a:r>
            <a:r>
              <a:rPr lang="en-US" dirty="0" smtClean="0"/>
              <a:t>Implementation</a:t>
            </a:r>
          </a:p>
          <a:p>
            <a:pPr lvl="1"/>
            <a:r>
              <a:rPr lang="en-US" dirty="0" smtClean="0"/>
              <a:t>“adjust regulations</a:t>
            </a:r>
          </a:p>
          <a:p>
            <a:pPr lvl="1"/>
            <a:r>
              <a:rPr lang="en-US" dirty="0"/>
              <a:t>“</a:t>
            </a:r>
            <a:r>
              <a:rPr lang="en-US" b="1" dirty="0">
                <a:solidFill>
                  <a:srgbClr val="FF0000"/>
                </a:solidFill>
              </a:rPr>
              <a:t>identify the entities or </a:t>
            </a:r>
            <a:r>
              <a:rPr lang="en-US" b="1" dirty="0" err="1">
                <a:solidFill>
                  <a:srgbClr val="FF0000"/>
                </a:solidFill>
              </a:rPr>
              <a:t>subentities</a:t>
            </a:r>
            <a:r>
              <a:rPr lang="en-US" dirty="0"/>
              <a:t>, as appropriate, that are under the control of, or act for or on behalf of, the Cuban military, intelligence, or security services or personnel (such as </a:t>
            </a:r>
            <a:r>
              <a:rPr lang="en-US" dirty="0" err="1"/>
              <a:t>Grupo</a:t>
            </a:r>
            <a:r>
              <a:rPr lang="en-US" dirty="0"/>
              <a:t> de </a:t>
            </a:r>
            <a:r>
              <a:rPr lang="en-US" dirty="0" err="1"/>
              <a:t>Administracion</a:t>
            </a:r>
            <a:r>
              <a:rPr lang="en-US" dirty="0"/>
              <a:t> </a:t>
            </a:r>
            <a:r>
              <a:rPr lang="en-US" dirty="0" err="1"/>
              <a:t>Empresarial</a:t>
            </a:r>
            <a:r>
              <a:rPr lang="en-US" dirty="0"/>
              <a:t> S.A. (GAESA), its affiliates, subsidiaries, and successors</a:t>
            </a:r>
            <a:r>
              <a:rPr lang="en-US" b="1" dirty="0">
                <a:solidFill>
                  <a:srgbClr val="FF0000"/>
                </a:solidFill>
              </a:rPr>
              <a:t>), </a:t>
            </a:r>
            <a:r>
              <a:rPr lang="en-US" b="1" dirty="0" smtClean="0">
                <a:solidFill>
                  <a:srgbClr val="FF0000"/>
                </a:solidFill>
              </a:rPr>
              <a:t>publish </a:t>
            </a:r>
            <a:r>
              <a:rPr lang="en-US" b="1" dirty="0">
                <a:solidFill>
                  <a:srgbClr val="FF0000"/>
                </a:solidFill>
              </a:rPr>
              <a:t>a list of those identified </a:t>
            </a:r>
            <a:r>
              <a:rPr lang="en-US" dirty="0" smtClean="0"/>
              <a:t>. . .  </a:t>
            </a:r>
            <a:r>
              <a:rPr lang="en-US" b="1" dirty="0">
                <a:solidFill>
                  <a:srgbClr val="FF0000"/>
                </a:solidFill>
              </a:rPr>
              <a:t>with which direct financial transactions would disproportionately benefit such services or personnel at the expense of the Cuban people</a:t>
            </a:r>
            <a:r>
              <a:rPr lang="en-US" dirty="0"/>
              <a:t> or private enterprise in Cuba</a:t>
            </a:r>
            <a:r>
              <a:rPr lang="en-US" dirty="0" smtClean="0"/>
              <a:t>.” </a:t>
            </a:r>
            <a:r>
              <a:rPr lang="en-US" dirty="0"/>
              <a:t>and </a:t>
            </a:r>
            <a:r>
              <a:rPr lang="en-US" b="1" dirty="0">
                <a:solidFill>
                  <a:srgbClr val="FF0000"/>
                </a:solidFill>
              </a:rPr>
              <a:t>prohibit direct financial transactions with those entities or </a:t>
            </a:r>
            <a:r>
              <a:rPr lang="en-US" b="1" dirty="0" err="1" smtClean="0">
                <a:solidFill>
                  <a:srgbClr val="FF0000"/>
                </a:solidFill>
              </a:rPr>
              <a:t>subentities</a:t>
            </a:r>
            <a:r>
              <a:rPr lang="en-US" b="1" dirty="0" smtClean="0">
                <a:solidFill>
                  <a:srgbClr val="FF0000"/>
                </a:solidFill>
              </a:rPr>
              <a:t> </a:t>
            </a:r>
            <a:r>
              <a:rPr lang="en-US" dirty="0" smtClean="0"/>
              <a:t>UNLESS a </a:t>
            </a:r>
            <a:r>
              <a:rPr lang="en-US" b="1" dirty="0" smtClean="0">
                <a:solidFill>
                  <a:srgbClr val="FF0000"/>
                </a:solidFill>
              </a:rPr>
              <a:t>waiver is granted by </a:t>
            </a:r>
            <a:r>
              <a:rPr lang="en-US" b="1" dirty="0" err="1" smtClean="0">
                <a:solidFill>
                  <a:srgbClr val="FF0000"/>
                </a:solidFill>
              </a:rPr>
              <a:t>SecCom</a:t>
            </a:r>
            <a:r>
              <a:rPr lang="en-US" dirty="0" smtClean="0"/>
              <a:t>.</a:t>
            </a:r>
          </a:p>
          <a:p>
            <a:pPr lvl="1"/>
            <a:r>
              <a:rPr lang="en-US" dirty="0" smtClean="0"/>
              <a:t>Travel: For education or to “support the Cuban people.”</a:t>
            </a:r>
          </a:p>
          <a:p>
            <a:pPr lvl="2"/>
            <a:r>
              <a:rPr lang="en-US" b="1" dirty="0">
                <a:solidFill>
                  <a:srgbClr val="FF0000"/>
                </a:solidFill>
              </a:rPr>
              <a:t>shall keep full and accurate records </a:t>
            </a:r>
            <a:r>
              <a:rPr lang="en-US" dirty="0"/>
              <a:t>of all transactions related to authorized travel, regardless of whether </a:t>
            </a:r>
            <a:r>
              <a:rPr lang="en-US" dirty="0" smtClean="0"/>
              <a:t>or not effected </a:t>
            </a:r>
            <a:r>
              <a:rPr lang="en-US" dirty="0"/>
              <a:t>pursuant to </a:t>
            </a:r>
            <a:r>
              <a:rPr lang="en-US" dirty="0" smtClean="0"/>
              <a:t>license, </a:t>
            </a:r>
            <a:r>
              <a:rPr lang="en-US" dirty="0"/>
              <a:t>and such records shall be available for examination </a:t>
            </a:r>
            <a:r>
              <a:rPr lang="en-US" dirty="0" smtClean="0"/>
              <a:t>for </a:t>
            </a:r>
            <a:r>
              <a:rPr lang="en-US" dirty="0"/>
              <a:t>at least </a:t>
            </a:r>
            <a:r>
              <a:rPr lang="en-US" b="1" dirty="0">
                <a:solidFill>
                  <a:srgbClr val="FF0000"/>
                </a:solidFill>
              </a:rPr>
              <a:t>5 years after the date they occur</a:t>
            </a:r>
            <a:r>
              <a:rPr lang="en-US" dirty="0" smtClean="0"/>
              <a:t>.</a:t>
            </a:r>
          </a:p>
          <a:p>
            <a:pPr lvl="1" algn="just"/>
            <a:r>
              <a:rPr lang="en-US" dirty="0" smtClean="0"/>
              <a:t>“</a:t>
            </a:r>
            <a:r>
              <a:rPr lang="en-US" dirty="0"/>
              <a:t>SDN List</a:t>
            </a:r>
            <a:r>
              <a:rPr lang="en-US" dirty="0" smtClean="0"/>
              <a:t>” broadened</a:t>
            </a:r>
          </a:p>
          <a:p>
            <a:pPr lvl="1" algn="just"/>
            <a:r>
              <a:rPr lang="en-US" dirty="0" smtClean="0"/>
              <a:t>Project internet and info access</a:t>
            </a:r>
            <a:endParaRPr lang="en-US" dirty="0"/>
          </a:p>
        </p:txBody>
      </p:sp>
    </p:spTree>
    <p:extLst>
      <p:ext uri="{BB962C8B-B14F-4D97-AF65-F5344CB8AC3E}">
        <p14:creationId xmlns:p14="http://schemas.microsoft.com/office/powerpoint/2010/main" val="1322199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4251158" cy="1325563"/>
          </a:xfrm>
        </p:spPr>
        <p:txBody>
          <a:bodyPr/>
          <a:lstStyle/>
          <a:p>
            <a:r>
              <a:rPr lang="en-US" dirty="0"/>
              <a:t>Cuba Sources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1611" y="588"/>
            <a:ext cx="5873980" cy="6737095"/>
          </a:xfrm>
        </p:spPr>
      </p:pic>
      <p:sp>
        <p:nvSpPr>
          <p:cNvPr id="4" name="TextBox 3"/>
          <p:cNvSpPr txBox="1"/>
          <p:nvPr/>
        </p:nvSpPr>
        <p:spPr>
          <a:xfrm>
            <a:off x="304800" y="2149642"/>
            <a:ext cx="5422232" cy="3693319"/>
          </a:xfrm>
          <a:prstGeom prst="rect">
            <a:avLst/>
          </a:prstGeom>
          <a:noFill/>
        </p:spPr>
        <p:txBody>
          <a:bodyPr wrap="square" rtlCol="0">
            <a:spAutoFit/>
          </a:bodyPr>
          <a:lstStyle/>
          <a:p>
            <a:r>
              <a:rPr lang="en-US" dirty="0" smtClean="0"/>
              <a:t>--Investment Climate; Political ideology of economic planning</a:t>
            </a:r>
          </a:p>
          <a:p>
            <a:r>
              <a:rPr lang="en-US" dirty="0" smtClean="0"/>
              <a:t>--Ideological Elements</a:t>
            </a:r>
          </a:p>
          <a:p>
            <a:r>
              <a:rPr lang="en-US" dirty="0" smtClean="0"/>
              <a:t>--Strategic Themes</a:t>
            </a:r>
          </a:p>
          <a:p>
            <a:r>
              <a:rPr lang="en-US" dirty="0" smtClean="0"/>
              <a:t>--General Principles of Foreign Investment</a:t>
            </a:r>
          </a:p>
          <a:p>
            <a:r>
              <a:rPr lang="en-US" dirty="0" smtClean="0"/>
              <a:t>--Cuba Legal Sources</a:t>
            </a:r>
          </a:p>
          <a:p>
            <a:r>
              <a:rPr lang="en-US" dirty="0" smtClean="0"/>
              <a:t>--Legal Framework for Investing</a:t>
            </a:r>
          </a:p>
          <a:p>
            <a:r>
              <a:rPr lang="en-US" dirty="0" smtClean="0"/>
              <a:t>--Investment Opportunities managed by the State</a:t>
            </a:r>
          </a:p>
          <a:p>
            <a:r>
              <a:rPr lang="en-US" dirty="0" smtClean="0"/>
              <a:t>--The Issue of Discretion, Chilling Effects and Transaction Costs, and Corruption</a:t>
            </a:r>
          </a:p>
          <a:p>
            <a:r>
              <a:rPr lang="en-US" dirty="0" smtClean="0"/>
              <a:t>--Following a Transaction</a:t>
            </a:r>
          </a:p>
          <a:p>
            <a:r>
              <a:rPr lang="en-US" dirty="0" smtClean="0"/>
              <a:t>--Special Economic Zones</a:t>
            </a:r>
          </a:p>
          <a:p>
            <a:r>
              <a:rPr lang="en-US" dirty="0" smtClean="0"/>
              <a:t>--The Small Transaction</a:t>
            </a:r>
            <a:endParaRPr lang="en-US" dirty="0"/>
          </a:p>
        </p:txBody>
      </p:sp>
    </p:spTree>
    <p:extLst>
      <p:ext uri="{BB962C8B-B14F-4D97-AF65-F5344CB8AC3E}">
        <p14:creationId xmlns:p14="http://schemas.microsoft.com/office/powerpoint/2010/main" val="1017214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Investment Climate: Political Ideology of Economics</a:t>
            </a:r>
            <a:endParaRPr lang="en-US" dirty="0"/>
          </a:p>
        </p:txBody>
      </p:sp>
      <p:sp>
        <p:nvSpPr>
          <p:cNvPr id="3" name="Content Placeholder 2"/>
          <p:cNvSpPr>
            <a:spLocks noGrp="1"/>
          </p:cNvSpPr>
          <p:nvPr>
            <p:ph sz="half" idx="1"/>
          </p:nvPr>
        </p:nvSpPr>
        <p:spPr>
          <a:xfrm>
            <a:off x="0" y="1825624"/>
            <a:ext cx="6019800" cy="5032375"/>
          </a:xfrm>
        </p:spPr>
        <p:txBody>
          <a:bodyPr>
            <a:normAutofit/>
          </a:bodyPr>
          <a:lstStyle/>
          <a:p>
            <a:r>
              <a:rPr lang="en-US" i="1" dirty="0" smtClean="0"/>
              <a:t>7</a:t>
            </a:r>
            <a:r>
              <a:rPr lang="en-US" i="1" baseline="30000" dirty="0" smtClean="0"/>
              <a:t>th</a:t>
            </a:r>
            <a:r>
              <a:rPr lang="en-US" i="1" dirty="0" smtClean="0"/>
              <a:t> Cuban Communist Party Congress</a:t>
            </a:r>
          </a:p>
          <a:p>
            <a:pPr lvl="1"/>
            <a:r>
              <a:rPr lang="en-US" i="1" dirty="0" smtClean="0">
                <a:hlinkClick r:id="rId2"/>
              </a:rPr>
              <a:t>Conceptualización </a:t>
            </a:r>
            <a:r>
              <a:rPr lang="en-US" i="1" dirty="0">
                <a:hlinkClick r:id="rId2"/>
              </a:rPr>
              <a:t>del modelo económico y social Cubano de desarrollo socialista: Plan nacional de desarrollo económico y social hasta 2030: Propuesta de vision de la nación, ejes y sectores estratégicos</a:t>
            </a:r>
            <a:r>
              <a:rPr lang="en-US" i="1" dirty="0"/>
              <a:t> </a:t>
            </a:r>
            <a:endParaRPr lang="en-US" i="1" dirty="0" smtClean="0"/>
          </a:p>
          <a:p>
            <a:pPr lvl="2"/>
            <a:r>
              <a:rPr lang="en-US" i="1" dirty="0" smtClean="0"/>
              <a:t>Political foundations of economic planning</a:t>
            </a:r>
          </a:p>
          <a:p>
            <a:pPr lvl="2"/>
            <a:r>
              <a:rPr lang="en-US" i="1" dirty="0" smtClean="0"/>
              <a:t>Economic plan through 2030</a:t>
            </a:r>
          </a:p>
          <a:p>
            <a:r>
              <a:rPr lang="en-US" i="1" dirty="0" smtClean="0"/>
              <a:t>6</a:t>
            </a:r>
            <a:r>
              <a:rPr lang="en-US" i="1" baseline="30000" dirty="0" smtClean="0"/>
              <a:t>th</a:t>
            </a:r>
            <a:r>
              <a:rPr lang="en-US" i="1" dirty="0" smtClean="0"/>
              <a:t> PCC Congress </a:t>
            </a:r>
          </a:p>
          <a:p>
            <a:pPr marL="685800" lvl="2">
              <a:spcBef>
                <a:spcPts val="1000"/>
              </a:spcBef>
            </a:pPr>
            <a:r>
              <a:rPr lang="en-US" sz="2400" i="1" dirty="0">
                <a:hlinkClick r:id="rId3"/>
              </a:rPr>
              <a:t>Lineamientos</a:t>
            </a:r>
            <a:r>
              <a:rPr lang="en-US" sz="2400" dirty="0">
                <a:hlinkClick r:id="rId3"/>
              </a:rPr>
              <a:t> </a:t>
            </a:r>
            <a:r>
              <a:rPr lang="en-US" sz="2400" i="1" dirty="0">
                <a:hlinkClick r:id="rId3"/>
              </a:rPr>
              <a:t>de la Política Económica y Social del Partido y la Revolución</a:t>
            </a:r>
            <a:r>
              <a:rPr lang="en-US" sz="2400" i="1" dirty="0"/>
              <a:t> </a:t>
            </a:r>
            <a:r>
              <a:rPr lang="en-US" sz="2400" dirty="0"/>
              <a:t>(2011) (</a:t>
            </a:r>
            <a:r>
              <a:rPr lang="en-US" sz="2400" i="1" dirty="0">
                <a:hlinkClick r:id="rId4"/>
              </a:rPr>
              <a:t>Tabloide</a:t>
            </a:r>
            <a:r>
              <a:rPr lang="en-US" sz="2400" dirty="0"/>
              <a:t> (Commentary</a:t>
            </a:r>
            <a:r>
              <a:rPr lang="en-US" sz="2400" dirty="0" smtClean="0"/>
              <a:t>))</a:t>
            </a:r>
          </a:p>
          <a:p>
            <a:pPr marL="1143000" lvl="3">
              <a:spcBef>
                <a:spcPts val="1000"/>
              </a:spcBef>
            </a:pPr>
            <a:r>
              <a:rPr lang="en-US" sz="2200" dirty="0" smtClean="0"/>
              <a:t>Blueprint for reform</a:t>
            </a:r>
            <a:endParaRPr lang="en-US" sz="2200" dirty="0"/>
          </a:p>
          <a:p>
            <a:endParaRPr lang="en-US" dirty="0"/>
          </a:p>
        </p:txBody>
      </p:sp>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050822"/>
            <a:ext cx="5181600" cy="3900944"/>
          </a:xfrm>
        </p:spPr>
      </p:pic>
      <p:sp>
        <p:nvSpPr>
          <p:cNvPr id="6" name="TextBox 5"/>
          <p:cNvSpPr txBox="1"/>
          <p:nvPr/>
        </p:nvSpPr>
        <p:spPr>
          <a:xfrm>
            <a:off x="8085221" y="6288505"/>
            <a:ext cx="1694888" cy="369332"/>
          </a:xfrm>
          <a:prstGeom prst="rect">
            <a:avLst/>
          </a:prstGeom>
          <a:noFill/>
        </p:spPr>
        <p:txBody>
          <a:bodyPr wrap="none" rtlCol="0">
            <a:spAutoFit/>
          </a:bodyPr>
          <a:lstStyle/>
          <a:p>
            <a:r>
              <a:rPr lang="en-US" dirty="0" smtClean="0"/>
              <a:t>Pix Source </a:t>
            </a:r>
            <a:r>
              <a:rPr lang="en-US" dirty="0" smtClean="0">
                <a:hlinkClick r:id="rId6"/>
              </a:rPr>
              <a:t>HERE</a:t>
            </a:r>
            <a:endParaRPr lang="en-US" dirty="0"/>
          </a:p>
        </p:txBody>
      </p:sp>
    </p:spTree>
    <p:extLst>
      <p:ext uri="{BB962C8B-B14F-4D97-AF65-F5344CB8AC3E}">
        <p14:creationId xmlns:p14="http://schemas.microsoft.com/office/powerpoint/2010/main" val="499613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Ideological Elements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All investment must protect and develop the socialist system of Cuba under the leadership of the Communist Party</a:t>
            </a:r>
          </a:p>
          <a:p>
            <a:r>
              <a:rPr lang="en-US" dirty="0" smtClean="0"/>
              <a:t>State to state and state to enterprise relations are prioritized; investments in non state sector tightly controlled</a:t>
            </a:r>
          </a:p>
          <a:p>
            <a:r>
              <a:rPr lang="en-US" dirty="0" smtClean="0"/>
              <a:t>Markets and markets culture are rejected in favor of planning where the state substitutes its judgments for market</a:t>
            </a:r>
          </a:p>
          <a:p>
            <a:r>
              <a:rPr lang="en-US" dirty="0" smtClean="0"/>
              <a:t>Economic development must serve to develop political and societal </a:t>
            </a:r>
            <a:r>
              <a:rPr lang="en-US" dirty="0" smtClean="0"/>
              <a:t>objectives.</a:t>
            </a:r>
            <a:endParaRPr lang="en-US" dirty="0" smtClean="0"/>
          </a:p>
        </p:txBody>
      </p:sp>
      <p:sp>
        <p:nvSpPr>
          <p:cNvPr id="4" name="Content Placeholder 3"/>
          <p:cNvSpPr>
            <a:spLocks noGrp="1"/>
          </p:cNvSpPr>
          <p:nvPr>
            <p:ph sz="half" idx="2"/>
          </p:nvPr>
        </p:nvSpPr>
        <p:spPr/>
        <p:txBody>
          <a:bodyPr>
            <a:normAutofit fontScale="77500" lnSpcReduction="20000"/>
          </a:bodyPr>
          <a:lstStyle/>
          <a:p>
            <a:pPr algn="ctr"/>
            <a:r>
              <a:rPr lang="en-US" sz="3800" b="1" i="1" dirty="0"/>
              <a:t>El </a:t>
            </a:r>
            <a:r>
              <a:rPr lang="en-US" sz="3800" b="1" i="1" dirty="0" err="1"/>
              <a:t>sistema</a:t>
            </a:r>
            <a:r>
              <a:rPr lang="en-US" sz="3800" b="1" i="1" dirty="0"/>
              <a:t> de </a:t>
            </a:r>
            <a:r>
              <a:rPr lang="en-US" sz="3800" b="1" i="1" dirty="0" err="1"/>
              <a:t>plani</a:t>
            </a:r>
            <a:r>
              <a:rPr lang="en-US" sz="3800" b="1" i="1" dirty="0"/>
              <a:t> </a:t>
            </a:r>
            <a:r>
              <a:rPr lang="en-US" sz="3800" b="1" i="1" dirty="0" err="1"/>
              <a:t>cación</a:t>
            </a:r>
            <a:r>
              <a:rPr lang="en-US" sz="3800" b="1" i="1" dirty="0"/>
              <a:t> </a:t>
            </a:r>
            <a:r>
              <a:rPr lang="en-US" sz="3800" b="1" i="1" dirty="0" err="1"/>
              <a:t>socialista</a:t>
            </a:r>
            <a:r>
              <a:rPr lang="en-US" sz="3800" b="1" i="1" dirty="0"/>
              <a:t> </a:t>
            </a:r>
            <a:r>
              <a:rPr lang="en-US" sz="3800" b="1" i="1" dirty="0" err="1"/>
              <a:t>continuara</a:t>
            </a:r>
            <a:r>
              <a:rPr lang="en-US" sz="3800" b="1" i="1" dirty="0"/>
              <a:t>́ </a:t>
            </a:r>
            <a:r>
              <a:rPr lang="en-US" sz="3800" b="1" i="1" dirty="0" err="1"/>
              <a:t>siendo</a:t>
            </a:r>
            <a:r>
              <a:rPr lang="en-US" sz="3800" b="1" i="1" dirty="0"/>
              <a:t> la </a:t>
            </a:r>
            <a:r>
              <a:rPr lang="en-US" sz="3800" b="1" i="1" dirty="0" err="1"/>
              <a:t>vía</a:t>
            </a:r>
            <a:r>
              <a:rPr lang="en-US" sz="3800" b="1" i="1" dirty="0"/>
              <a:t> principal para la di- </a:t>
            </a:r>
            <a:r>
              <a:rPr lang="en-US" sz="3800" b="1" i="1" dirty="0" err="1"/>
              <a:t>rección</a:t>
            </a:r>
            <a:r>
              <a:rPr lang="en-US" sz="3800" b="1" i="1" dirty="0"/>
              <a:t> de la </a:t>
            </a:r>
            <a:r>
              <a:rPr lang="en-US" sz="3800" b="1" i="1" dirty="0" err="1"/>
              <a:t>economía</a:t>
            </a:r>
            <a:r>
              <a:rPr lang="en-US" sz="3800" b="1" i="1" dirty="0"/>
              <a:t> </a:t>
            </a:r>
            <a:r>
              <a:rPr lang="en-US" sz="3800" b="1" i="1" dirty="0" err="1"/>
              <a:t>nacional</a:t>
            </a:r>
            <a:r>
              <a:rPr lang="en-US" sz="3800" b="1" i="1" dirty="0"/>
              <a:t>, y </a:t>
            </a:r>
            <a:r>
              <a:rPr lang="en-US" sz="3800" b="1" i="1" dirty="0" err="1"/>
              <a:t>debe</a:t>
            </a:r>
            <a:r>
              <a:rPr lang="en-US" sz="3800" b="1" i="1" dirty="0"/>
              <a:t> </a:t>
            </a:r>
            <a:r>
              <a:rPr lang="en-US" sz="3800" b="1" i="1" dirty="0" err="1"/>
              <a:t>transformarse</a:t>
            </a:r>
            <a:r>
              <a:rPr lang="en-US" sz="3800" b="1" i="1" dirty="0"/>
              <a:t> </a:t>
            </a:r>
            <a:r>
              <a:rPr lang="en-US" sz="3800" b="1" i="1" dirty="0" err="1"/>
              <a:t>en</a:t>
            </a:r>
            <a:r>
              <a:rPr lang="en-US" sz="3800" b="1" i="1" dirty="0"/>
              <a:t> </a:t>
            </a:r>
            <a:r>
              <a:rPr lang="en-US" sz="3800" b="1" i="1" dirty="0" err="1"/>
              <a:t>sus</a:t>
            </a:r>
            <a:r>
              <a:rPr lang="en-US" sz="3800" b="1" i="1" dirty="0"/>
              <a:t> </a:t>
            </a:r>
            <a:r>
              <a:rPr lang="en-US" sz="3800" b="1" i="1" dirty="0" err="1"/>
              <a:t>aspectos</a:t>
            </a:r>
            <a:r>
              <a:rPr lang="en-US" sz="3800" b="1" i="1" dirty="0"/>
              <a:t> </a:t>
            </a:r>
            <a:r>
              <a:rPr lang="en-US" sz="3800" b="1" i="1" dirty="0" err="1" smtClean="0"/>
              <a:t>metodológicos</a:t>
            </a:r>
            <a:r>
              <a:rPr lang="en-US" sz="3800" b="1" i="1" dirty="0"/>
              <a:t>, </a:t>
            </a:r>
            <a:r>
              <a:rPr lang="en-US" sz="3800" b="1" i="1" dirty="0" err="1"/>
              <a:t>organizativos</a:t>
            </a:r>
            <a:r>
              <a:rPr lang="en-US" sz="3800" b="1" i="1" dirty="0"/>
              <a:t> y de control. La </a:t>
            </a:r>
            <a:r>
              <a:rPr lang="en-US" sz="3800" b="1" i="1" dirty="0" err="1"/>
              <a:t>plani</a:t>
            </a:r>
            <a:r>
              <a:rPr lang="en-US" sz="3800" b="1" i="1" dirty="0"/>
              <a:t> </a:t>
            </a:r>
            <a:r>
              <a:rPr lang="en-US" sz="3800" b="1" i="1" dirty="0" err="1"/>
              <a:t>cación</a:t>
            </a:r>
            <a:r>
              <a:rPr lang="en-US" sz="3800" b="1" i="1" dirty="0"/>
              <a:t> </a:t>
            </a:r>
            <a:r>
              <a:rPr lang="en-US" sz="3800" b="1" i="1" dirty="0" err="1"/>
              <a:t>tendra</a:t>
            </a:r>
            <a:r>
              <a:rPr lang="en-US" sz="3800" b="1" i="1" dirty="0"/>
              <a:t>́ </a:t>
            </a:r>
            <a:r>
              <a:rPr lang="en-US" sz="3800" b="1" i="1" dirty="0" err="1"/>
              <a:t>en</a:t>
            </a:r>
            <a:r>
              <a:rPr lang="en-US" sz="3800" b="1" i="1" dirty="0"/>
              <a:t> </a:t>
            </a:r>
            <a:r>
              <a:rPr lang="en-US" sz="3800" b="1" i="1" dirty="0" err="1"/>
              <a:t>cuenta</a:t>
            </a:r>
            <a:r>
              <a:rPr lang="en-US" sz="3800" b="1" i="1" dirty="0"/>
              <a:t> el </a:t>
            </a:r>
            <a:r>
              <a:rPr lang="en-US" sz="3800" b="1" i="1" dirty="0" err="1"/>
              <a:t>mercado</a:t>
            </a:r>
            <a:r>
              <a:rPr lang="en-US" sz="3800" b="1" i="1" dirty="0"/>
              <a:t>, in </a:t>
            </a:r>
            <a:r>
              <a:rPr lang="en-US" sz="3800" b="1" i="1" dirty="0" err="1"/>
              <a:t>uyendo</a:t>
            </a:r>
            <a:r>
              <a:rPr lang="en-US" sz="3800" b="1" i="1" dirty="0"/>
              <a:t> </a:t>
            </a:r>
            <a:r>
              <a:rPr lang="en-US" sz="3800" b="1" i="1" dirty="0" err="1"/>
              <a:t>sobre</a:t>
            </a:r>
            <a:r>
              <a:rPr lang="en-US" sz="3800" b="1" i="1" dirty="0"/>
              <a:t> el </a:t>
            </a:r>
            <a:r>
              <a:rPr lang="en-US" sz="3800" b="1" i="1" dirty="0" err="1"/>
              <a:t>mismo</a:t>
            </a:r>
            <a:r>
              <a:rPr lang="en-US" sz="3800" b="1" i="1" dirty="0"/>
              <a:t> y </a:t>
            </a:r>
            <a:r>
              <a:rPr lang="en-US" sz="3800" b="1" i="1" dirty="0" err="1"/>
              <a:t>considerando</a:t>
            </a:r>
            <a:r>
              <a:rPr lang="en-US" sz="3800" b="1" i="1" dirty="0"/>
              <a:t> </a:t>
            </a:r>
            <a:r>
              <a:rPr lang="en-US" sz="3800" b="1" i="1" dirty="0" err="1"/>
              <a:t>sus</a:t>
            </a:r>
            <a:r>
              <a:rPr lang="en-US" sz="3800" b="1" i="1" dirty="0"/>
              <a:t> </a:t>
            </a:r>
            <a:r>
              <a:rPr lang="en-US" sz="3800" b="1" i="1" dirty="0" err="1"/>
              <a:t>características</a:t>
            </a:r>
            <a:r>
              <a:rPr lang="en-US" sz="3800" b="1" i="1" dirty="0"/>
              <a:t>. </a:t>
            </a:r>
            <a:endParaRPr lang="en-US" sz="3800" b="1" i="1" dirty="0" smtClean="0"/>
          </a:p>
          <a:p>
            <a:pPr algn="ctr"/>
            <a:r>
              <a:rPr lang="en-US" sz="3800" dirty="0" err="1" smtClean="0"/>
              <a:t>Lineamientos</a:t>
            </a:r>
            <a:r>
              <a:rPr lang="en-US" sz="3800" dirty="0" smtClean="0"/>
              <a:t> 2011</a:t>
            </a:r>
          </a:p>
          <a:p>
            <a:endParaRPr lang="en-US" dirty="0"/>
          </a:p>
        </p:txBody>
      </p:sp>
    </p:spTree>
    <p:extLst>
      <p:ext uri="{BB962C8B-B14F-4D97-AF65-F5344CB8AC3E}">
        <p14:creationId xmlns:p14="http://schemas.microsoft.com/office/powerpoint/2010/main" val="1394652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Themes Cuba Vision 2030</a:t>
            </a:r>
            <a:endParaRPr lang="en-US" dirty="0"/>
          </a:p>
        </p:txBody>
      </p:sp>
      <p:sp>
        <p:nvSpPr>
          <p:cNvPr id="3" name="Content Placeholder 2"/>
          <p:cNvSpPr>
            <a:spLocks noGrp="1"/>
          </p:cNvSpPr>
          <p:nvPr>
            <p:ph sz="half" idx="1"/>
          </p:nvPr>
        </p:nvSpPr>
        <p:spPr>
          <a:xfrm>
            <a:off x="0" y="1825624"/>
            <a:ext cx="6019800" cy="5032375"/>
          </a:xfrm>
        </p:spPr>
        <p:txBody>
          <a:bodyPr>
            <a:normAutofit fontScale="62500" lnSpcReduction="20000"/>
          </a:bodyPr>
          <a:lstStyle/>
          <a:p>
            <a:r>
              <a:rPr lang="en-US" dirty="0"/>
              <a:t>1) efficient and </a:t>
            </a:r>
            <a:r>
              <a:rPr lang="en-US" b="1" dirty="0">
                <a:solidFill>
                  <a:srgbClr val="FF0000"/>
                </a:solidFill>
              </a:rPr>
              <a:t>socialist government and social integration </a:t>
            </a:r>
            <a:r>
              <a:rPr lang="en-US" dirty="0"/>
              <a:t>(¶¶49-77), </a:t>
            </a:r>
          </a:p>
          <a:p>
            <a:r>
              <a:rPr lang="en-US" dirty="0"/>
              <a:t>(2) </a:t>
            </a:r>
            <a:r>
              <a:rPr lang="en-US" b="1" dirty="0">
                <a:solidFill>
                  <a:srgbClr val="FF0000"/>
                </a:solidFill>
              </a:rPr>
              <a:t>transformation and internationalization of production</a:t>
            </a:r>
            <a:r>
              <a:rPr lang="en-US" dirty="0"/>
              <a:t> (¶¶ 78-101), </a:t>
            </a:r>
          </a:p>
          <a:p>
            <a:r>
              <a:rPr lang="en-US" dirty="0"/>
              <a:t>(3) </a:t>
            </a:r>
            <a:r>
              <a:rPr lang="en-US" b="1" dirty="0">
                <a:solidFill>
                  <a:srgbClr val="FF0000"/>
                </a:solidFill>
              </a:rPr>
              <a:t>infrastructure</a:t>
            </a:r>
            <a:r>
              <a:rPr lang="en-US" dirty="0"/>
              <a:t> development (¶¶ 102-129), </a:t>
            </a:r>
          </a:p>
          <a:p>
            <a:r>
              <a:rPr lang="en-US" dirty="0"/>
              <a:t>(4) developing human potential through </a:t>
            </a:r>
            <a:r>
              <a:rPr lang="en-US" b="1" dirty="0">
                <a:solidFill>
                  <a:srgbClr val="FF0000"/>
                </a:solidFill>
              </a:rPr>
              <a:t>science, technology and innovation</a:t>
            </a:r>
            <a:r>
              <a:rPr lang="en-US" dirty="0"/>
              <a:t> (¶¶ 130-157), </a:t>
            </a:r>
          </a:p>
          <a:p>
            <a:r>
              <a:rPr lang="en-US" dirty="0"/>
              <a:t>(5) development of </a:t>
            </a:r>
            <a:r>
              <a:rPr lang="en-US" b="1" dirty="0">
                <a:solidFill>
                  <a:srgbClr val="FF0000"/>
                </a:solidFill>
              </a:rPr>
              <a:t>natural resources and environmental </a:t>
            </a:r>
            <a:r>
              <a:rPr lang="en-US" dirty="0"/>
              <a:t>concerns (¶¶ 158-184), and </a:t>
            </a:r>
          </a:p>
          <a:p>
            <a:r>
              <a:rPr lang="en-US" dirty="0"/>
              <a:t>(6) human development, </a:t>
            </a:r>
            <a:r>
              <a:rPr lang="en-US" b="1" dirty="0">
                <a:solidFill>
                  <a:srgbClr val="FF0000"/>
                </a:solidFill>
              </a:rPr>
              <a:t>equality and justice </a:t>
            </a:r>
            <a:r>
              <a:rPr lang="en-US" dirty="0"/>
              <a:t>(¶¶ 185-220). </a:t>
            </a:r>
          </a:p>
          <a:p>
            <a:r>
              <a:rPr lang="en-US" dirty="0"/>
              <a:t>These are meant to serve as the </a:t>
            </a:r>
            <a:r>
              <a:rPr lang="en-US" dirty="0">
                <a:solidFill>
                  <a:srgbClr val="FF0000"/>
                </a:solidFill>
              </a:rPr>
              <a:t>qualitative categories </a:t>
            </a:r>
            <a:r>
              <a:rPr lang="en-US" dirty="0"/>
              <a:t>through which development will be structured (¶ 46). </a:t>
            </a:r>
          </a:p>
          <a:p>
            <a:r>
              <a:rPr lang="en-US" dirty="0"/>
              <a:t>Around these six strategic themes, PNDES establishes </a:t>
            </a:r>
            <a:r>
              <a:rPr lang="en-US" b="1" dirty="0">
                <a:solidFill>
                  <a:srgbClr val="FF0000"/>
                </a:solidFill>
              </a:rPr>
              <a:t>22 general objectives </a:t>
            </a:r>
            <a:r>
              <a:rPr lang="en-US" dirty="0"/>
              <a:t>and </a:t>
            </a:r>
            <a:r>
              <a:rPr lang="en-US" b="1" dirty="0">
                <a:solidFill>
                  <a:srgbClr val="FF0000"/>
                </a:solidFill>
              </a:rPr>
              <a:t>106 specific objectives</a:t>
            </a:r>
            <a:r>
              <a:rPr lang="en-US" dirty="0"/>
              <a:t> (¶ 47) that constitute the bulk of the rest of the Plan. </a:t>
            </a:r>
          </a:p>
          <a:p>
            <a:r>
              <a:rPr lang="en-US" dirty="0"/>
              <a:t>All of these are tied to the </a:t>
            </a:r>
            <a:r>
              <a:rPr lang="en-US" i="1" dirty="0" err="1"/>
              <a:t>Lineamientos</a:t>
            </a:r>
            <a:r>
              <a:rPr lang="en-US" dirty="0"/>
              <a:t> (¶ 46) and the efforts at modernization and preservation that has marked the policies of the Cuban state since the elevation of Raul Castro as First Secretary of the PCC. </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674834"/>
            <a:ext cx="5181600" cy="2652920"/>
          </a:xfrm>
        </p:spPr>
      </p:pic>
      <p:sp>
        <p:nvSpPr>
          <p:cNvPr id="6" name="TextBox 5"/>
          <p:cNvSpPr txBox="1"/>
          <p:nvPr/>
        </p:nvSpPr>
        <p:spPr>
          <a:xfrm>
            <a:off x="7459579" y="5871411"/>
            <a:ext cx="3894221" cy="923330"/>
          </a:xfrm>
          <a:prstGeom prst="rect">
            <a:avLst/>
          </a:prstGeom>
          <a:noFill/>
        </p:spPr>
        <p:txBody>
          <a:bodyPr wrap="square" rtlCol="0">
            <a:spAutoFit/>
          </a:bodyPr>
          <a:lstStyle/>
          <a:p>
            <a:r>
              <a:rPr lang="en-US" dirty="0" smtClean="0"/>
              <a:t>Meeting Council of Ministers, Source, </a:t>
            </a:r>
            <a:r>
              <a:rPr lang="en-US" i="1" dirty="0" smtClean="0"/>
              <a:t>Havana Times</a:t>
            </a:r>
            <a:r>
              <a:rPr lang="en-US" dirty="0" smtClean="0"/>
              <a:t>, “</a:t>
            </a:r>
            <a:r>
              <a:rPr lang="en-US" dirty="0" smtClean="0">
                <a:hlinkClick r:id="rId3"/>
              </a:rPr>
              <a:t>Cuba Announces Economic Re-Adjustments</a:t>
            </a:r>
            <a:r>
              <a:rPr lang="en-US" dirty="0" smtClean="0"/>
              <a:t>” (May 2017)</a:t>
            </a:r>
            <a:endParaRPr lang="en-US" dirty="0"/>
          </a:p>
        </p:txBody>
      </p:sp>
    </p:spTree>
    <p:extLst>
      <p:ext uri="{BB962C8B-B14F-4D97-AF65-F5344CB8AC3E}">
        <p14:creationId xmlns:p14="http://schemas.microsoft.com/office/powerpoint/2010/main" val="1859554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47538"/>
          </a:xfrm>
        </p:spPr>
        <p:txBody>
          <a:bodyPr/>
          <a:lstStyle/>
          <a:p>
            <a:r>
              <a:rPr lang="en-US" dirty="0" smtClean="0"/>
              <a:t>General Principles of Foreign Investment</a:t>
            </a:r>
            <a:endParaRPr lang="en-US" dirty="0"/>
          </a:p>
        </p:txBody>
      </p:sp>
      <p:sp>
        <p:nvSpPr>
          <p:cNvPr id="3" name="Content Placeholder 2"/>
          <p:cNvSpPr>
            <a:spLocks noGrp="1"/>
          </p:cNvSpPr>
          <p:nvPr>
            <p:ph sz="half" idx="1"/>
          </p:nvPr>
        </p:nvSpPr>
        <p:spPr>
          <a:xfrm>
            <a:off x="112295" y="1825624"/>
            <a:ext cx="5907505" cy="5032375"/>
          </a:xfrm>
        </p:spPr>
        <p:txBody>
          <a:bodyPr>
            <a:normAutofit fontScale="77500" lnSpcReduction="20000"/>
          </a:bodyPr>
          <a:lstStyle/>
          <a:p>
            <a:r>
              <a:rPr lang="en-US" dirty="0" smtClean="0"/>
              <a:t>Political Principles</a:t>
            </a:r>
          </a:p>
          <a:p>
            <a:pPr lvl="1"/>
            <a:r>
              <a:rPr lang="en-US" sz="2900" dirty="0"/>
              <a:t>To conceive of foreign investment as a source </a:t>
            </a:r>
            <a:r>
              <a:rPr lang="en-US" sz="2900" dirty="0" smtClean="0"/>
              <a:t>for </a:t>
            </a:r>
            <a:r>
              <a:rPr lang="en-US" sz="2900" dirty="0"/>
              <a:t>the country’s short, mid and long-range </a:t>
            </a:r>
            <a:r>
              <a:rPr lang="en-US" sz="2900" dirty="0" smtClean="0"/>
              <a:t>economic </a:t>
            </a:r>
            <a:r>
              <a:rPr lang="en-US" sz="2900" dirty="0"/>
              <a:t>development. </a:t>
            </a:r>
            <a:endParaRPr lang="en-US" sz="2900" dirty="0" smtClean="0"/>
          </a:p>
          <a:p>
            <a:pPr lvl="1"/>
            <a:r>
              <a:rPr lang="en-US" sz="2900" dirty="0" smtClean="0"/>
              <a:t>Objectives </a:t>
            </a:r>
            <a:r>
              <a:rPr lang="en-US" sz="2900" dirty="0"/>
              <a:t>that should be proposed in order to attract foreign investment</a:t>
            </a:r>
            <a:endParaRPr lang="en-US" sz="2900" dirty="0" smtClean="0"/>
          </a:p>
          <a:p>
            <a:pPr lvl="2"/>
            <a:r>
              <a:rPr lang="en-US" sz="2600" dirty="0" smtClean="0"/>
              <a:t>Access </a:t>
            </a:r>
            <a:r>
              <a:rPr lang="en-US" sz="2600" dirty="0"/>
              <a:t>to </a:t>
            </a:r>
            <a:r>
              <a:rPr lang="en-US" sz="2600" dirty="0" smtClean="0"/>
              <a:t>state-of-the-art technologies</a:t>
            </a:r>
            <a:r>
              <a:rPr lang="en-US" sz="2600" dirty="0"/>
              <a:t>, </a:t>
            </a:r>
            <a:endParaRPr lang="en-US" sz="2600" dirty="0" smtClean="0"/>
          </a:p>
          <a:p>
            <a:pPr lvl="2"/>
            <a:r>
              <a:rPr lang="en-US" sz="2600" dirty="0" smtClean="0"/>
              <a:t>securing </a:t>
            </a:r>
            <a:r>
              <a:rPr lang="en-US" sz="2600" dirty="0"/>
              <a:t>managerial methods, </a:t>
            </a:r>
            <a:endParaRPr lang="en-US" sz="2600" dirty="0" smtClean="0"/>
          </a:p>
          <a:p>
            <a:pPr lvl="2"/>
            <a:r>
              <a:rPr lang="en-US" sz="2600" dirty="0" smtClean="0"/>
              <a:t>diversifying </a:t>
            </a:r>
            <a:r>
              <a:rPr lang="en-US" sz="2600" dirty="0"/>
              <a:t>and broadening export markets, </a:t>
            </a:r>
            <a:endParaRPr lang="en-US" sz="2600" dirty="0" smtClean="0"/>
          </a:p>
          <a:p>
            <a:pPr lvl="2"/>
            <a:r>
              <a:rPr lang="en-US" sz="2600" dirty="0" smtClean="0"/>
              <a:t>replacing </a:t>
            </a:r>
            <a:r>
              <a:rPr lang="en-US" sz="2600" dirty="0"/>
              <a:t>imports, access to foreign financing, </a:t>
            </a:r>
            <a:endParaRPr lang="en-US" sz="2600" dirty="0" smtClean="0"/>
          </a:p>
          <a:p>
            <a:pPr lvl="2"/>
            <a:r>
              <a:rPr lang="en-US" sz="2600" dirty="0" smtClean="0"/>
              <a:t>creating </a:t>
            </a:r>
            <a:r>
              <a:rPr lang="en-US" sz="2600" dirty="0"/>
              <a:t>new job sources and </a:t>
            </a:r>
            <a:endParaRPr lang="en-US" sz="2600" dirty="0" smtClean="0"/>
          </a:p>
          <a:p>
            <a:pPr lvl="2"/>
            <a:r>
              <a:rPr lang="en-US" sz="2600" dirty="0" smtClean="0"/>
              <a:t>securing greater </a:t>
            </a:r>
            <a:r>
              <a:rPr lang="en-US" sz="2600" dirty="0"/>
              <a:t>incomes on the basis of production linkage </a:t>
            </a:r>
            <a:r>
              <a:rPr lang="en-US" sz="2600" dirty="0" smtClean="0"/>
              <a:t>with </a:t>
            </a:r>
            <a:r>
              <a:rPr lang="en-US" sz="2600" dirty="0"/>
              <a:t>the domestic </a:t>
            </a:r>
            <a:r>
              <a:rPr lang="en-US" sz="2600" dirty="0" smtClean="0"/>
              <a:t>economy.</a:t>
            </a:r>
            <a:endParaRPr lang="en-US" sz="2600" dirty="0"/>
          </a:p>
          <a:p>
            <a:pPr lvl="1"/>
            <a:r>
              <a:rPr lang="en-US" sz="2900" dirty="0"/>
              <a:t>To prioritize massive promotion for the Special Economic Development Zones starting with the work by the Special Economic development Zone of Mariel</a:t>
            </a:r>
          </a:p>
          <a:p>
            <a:endParaRPr lang="en-US" dirty="0"/>
          </a:p>
        </p:txBody>
      </p:sp>
      <p:sp>
        <p:nvSpPr>
          <p:cNvPr id="4" name="Content Placeholder 3"/>
          <p:cNvSpPr>
            <a:spLocks noGrp="1"/>
          </p:cNvSpPr>
          <p:nvPr>
            <p:ph sz="half" idx="2"/>
          </p:nvPr>
        </p:nvSpPr>
        <p:spPr>
          <a:xfrm>
            <a:off x="6172200" y="1235242"/>
            <a:ext cx="6019800" cy="5622757"/>
          </a:xfrm>
        </p:spPr>
        <p:txBody>
          <a:bodyPr>
            <a:normAutofit fontScale="77500" lnSpcReduction="20000"/>
          </a:bodyPr>
          <a:lstStyle/>
          <a:p>
            <a:r>
              <a:rPr lang="en-US" dirty="0" smtClean="0"/>
              <a:t>FDI Principles</a:t>
            </a:r>
          </a:p>
          <a:p>
            <a:pPr lvl="1"/>
            <a:r>
              <a:rPr lang="en-US" dirty="0" smtClean="0"/>
              <a:t>Guided toward export sector</a:t>
            </a:r>
          </a:p>
          <a:p>
            <a:pPr lvl="1"/>
            <a:r>
              <a:rPr lang="en-US" dirty="0" smtClean="0"/>
              <a:t>Guided toward prioritized sectors</a:t>
            </a:r>
          </a:p>
          <a:p>
            <a:pPr lvl="1"/>
            <a:r>
              <a:rPr lang="en-US" dirty="0" smtClean="0"/>
              <a:t>Utility as complements to national development</a:t>
            </a:r>
          </a:p>
          <a:p>
            <a:pPr lvl="1"/>
            <a:r>
              <a:rPr lang="en-US" dirty="0" smtClean="0"/>
              <a:t>Foster technology transfer or food security</a:t>
            </a:r>
          </a:p>
          <a:p>
            <a:pPr lvl="1"/>
            <a:r>
              <a:rPr lang="en-US" dirty="0" smtClean="0"/>
              <a:t>Market guarantees for exports of goods and services</a:t>
            </a:r>
          </a:p>
          <a:p>
            <a:pPr lvl="1"/>
            <a:r>
              <a:rPr lang="en-US" dirty="0" smtClean="0"/>
              <a:t>Cuban majority participation in certain sectors</a:t>
            </a:r>
          </a:p>
          <a:p>
            <a:pPr lvl="1"/>
            <a:r>
              <a:rPr lang="en-US" dirty="0" smtClean="0"/>
              <a:t>Infrastructure</a:t>
            </a:r>
          </a:p>
          <a:p>
            <a:pPr lvl="1"/>
            <a:r>
              <a:rPr lang="en-US" dirty="0" smtClean="0"/>
              <a:t>FDI partner to assume cost overruns</a:t>
            </a:r>
          </a:p>
          <a:p>
            <a:pPr lvl="1"/>
            <a:r>
              <a:rPr lang="en-US" dirty="0"/>
              <a:t>Foreign investment may be directed selectively </a:t>
            </a:r>
            <a:r>
              <a:rPr lang="en-US" dirty="0" smtClean="0"/>
              <a:t>towards </a:t>
            </a:r>
            <a:r>
              <a:rPr lang="en-US" dirty="0"/>
              <a:t>development of non-state ownership </a:t>
            </a:r>
            <a:r>
              <a:rPr lang="en-US" dirty="0" smtClean="0"/>
              <a:t>forms </a:t>
            </a:r>
            <a:r>
              <a:rPr lang="en-US" dirty="0"/>
              <a:t>with juridical personality, prioritizing the </a:t>
            </a:r>
            <a:r>
              <a:rPr lang="en-US" dirty="0" smtClean="0"/>
              <a:t>cooperative </a:t>
            </a:r>
            <a:r>
              <a:rPr lang="en-US" dirty="0"/>
              <a:t>sector.</a:t>
            </a:r>
          </a:p>
          <a:p>
            <a:pPr lvl="1"/>
            <a:r>
              <a:rPr lang="en-US" dirty="0" smtClean="0"/>
              <a:t>2018 Projections down: </a:t>
            </a:r>
          </a:p>
          <a:p>
            <a:pPr lvl="2"/>
            <a:r>
              <a:rPr lang="en-US" dirty="0" smtClean="0"/>
              <a:t>“</a:t>
            </a:r>
            <a:r>
              <a:rPr lang="en-US" b="1" dirty="0">
                <a:solidFill>
                  <a:srgbClr val="FF0000"/>
                </a:solidFill>
              </a:rPr>
              <a:t>Cuba’s Minister of Economy and Planning, Ricardo </a:t>
            </a:r>
            <a:r>
              <a:rPr lang="en-US" b="1" dirty="0" err="1" smtClean="0">
                <a:solidFill>
                  <a:srgbClr val="FF0000"/>
                </a:solidFill>
              </a:rPr>
              <a:t>Cabrisas</a:t>
            </a:r>
            <a:r>
              <a:rPr lang="en-US" b="1" dirty="0" smtClean="0">
                <a:solidFill>
                  <a:srgbClr val="FF0000"/>
                </a:solidFill>
              </a:rPr>
              <a:t>. . </a:t>
            </a:r>
            <a:r>
              <a:rPr lang="en-US" b="1" dirty="0">
                <a:solidFill>
                  <a:srgbClr val="FF0000"/>
                </a:solidFill>
              </a:rPr>
              <a:t>. referred to the need to prioritize “support for production levels and investments linked to exports, substitutes for imports, development programs and infrastructure to meet the needs of the tourism sector; food production and imports; an increase in producing building materials and agricultural supplies; and assuring education, health care, and other basic services for the Cuban people</a:t>
            </a:r>
            <a:r>
              <a:rPr lang="en-US" dirty="0" smtClean="0"/>
              <a:t>.”</a:t>
            </a:r>
            <a:r>
              <a:rPr lang="en-US" dirty="0"/>
              <a:t> “</a:t>
            </a:r>
            <a:r>
              <a:rPr lang="en-US" dirty="0">
                <a:hlinkClick r:id="rId2"/>
              </a:rPr>
              <a:t>Cuba Announces Economic Re-Adjustments</a:t>
            </a:r>
            <a:r>
              <a:rPr lang="en-US" dirty="0"/>
              <a:t>” (May 2017)</a:t>
            </a:r>
          </a:p>
          <a:p>
            <a:pPr lvl="2"/>
            <a:endParaRPr lang="en-US" dirty="0"/>
          </a:p>
        </p:txBody>
      </p:sp>
    </p:spTree>
    <p:extLst>
      <p:ext uri="{BB962C8B-B14F-4D97-AF65-F5344CB8AC3E}">
        <p14:creationId xmlns:p14="http://schemas.microsoft.com/office/powerpoint/2010/main" val="965630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256421" cy="978567"/>
          </a:xfrm>
        </p:spPr>
        <p:txBody>
          <a:bodyPr/>
          <a:lstStyle/>
          <a:p>
            <a:r>
              <a:rPr lang="en-US" dirty="0" smtClean="0"/>
              <a:t>Introduction</a:t>
            </a:r>
            <a:endParaRPr lang="en-US" dirty="0"/>
          </a:p>
        </p:txBody>
      </p:sp>
      <p:sp>
        <p:nvSpPr>
          <p:cNvPr id="4" name="Content Placeholder 3"/>
          <p:cNvSpPr>
            <a:spLocks noGrp="1"/>
          </p:cNvSpPr>
          <p:nvPr>
            <p:ph sz="half" idx="1"/>
          </p:nvPr>
        </p:nvSpPr>
        <p:spPr>
          <a:xfrm>
            <a:off x="112296" y="1171074"/>
            <a:ext cx="4957010" cy="5566610"/>
          </a:xfrm>
        </p:spPr>
        <p:txBody>
          <a:bodyPr>
            <a:normAutofit fontScale="92500" lnSpcReduction="20000"/>
          </a:bodyPr>
          <a:lstStyle/>
          <a:p>
            <a:r>
              <a:rPr lang="en-US" dirty="0"/>
              <a:t>Cuba’s 2014 Foreign Investment Law and the dissemination of its annual Portfolio of Opportunities for Foreign Investment are signals that Cuba is open to foreign direct investment. </a:t>
            </a:r>
            <a:endParaRPr lang="en-US" dirty="0" smtClean="0"/>
          </a:p>
          <a:p>
            <a:r>
              <a:rPr lang="en-US" dirty="0" smtClean="0"/>
              <a:t>The U.S. appears to have loosened the sanctions regime it had imposed on Cuba signaling that the U.S. is open to permitting outbound investment.</a:t>
            </a:r>
            <a:endParaRPr lang="en-US" dirty="0" smtClean="0"/>
          </a:p>
          <a:p>
            <a:r>
              <a:rPr lang="en-US" dirty="0" smtClean="0"/>
              <a:t>While </a:t>
            </a:r>
            <a:r>
              <a:rPr lang="en-US" dirty="0"/>
              <a:t>Cuba has secured a number of deals, progress on all sides remains slow due to the complexities and uncertainties surrounding legal, policy, liability, and other issues. </a:t>
            </a:r>
            <a:endParaRPr lang="en-US" dirty="0" smtClean="0"/>
          </a:p>
        </p:txBody>
      </p:sp>
      <p:pic>
        <p:nvPicPr>
          <p:cNvPr id="10"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14147" y="1"/>
            <a:ext cx="5277853" cy="6876008"/>
          </a:xfrm>
        </p:spPr>
      </p:pic>
    </p:spTree>
    <p:extLst>
      <p:ext uri="{BB962C8B-B14F-4D97-AF65-F5344CB8AC3E}">
        <p14:creationId xmlns:p14="http://schemas.microsoft.com/office/powerpoint/2010/main" val="959494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Cuba </a:t>
            </a:r>
            <a:r>
              <a:rPr lang="en-US" dirty="0" smtClean="0"/>
              <a:t>Legal Sources</a:t>
            </a:r>
            <a:endParaRPr lang="en-US" dirty="0"/>
          </a:p>
        </p:txBody>
      </p:sp>
      <p:sp>
        <p:nvSpPr>
          <p:cNvPr id="3" name="Content Placeholder 2"/>
          <p:cNvSpPr>
            <a:spLocks noGrp="1"/>
          </p:cNvSpPr>
          <p:nvPr>
            <p:ph idx="1"/>
          </p:nvPr>
        </p:nvSpPr>
        <p:spPr/>
        <p:txBody>
          <a:bodyPr>
            <a:normAutofit fontScale="77500" lnSpcReduction="20000"/>
          </a:bodyPr>
          <a:lstStyle/>
          <a:p>
            <a:r>
              <a:rPr lang="en-US" dirty="0"/>
              <a:t>Legal Regime for Foreign Investment</a:t>
            </a:r>
          </a:p>
          <a:p>
            <a:pPr lvl="1"/>
            <a:r>
              <a:rPr lang="en-US" dirty="0"/>
              <a:t>Law No. 118/2014: “Law of Foreign Investment</a:t>
            </a:r>
            <a:r>
              <a:rPr lang="en-US" dirty="0" smtClean="0"/>
              <a:t>”. (</a:t>
            </a:r>
            <a:r>
              <a:rPr lang="en-US" dirty="0" smtClean="0">
                <a:hlinkClick r:id="rId2" invalidUrl="http://www.granma.cu/file/sp/cartera-de-oportunidades-de-inversion-extranjera-23/datos/documentos/marco_regulatorio/Ley No. 118_ENG.pdf"/>
              </a:rPr>
              <a:t>English version</a:t>
            </a:r>
            <a:r>
              <a:rPr lang="en-US" dirty="0" smtClean="0"/>
              <a:t>)</a:t>
            </a:r>
            <a:endParaRPr lang="en-US" dirty="0"/>
          </a:p>
          <a:p>
            <a:pPr lvl="1"/>
            <a:r>
              <a:rPr lang="en-US" dirty="0"/>
              <a:t>Decree No. 325/2014: “Regulations of the Law of Foreign </a:t>
            </a:r>
            <a:r>
              <a:rPr lang="en-US" dirty="0" smtClean="0"/>
              <a:t>Investment</a:t>
            </a:r>
            <a:r>
              <a:rPr lang="en-US" dirty="0"/>
              <a:t>” of the Council of Ministers</a:t>
            </a:r>
          </a:p>
          <a:p>
            <a:pPr lvl="1"/>
            <a:r>
              <a:rPr lang="en-US" dirty="0"/>
              <a:t>Resolution No. 46/2014 and No. 47/2014 of the Banco </a:t>
            </a:r>
            <a:r>
              <a:rPr lang="en-US" dirty="0" smtClean="0"/>
              <a:t>Central </a:t>
            </a:r>
            <a:r>
              <a:rPr lang="en-US" dirty="0"/>
              <a:t>de Cuba</a:t>
            </a:r>
          </a:p>
          <a:p>
            <a:pPr lvl="1"/>
            <a:r>
              <a:rPr lang="en-US" dirty="0"/>
              <a:t>Resolution No. 128/2014 and No. 129/2014 of the Ministry </a:t>
            </a:r>
            <a:r>
              <a:rPr lang="en-US" dirty="0" smtClean="0"/>
              <a:t>of </a:t>
            </a:r>
            <a:r>
              <a:rPr lang="en-US" dirty="0"/>
              <a:t>Foreign Commerce and Investment</a:t>
            </a:r>
          </a:p>
          <a:p>
            <a:pPr lvl="1"/>
            <a:r>
              <a:rPr lang="en-US" dirty="0"/>
              <a:t>Resolution No. 16/2014 and No. 42/2014 of the Ministry of </a:t>
            </a:r>
            <a:r>
              <a:rPr lang="en-US" dirty="0" smtClean="0"/>
              <a:t>Labor </a:t>
            </a:r>
            <a:r>
              <a:rPr lang="en-US" dirty="0"/>
              <a:t>and Social Security</a:t>
            </a:r>
          </a:p>
          <a:p>
            <a:pPr lvl="1"/>
            <a:r>
              <a:rPr lang="en-US" dirty="0"/>
              <a:t>Resolution No. 535/2014 of the Ministry of Finance and </a:t>
            </a:r>
            <a:r>
              <a:rPr lang="en-US" dirty="0" smtClean="0"/>
              <a:t>Prices</a:t>
            </a:r>
            <a:endParaRPr lang="en-US" dirty="0"/>
          </a:p>
          <a:p>
            <a:pPr lvl="1"/>
            <a:r>
              <a:rPr lang="en-US" dirty="0"/>
              <a:t>Resolution No. 920/2014 of </a:t>
            </a:r>
            <a:r>
              <a:rPr lang="en-US" dirty="0" smtClean="0"/>
              <a:t>the Ministry </a:t>
            </a:r>
            <a:r>
              <a:rPr lang="en-US" dirty="0"/>
              <a:t>of the Economy </a:t>
            </a:r>
            <a:r>
              <a:rPr lang="en-US" dirty="0" smtClean="0"/>
              <a:t>and </a:t>
            </a:r>
            <a:r>
              <a:rPr lang="en-US" dirty="0"/>
              <a:t>Planning</a:t>
            </a:r>
          </a:p>
          <a:p>
            <a:pPr lvl="1"/>
            <a:r>
              <a:rPr lang="en-US" dirty="0"/>
              <a:t>Agreement No. 7567 of the Council of Ministers</a:t>
            </a:r>
            <a:r>
              <a:rPr lang="en-US" dirty="0" smtClean="0"/>
              <a:t>.</a:t>
            </a:r>
          </a:p>
          <a:p>
            <a:r>
              <a:rPr lang="en-US" dirty="0" smtClean="0"/>
              <a:t>Tax Treaties</a:t>
            </a:r>
          </a:p>
          <a:p>
            <a:pPr lvl="1"/>
            <a:r>
              <a:rPr lang="en-US" dirty="0"/>
              <a:t>Spain, Barbados, Italy, Russia, Portugal, </a:t>
            </a:r>
            <a:r>
              <a:rPr lang="en-US" dirty="0" smtClean="0"/>
              <a:t>Qatar</a:t>
            </a:r>
            <a:r>
              <a:rPr lang="en-US" dirty="0"/>
              <a:t>, Lebanon, China, Vietnam, Austria, </a:t>
            </a:r>
            <a:r>
              <a:rPr lang="en-US" dirty="0" smtClean="0"/>
              <a:t>Ukraine, and Venezuela</a:t>
            </a:r>
          </a:p>
          <a:p>
            <a:r>
              <a:rPr lang="en-US" dirty="0" smtClean="0">
                <a:hlinkClick r:id="rId3"/>
              </a:rPr>
              <a:t>BITs and TIPs</a:t>
            </a:r>
            <a:endParaRPr lang="en-US" dirty="0" smtClean="0"/>
          </a:p>
          <a:p>
            <a:pPr lvl="1"/>
            <a:r>
              <a:rPr lang="en-US" dirty="0" smtClean="0"/>
              <a:t>Fifty Eight (58 states) plus 3 Treaties with Investment Provisions</a:t>
            </a:r>
            <a:endParaRPr lang="en-US" dirty="0"/>
          </a:p>
          <a:p>
            <a:pPr lvl="1"/>
            <a:endParaRPr lang="en-US" dirty="0"/>
          </a:p>
          <a:p>
            <a:endParaRPr lang="en-US" dirty="0"/>
          </a:p>
        </p:txBody>
      </p:sp>
    </p:spTree>
    <p:extLst>
      <p:ext uri="{BB962C8B-B14F-4D97-AF65-F5344CB8AC3E}">
        <p14:creationId xmlns:p14="http://schemas.microsoft.com/office/powerpoint/2010/main" val="223328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82315"/>
          </a:xfrm>
        </p:spPr>
        <p:txBody>
          <a:bodyPr/>
          <a:lstStyle/>
          <a:p>
            <a:r>
              <a:rPr lang="en-US" dirty="0" smtClean="0"/>
              <a:t>Framework for Investment</a:t>
            </a:r>
            <a:endParaRPr lang="en-US" dirty="0"/>
          </a:p>
        </p:txBody>
      </p:sp>
      <p:sp>
        <p:nvSpPr>
          <p:cNvPr id="3" name="Content Placeholder 2"/>
          <p:cNvSpPr>
            <a:spLocks noGrp="1"/>
          </p:cNvSpPr>
          <p:nvPr>
            <p:ph idx="1"/>
          </p:nvPr>
        </p:nvSpPr>
        <p:spPr>
          <a:xfrm>
            <a:off x="838200" y="882316"/>
            <a:ext cx="11353800" cy="5975683"/>
          </a:xfrm>
        </p:spPr>
        <p:txBody>
          <a:bodyPr>
            <a:normAutofit fontScale="92500" lnSpcReduction="20000"/>
          </a:bodyPr>
          <a:lstStyle/>
          <a:p>
            <a:r>
              <a:rPr lang="en-US" dirty="0" smtClean="0"/>
              <a:t>Law </a:t>
            </a:r>
            <a:r>
              <a:rPr lang="en-US" dirty="0"/>
              <a:t>No. 118 </a:t>
            </a:r>
            <a:endParaRPr lang="en-US" dirty="0" smtClean="0"/>
          </a:p>
          <a:p>
            <a:pPr lvl="1"/>
            <a:r>
              <a:rPr lang="en-US" dirty="0" smtClean="0"/>
              <a:t>Objectives</a:t>
            </a:r>
          </a:p>
          <a:p>
            <a:pPr lvl="2"/>
            <a:r>
              <a:rPr lang="en-US" dirty="0" smtClean="0"/>
              <a:t>Diversification </a:t>
            </a:r>
            <a:r>
              <a:rPr lang="en-US" dirty="0"/>
              <a:t>and expansion of export markets, substitution of imports, development of high technology</a:t>
            </a:r>
          </a:p>
          <a:p>
            <a:pPr lvl="1"/>
            <a:r>
              <a:rPr lang="en-US" dirty="0"/>
              <a:t>Health, education, and armed forces are the only sectors exempt from investment</a:t>
            </a:r>
          </a:p>
          <a:p>
            <a:pPr lvl="1"/>
            <a:r>
              <a:rPr lang="en-US" dirty="0"/>
              <a:t>Modalities of </a:t>
            </a:r>
            <a:r>
              <a:rPr lang="en-US" dirty="0" smtClean="0"/>
              <a:t>investment</a:t>
            </a:r>
            <a:endParaRPr lang="en-US" dirty="0"/>
          </a:p>
          <a:p>
            <a:pPr lvl="2"/>
            <a:r>
              <a:rPr lang="en-US" b="1" dirty="0">
                <a:solidFill>
                  <a:srgbClr val="FF0000"/>
                </a:solidFill>
              </a:rPr>
              <a:t>Joint enterprise</a:t>
            </a:r>
            <a:r>
              <a:rPr lang="en-US" dirty="0"/>
              <a:t>.</a:t>
            </a:r>
          </a:p>
          <a:p>
            <a:pPr lvl="2"/>
            <a:r>
              <a:rPr lang="en-US" b="1" dirty="0">
                <a:solidFill>
                  <a:srgbClr val="FF0000"/>
                </a:solidFill>
              </a:rPr>
              <a:t>International economic partnership agreements</a:t>
            </a:r>
            <a:r>
              <a:rPr lang="en-US" dirty="0"/>
              <a:t> </a:t>
            </a:r>
          </a:p>
          <a:p>
            <a:pPr lvl="3"/>
            <a:r>
              <a:rPr lang="en-US" dirty="0"/>
              <a:t>including, among others, contracts for hotel management, production or services, contracts to provide professional services, risk contracts to explore non renewable natural resources, for construction and agricultural production. </a:t>
            </a:r>
          </a:p>
          <a:p>
            <a:pPr lvl="2"/>
            <a:r>
              <a:rPr lang="en-US" b="1" dirty="0">
                <a:solidFill>
                  <a:srgbClr val="FF0000"/>
                </a:solidFill>
              </a:rPr>
              <a:t>Enterprises with 100% foreign capital</a:t>
            </a:r>
            <a:r>
              <a:rPr lang="en-US" dirty="0"/>
              <a:t>:</a:t>
            </a:r>
          </a:p>
          <a:p>
            <a:pPr lvl="3"/>
            <a:r>
              <a:rPr lang="en-US" dirty="0"/>
              <a:t>Natural persons acting on their own behalf;</a:t>
            </a:r>
          </a:p>
          <a:p>
            <a:pPr lvl="3"/>
            <a:r>
              <a:rPr lang="en-US" dirty="0"/>
              <a:t>Juridical persons constituting a Cuban affiliate of the foreign entity which they own; or</a:t>
            </a:r>
          </a:p>
          <a:p>
            <a:pPr lvl="3"/>
            <a:r>
              <a:rPr lang="en-US" dirty="0"/>
              <a:t>Juridical persons setting up a branch of a foreign </a:t>
            </a:r>
            <a:r>
              <a:rPr lang="en-US" dirty="0" smtClean="0"/>
              <a:t>entity</a:t>
            </a:r>
            <a:endParaRPr lang="en-US" dirty="0"/>
          </a:p>
          <a:p>
            <a:pPr lvl="1"/>
            <a:r>
              <a:rPr lang="en-US" dirty="0"/>
              <a:t>Operating a business in Cuba (opening a bank account, hiring labor, sourcing production materials, registering your business with relevant </a:t>
            </a:r>
            <a:r>
              <a:rPr lang="en-US" dirty="0" smtClean="0"/>
              <a:t>authorities</a:t>
            </a:r>
          </a:p>
          <a:p>
            <a:pPr lvl="1"/>
            <a:r>
              <a:rPr lang="en-US" dirty="0" smtClean="0"/>
              <a:t>Labor must be purchased from the state (Ley 118 ¶ 30.1). </a:t>
            </a:r>
          </a:p>
          <a:p>
            <a:pPr lvl="2"/>
            <a:r>
              <a:rPr lang="en-US" dirty="0" err="1" smtClean="0"/>
              <a:t>Reglamentos</a:t>
            </a:r>
            <a:r>
              <a:rPr lang="en-US" dirty="0" smtClean="0"/>
              <a:t> </a:t>
            </a:r>
            <a:r>
              <a:rPr lang="en-US" dirty="0" err="1" smtClean="0"/>
              <a:t>Obre</a:t>
            </a:r>
            <a:r>
              <a:rPr lang="en-US" dirty="0" smtClean="0"/>
              <a:t> </a:t>
            </a:r>
            <a:r>
              <a:rPr lang="en-US" dirty="0" err="1" smtClean="0"/>
              <a:t>Régimen</a:t>
            </a:r>
            <a:r>
              <a:rPr lang="en-US" dirty="0" smtClean="0"/>
              <a:t> </a:t>
            </a:r>
            <a:r>
              <a:rPr lang="en-US" dirty="0" err="1" smtClean="0"/>
              <a:t>Laboral</a:t>
            </a:r>
            <a:r>
              <a:rPr lang="en-US" dirty="0" smtClean="0"/>
              <a:t> </a:t>
            </a:r>
            <a:r>
              <a:rPr lang="en-US" dirty="0" err="1" smtClean="0"/>
              <a:t>En</a:t>
            </a:r>
            <a:r>
              <a:rPr lang="en-US" dirty="0" smtClean="0"/>
              <a:t> La </a:t>
            </a:r>
            <a:r>
              <a:rPr lang="en-US" dirty="0" err="1" smtClean="0"/>
              <a:t>Inversión</a:t>
            </a:r>
            <a:r>
              <a:rPr lang="en-US" dirty="0" smtClean="0"/>
              <a:t> </a:t>
            </a:r>
            <a:r>
              <a:rPr lang="en-US" dirty="0" err="1" smtClean="0"/>
              <a:t>Extranjera</a:t>
            </a:r>
            <a:endParaRPr lang="en-US" dirty="0" smtClean="0"/>
          </a:p>
          <a:p>
            <a:pPr lvl="1"/>
            <a:r>
              <a:rPr lang="en-US" smtClean="0"/>
              <a:t>No Expropriation</a:t>
            </a:r>
            <a:r>
              <a:rPr lang="en-US" dirty="0"/>
              <a:t>; “unless such action is executed for reasons of public or social interest as previously stated by the Council of Ministers, in accordance with the provisions of the </a:t>
            </a:r>
            <a:r>
              <a:rPr lang="en-US" dirty="0" smtClean="0"/>
              <a:t>Constitution</a:t>
            </a:r>
            <a:r>
              <a:rPr lang="en-US" dirty="0"/>
              <a:t>.” </a:t>
            </a:r>
            <a:r>
              <a:rPr lang="en-US" dirty="0" smtClean="0"/>
              <a:t>”</a:t>
            </a:r>
          </a:p>
          <a:p>
            <a:pPr lvl="2"/>
            <a:endParaRPr lang="en-US" dirty="0"/>
          </a:p>
        </p:txBody>
      </p:sp>
    </p:spTree>
    <p:extLst>
      <p:ext uri="{BB962C8B-B14F-4D97-AF65-F5344CB8AC3E}">
        <p14:creationId xmlns:p14="http://schemas.microsoft.com/office/powerpoint/2010/main" val="1992110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Cuba Investment Opportunities</a:t>
            </a:r>
            <a:br>
              <a:rPr lang="en-US" dirty="0"/>
            </a:br>
            <a:endParaRPr lang="en-US" dirty="0"/>
          </a:p>
        </p:txBody>
      </p:sp>
      <p:sp>
        <p:nvSpPr>
          <p:cNvPr id="3" name="Content Placeholder 2"/>
          <p:cNvSpPr>
            <a:spLocks noGrp="1"/>
          </p:cNvSpPr>
          <p:nvPr>
            <p:ph sz="half" idx="1"/>
          </p:nvPr>
        </p:nvSpPr>
        <p:spPr>
          <a:xfrm>
            <a:off x="0" y="1825625"/>
            <a:ext cx="5165558" cy="4351338"/>
          </a:xfrm>
        </p:spPr>
        <p:txBody>
          <a:bodyPr/>
          <a:lstStyle/>
          <a:p>
            <a:r>
              <a:rPr lang="en-US" dirty="0"/>
              <a:t>“</a:t>
            </a:r>
            <a:r>
              <a:rPr lang="en-US" dirty="0">
                <a:hlinkClick r:id="rId2"/>
              </a:rPr>
              <a:t>Portfolio of Opportunities for Foreign </a:t>
            </a:r>
            <a:r>
              <a:rPr lang="en-US" dirty="0" smtClean="0">
                <a:hlinkClick r:id="rId2"/>
              </a:rPr>
              <a:t>Investment</a:t>
            </a:r>
            <a:r>
              <a:rPr lang="en-US" dirty="0" smtClean="0"/>
              <a:t> </a:t>
            </a:r>
            <a:r>
              <a:rPr lang="en-US" dirty="0"/>
              <a:t>for </a:t>
            </a:r>
            <a:r>
              <a:rPr lang="en-US" dirty="0" smtClean="0"/>
              <a:t>2016-2017</a:t>
            </a:r>
          </a:p>
          <a:p>
            <a:pPr lvl="1"/>
            <a:r>
              <a:rPr lang="en-US" dirty="0"/>
              <a:t>includes 395 business opportunities, up from 326 projects floated in 2015 and 246 projects in </a:t>
            </a:r>
            <a:r>
              <a:rPr lang="en-US" dirty="0" smtClean="0"/>
              <a:t>2014</a:t>
            </a:r>
          </a:p>
          <a:p>
            <a:pPr lvl="1"/>
            <a:r>
              <a:rPr lang="en-US" dirty="0" smtClean="0"/>
              <a:t>Emphasis on activity in Special Economic Zones (Mariel)</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38014" y="1825625"/>
            <a:ext cx="6306448" cy="3692691"/>
          </a:xfrm>
        </p:spPr>
      </p:pic>
      <p:sp>
        <p:nvSpPr>
          <p:cNvPr id="6" name="TextBox 5"/>
          <p:cNvSpPr txBox="1"/>
          <p:nvPr/>
        </p:nvSpPr>
        <p:spPr>
          <a:xfrm>
            <a:off x="5838014" y="6015789"/>
            <a:ext cx="6306447" cy="369332"/>
          </a:xfrm>
          <a:prstGeom prst="rect">
            <a:avLst/>
          </a:prstGeom>
          <a:noFill/>
        </p:spPr>
        <p:txBody>
          <a:bodyPr wrap="square" rtlCol="0">
            <a:spAutoFit/>
          </a:bodyPr>
          <a:lstStyle/>
          <a:p>
            <a:r>
              <a:rPr lang="en-US" smtClean="0"/>
              <a:t>Source:</a:t>
            </a:r>
            <a:r>
              <a:rPr lang="en-US"/>
              <a:t> Feinberg, Analysis: </a:t>
            </a:r>
            <a:r>
              <a:rPr lang="en-US">
                <a:hlinkClick r:id="rId4"/>
              </a:rPr>
              <a:t>Cuba’s Call to Foreign Investors</a:t>
            </a:r>
            <a:r>
              <a:rPr lang="en-US"/>
              <a:t> (2017)</a:t>
            </a:r>
            <a:r>
              <a:rPr lang="en-US" smtClean="0"/>
              <a:t>  </a:t>
            </a:r>
            <a:endParaRPr lang="en-US" dirty="0"/>
          </a:p>
        </p:txBody>
      </p:sp>
    </p:spTree>
    <p:extLst>
      <p:ext uri="{BB962C8B-B14F-4D97-AF65-F5344CB8AC3E}">
        <p14:creationId xmlns:p14="http://schemas.microsoft.com/office/powerpoint/2010/main" val="247220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0421"/>
            <a:ext cx="6019800" cy="1042737"/>
          </a:xfrm>
        </p:spPr>
        <p:txBody>
          <a:bodyPr>
            <a:normAutofit fontScale="90000"/>
          </a:bodyPr>
          <a:lstStyle/>
          <a:p>
            <a:r>
              <a:rPr lang="en-US" dirty="0" smtClean="0"/>
              <a:t>It’s All About the Application</a:t>
            </a:r>
            <a:endParaRPr lang="en-US" dirty="0"/>
          </a:p>
        </p:txBody>
      </p:sp>
      <p:sp>
        <p:nvSpPr>
          <p:cNvPr id="4" name="Content Placeholder 3"/>
          <p:cNvSpPr>
            <a:spLocks noGrp="1"/>
          </p:cNvSpPr>
          <p:nvPr>
            <p:ph sz="half" idx="1"/>
          </p:nvPr>
        </p:nvSpPr>
        <p:spPr/>
        <p:txBody>
          <a:bodyPr/>
          <a:lstStyle/>
          <a:p>
            <a:r>
              <a:rPr lang="en-US" dirty="0" smtClean="0"/>
              <a:t>The Foreign Investment law is effectively administered through the process of considering, negotiating, and operationalizing applications for inbound investment. Much of the administrative regulations deal with the multi-form applications and their content </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86281" y="160421"/>
            <a:ext cx="5577382" cy="5561765"/>
          </a:xfrm>
        </p:spPr>
      </p:pic>
      <p:sp>
        <p:nvSpPr>
          <p:cNvPr id="7" name="TextBox 6"/>
          <p:cNvSpPr txBox="1"/>
          <p:nvPr/>
        </p:nvSpPr>
        <p:spPr>
          <a:xfrm>
            <a:off x="5358063" y="5903495"/>
            <a:ext cx="6833937" cy="738664"/>
          </a:xfrm>
          <a:prstGeom prst="rect">
            <a:avLst/>
          </a:prstGeom>
          <a:noFill/>
        </p:spPr>
        <p:txBody>
          <a:bodyPr wrap="square" rtlCol="0">
            <a:spAutoFit/>
          </a:bodyPr>
          <a:lstStyle/>
          <a:p>
            <a:r>
              <a:rPr lang="en-US" sz="1400" dirty="0"/>
              <a:t>Annex 2: </a:t>
            </a:r>
            <a:r>
              <a:rPr lang="en-US" sz="1400" dirty="0" err="1"/>
              <a:t>Tablas</a:t>
            </a:r>
            <a:r>
              <a:rPr lang="en-US" sz="1400" dirty="0"/>
              <a:t> Para La </a:t>
            </a:r>
            <a:r>
              <a:rPr lang="en-US" sz="1400" dirty="0" err="1"/>
              <a:t>Presentación</a:t>
            </a:r>
            <a:r>
              <a:rPr lang="en-US" sz="1400" dirty="0"/>
              <a:t> Del </a:t>
            </a:r>
            <a:r>
              <a:rPr lang="en-US" sz="1400" dirty="0" err="1"/>
              <a:t>Estudio</a:t>
            </a:r>
            <a:r>
              <a:rPr lang="en-US" sz="1400" dirty="0"/>
              <a:t> De </a:t>
            </a:r>
            <a:r>
              <a:rPr lang="en-US" sz="1400" dirty="0" err="1"/>
              <a:t>Prefactibilidad</a:t>
            </a:r>
            <a:r>
              <a:rPr lang="en-US" sz="1400" dirty="0"/>
              <a:t> Y </a:t>
            </a:r>
            <a:r>
              <a:rPr lang="en-US" sz="1400" dirty="0" err="1"/>
              <a:t>Factibilidad</a:t>
            </a:r>
            <a:r>
              <a:rPr lang="en-US" sz="1400" dirty="0"/>
              <a:t> </a:t>
            </a:r>
            <a:r>
              <a:rPr lang="en-US" sz="1400" dirty="0" err="1"/>
              <a:t>Técnico-económica</a:t>
            </a:r>
            <a:r>
              <a:rPr lang="en-US" sz="1400" dirty="0"/>
              <a:t> [Tables For Presentation Of The Study Of Pre-Feasibility And Technical-Economic Feasibility]</a:t>
            </a:r>
          </a:p>
        </p:txBody>
      </p:sp>
    </p:spTree>
    <p:extLst>
      <p:ext uri="{BB962C8B-B14F-4D97-AF65-F5344CB8AC3E}">
        <p14:creationId xmlns:p14="http://schemas.microsoft.com/office/powerpoint/2010/main" val="251007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55031"/>
          </a:xfrm>
        </p:spPr>
        <p:txBody>
          <a:bodyPr/>
          <a:lstStyle/>
          <a:p>
            <a:r>
              <a:rPr lang="en-US" dirty="0" smtClean="0"/>
              <a:t>“Paperwork” for the Application</a:t>
            </a:r>
            <a:endParaRPr lang="en-US" dirty="0"/>
          </a:p>
        </p:txBody>
      </p:sp>
      <p:sp>
        <p:nvSpPr>
          <p:cNvPr id="3" name="Content Placeholder 2"/>
          <p:cNvSpPr>
            <a:spLocks noGrp="1"/>
          </p:cNvSpPr>
          <p:nvPr>
            <p:ph idx="1"/>
          </p:nvPr>
        </p:nvSpPr>
        <p:spPr>
          <a:xfrm>
            <a:off x="838200" y="1155032"/>
            <a:ext cx="10515600" cy="5702967"/>
          </a:xfrm>
        </p:spPr>
        <p:txBody>
          <a:bodyPr>
            <a:normAutofit fontScale="85000" lnSpcReduction="20000"/>
          </a:bodyPr>
          <a:lstStyle/>
          <a:p>
            <a:r>
              <a:rPr lang="en-US" dirty="0" smtClean="0"/>
              <a:t>Ley 118, Resolution 129 (2014) </a:t>
            </a:r>
            <a:endParaRPr lang="en-US" dirty="0" smtClean="0"/>
          </a:p>
          <a:p>
            <a:r>
              <a:rPr lang="en-US" dirty="0"/>
              <a:t>El </a:t>
            </a:r>
            <a:r>
              <a:rPr lang="en-US" dirty="0" err="1"/>
              <a:t>Decreto</a:t>
            </a:r>
            <a:r>
              <a:rPr lang="en-US" dirty="0"/>
              <a:t> </a:t>
            </a:r>
            <a:r>
              <a:rPr lang="en-US" dirty="0" smtClean="0"/>
              <a:t>Nº325 (9 April 2014) </a:t>
            </a:r>
            <a:r>
              <a:rPr lang="en-US" dirty="0"/>
              <a:t>“</a:t>
            </a:r>
            <a:r>
              <a:rPr lang="en-US" dirty="0" err="1"/>
              <a:t>Reglamento</a:t>
            </a:r>
            <a:r>
              <a:rPr lang="en-US" dirty="0"/>
              <a:t> de la Ley de la </a:t>
            </a:r>
            <a:r>
              <a:rPr lang="en-US" dirty="0" err="1" smtClean="0"/>
              <a:t>Inversión</a:t>
            </a:r>
            <a:r>
              <a:rPr lang="en-US" dirty="0" smtClean="0"/>
              <a:t> </a:t>
            </a:r>
            <a:r>
              <a:rPr lang="en-US" dirty="0" err="1"/>
              <a:t>Extranjera</a:t>
            </a:r>
            <a:r>
              <a:rPr lang="en-US" dirty="0" smtClean="0"/>
              <a:t>”</a:t>
            </a:r>
          </a:p>
          <a:p>
            <a:pPr lvl="1"/>
            <a:r>
              <a:rPr lang="en-US" dirty="0" smtClean="0"/>
              <a:t>establece </a:t>
            </a:r>
            <a:r>
              <a:rPr lang="en-US" dirty="0"/>
              <a:t>el </a:t>
            </a:r>
            <a:r>
              <a:rPr lang="en-US" dirty="0" err="1"/>
              <a:t>procedimiento</a:t>
            </a:r>
            <a:r>
              <a:rPr lang="en-US" dirty="0"/>
              <a:t> </a:t>
            </a:r>
            <a:r>
              <a:rPr lang="en-US" dirty="0" smtClean="0"/>
              <a:t>para </a:t>
            </a:r>
            <a:r>
              <a:rPr lang="en-US" dirty="0"/>
              <a:t>la </a:t>
            </a:r>
            <a:r>
              <a:rPr lang="en-US" dirty="0" err="1"/>
              <a:t>presentación</a:t>
            </a:r>
            <a:r>
              <a:rPr lang="en-US" dirty="0"/>
              <a:t> de solicitudes y </a:t>
            </a:r>
            <a:r>
              <a:rPr lang="en-US" dirty="0" err="1"/>
              <a:t>evaluación</a:t>
            </a:r>
            <a:r>
              <a:rPr lang="en-US" dirty="0"/>
              <a:t> de </a:t>
            </a:r>
            <a:r>
              <a:rPr lang="en-US" dirty="0" smtClean="0"/>
              <a:t>las </a:t>
            </a:r>
            <a:r>
              <a:rPr lang="en-US" dirty="0" err="1"/>
              <a:t>propuestas</a:t>
            </a:r>
            <a:r>
              <a:rPr lang="en-US" dirty="0"/>
              <a:t> de </a:t>
            </a:r>
            <a:r>
              <a:rPr lang="en-US" dirty="0" err="1"/>
              <a:t>negocios</a:t>
            </a:r>
            <a:r>
              <a:rPr lang="en-US" dirty="0"/>
              <a:t> con </a:t>
            </a:r>
            <a:r>
              <a:rPr lang="en-US" dirty="0" err="1"/>
              <a:t>inversión</a:t>
            </a:r>
            <a:r>
              <a:rPr lang="en-US" dirty="0"/>
              <a:t> </a:t>
            </a:r>
            <a:r>
              <a:rPr lang="en-US" dirty="0" err="1" smtClean="0"/>
              <a:t>extranjera</a:t>
            </a:r>
            <a:r>
              <a:rPr lang="en-US" dirty="0" smtClean="0"/>
              <a:t> </a:t>
            </a:r>
            <a:r>
              <a:rPr lang="en-US" dirty="0" err="1" smtClean="0"/>
              <a:t>en</a:t>
            </a:r>
            <a:r>
              <a:rPr lang="en-US" dirty="0" smtClean="0"/>
              <a:t> Cuba [</a:t>
            </a:r>
            <a:r>
              <a:rPr lang="en-US" dirty="0"/>
              <a:t>Establishes the procedure for the submission of applications and evaluation of business proposals with foreign investment in Cuba </a:t>
            </a:r>
            <a:r>
              <a:rPr lang="en-US" dirty="0" smtClean="0"/>
              <a:t>].</a:t>
            </a:r>
            <a:endParaRPr lang="en-US" dirty="0" smtClean="0"/>
          </a:p>
          <a:p>
            <a:r>
              <a:rPr lang="en-US" dirty="0"/>
              <a:t>RESOLUCIÓN Nº 129 de </a:t>
            </a:r>
            <a:r>
              <a:rPr lang="en-US" dirty="0" smtClean="0"/>
              <a:t>2014 establishes the content of the forms submitted)</a:t>
            </a:r>
          </a:p>
          <a:p>
            <a:pPr lvl="1"/>
            <a:r>
              <a:rPr lang="en-US" dirty="0" smtClean="0"/>
              <a:t>Annex </a:t>
            </a:r>
            <a:r>
              <a:rPr lang="en-US" dirty="0" smtClean="0"/>
              <a:t>1 (</a:t>
            </a:r>
            <a:r>
              <a:rPr lang="en-US" dirty="0" smtClean="0">
                <a:hlinkClick r:id="rId2" invalidUrl="http://www.granma.cu/file/sp/cartera-de-oportunidades-de-inversion-extranjera-23/datos/documentos/marco_regulatorio/Ley No. 118_ESP.pdf"/>
              </a:rPr>
              <a:t>Source</a:t>
            </a:r>
            <a:r>
              <a:rPr lang="en-US" dirty="0" smtClean="0"/>
              <a:t> pp. 210 et seq.)  </a:t>
            </a:r>
            <a:r>
              <a:rPr lang="en-US" b="1" dirty="0" smtClean="0">
                <a:solidFill>
                  <a:srgbClr val="FF0000"/>
                </a:solidFill>
              </a:rPr>
              <a:t>Bases </a:t>
            </a:r>
            <a:r>
              <a:rPr lang="en-US" b="1" dirty="0" err="1" smtClean="0">
                <a:solidFill>
                  <a:srgbClr val="FF0000"/>
                </a:solidFill>
              </a:rPr>
              <a:t>Metodológicas</a:t>
            </a:r>
            <a:r>
              <a:rPr lang="en-US" b="1" dirty="0" smtClean="0">
                <a:solidFill>
                  <a:srgbClr val="FF0000"/>
                </a:solidFill>
              </a:rPr>
              <a:t> Para La </a:t>
            </a:r>
            <a:r>
              <a:rPr lang="en-US" b="1" dirty="0" err="1" smtClean="0">
                <a:solidFill>
                  <a:srgbClr val="FF0000"/>
                </a:solidFill>
              </a:rPr>
              <a:t>Presentación</a:t>
            </a:r>
            <a:r>
              <a:rPr lang="en-US" b="1" dirty="0" smtClean="0">
                <a:solidFill>
                  <a:srgbClr val="FF0000"/>
                </a:solidFill>
              </a:rPr>
              <a:t> De </a:t>
            </a:r>
            <a:r>
              <a:rPr lang="en-US" b="1" dirty="0" err="1" smtClean="0">
                <a:solidFill>
                  <a:srgbClr val="FF0000"/>
                </a:solidFill>
              </a:rPr>
              <a:t>Oportunidades</a:t>
            </a:r>
            <a:r>
              <a:rPr lang="en-US" b="1" dirty="0" smtClean="0">
                <a:solidFill>
                  <a:srgbClr val="FF0000"/>
                </a:solidFill>
              </a:rPr>
              <a:t> De </a:t>
            </a:r>
            <a:r>
              <a:rPr lang="en-US" b="1" dirty="0" err="1" smtClean="0">
                <a:solidFill>
                  <a:srgbClr val="FF0000"/>
                </a:solidFill>
              </a:rPr>
              <a:t>Inversión</a:t>
            </a:r>
            <a:r>
              <a:rPr lang="en-US" b="1" dirty="0" smtClean="0">
                <a:solidFill>
                  <a:srgbClr val="FF0000"/>
                </a:solidFill>
              </a:rPr>
              <a:t> </a:t>
            </a:r>
            <a:r>
              <a:rPr lang="en-US" b="1" dirty="0" err="1" smtClean="0">
                <a:solidFill>
                  <a:srgbClr val="FF0000"/>
                </a:solidFill>
              </a:rPr>
              <a:t>Extranjera</a:t>
            </a:r>
            <a:r>
              <a:rPr lang="en-US" b="1" dirty="0" smtClean="0">
                <a:solidFill>
                  <a:srgbClr val="FF0000"/>
                </a:solidFill>
              </a:rPr>
              <a:t> Y La </a:t>
            </a:r>
            <a:r>
              <a:rPr lang="en-US" b="1" dirty="0" err="1" smtClean="0">
                <a:solidFill>
                  <a:srgbClr val="FF0000"/>
                </a:solidFill>
              </a:rPr>
              <a:t>Elaboración</a:t>
            </a:r>
            <a:r>
              <a:rPr lang="en-US" b="1" dirty="0" smtClean="0">
                <a:solidFill>
                  <a:srgbClr val="FF0000"/>
                </a:solidFill>
              </a:rPr>
              <a:t> de </a:t>
            </a:r>
            <a:r>
              <a:rPr lang="en-US" b="1" dirty="0" err="1" smtClean="0">
                <a:solidFill>
                  <a:srgbClr val="FF0000"/>
                </a:solidFill>
              </a:rPr>
              <a:t>Estudios</a:t>
            </a:r>
            <a:r>
              <a:rPr lang="en-US" b="1" dirty="0" smtClean="0">
                <a:solidFill>
                  <a:srgbClr val="FF0000"/>
                </a:solidFill>
              </a:rPr>
              <a:t> de Pre O </a:t>
            </a:r>
            <a:r>
              <a:rPr lang="en-US" b="1" dirty="0" err="1" smtClean="0">
                <a:solidFill>
                  <a:srgbClr val="FF0000"/>
                </a:solidFill>
              </a:rPr>
              <a:t>Factibilidad</a:t>
            </a:r>
            <a:r>
              <a:rPr lang="en-US" b="1" dirty="0" smtClean="0">
                <a:solidFill>
                  <a:srgbClr val="FF0000"/>
                </a:solidFill>
              </a:rPr>
              <a:t> </a:t>
            </a:r>
            <a:r>
              <a:rPr lang="en-US" b="1" dirty="0" err="1" smtClean="0">
                <a:solidFill>
                  <a:srgbClr val="FF0000"/>
                </a:solidFill>
              </a:rPr>
              <a:t>Técnico-económica</a:t>
            </a:r>
            <a:r>
              <a:rPr lang="en-US" b="1" dirty="0" smtClean="0">
                <a:solidFill>
                  <a:srgbClr val="FF0000"/>
                </a:solidFill>
              </a:rPr>
              <a:t>, Para </a:t>
            </a:r>
            <a:r>
              <a:rPr lang="en-US" b="1" dirty="0" err="1" smtClean="0">
                <a:solidFill>
                  <a:srgbClr val="FF0000"/>
                </a:solidFill>
              </a:rPr>
              <a:t>Oportunidades</a:t>
            </a:r>
            <a:r>
              <a:rPr lang="en-US" b="1" dirty="0" smtClean="0">
                <a:solidFill>
                  <a:srgbClr val="FF0000"/>
                </a:solidFill>
              </a:rPr>
              <a:t>, </a:t>
            </a:r>
            <a:r>
              <a:rPr lang="en-US" b="1" dirty="0" err="1" smtClean="0">
                <a:solidFill>
                  <a:srgbClr val="FF0000"/>
                </a:solidFill>
              </a:rPr>
              <a:t>Propuestas</a:t>
            </a:r>
            <a:r>
              <a:rPr lang="en-US" b="1" dirty="0" smtClean="0">
                <a:solidFill>
                  <a:srgbClr val="FF0000"/>
                </a:solidFill>
              </a:rPr>
              <a:t> De </a:t>
            </a:r>
            <a:r>
              <a:rPr lang="en-US" b="1" dirty="0" err="1" smtClean="0">
                <a:solidFill>
                  <a:srgbClr val="FF0000"/>
                </a:solidFill>
              </a:rPr>
              <a:t>Negocios</a:t>
            </a:r>
            <a:r>
              <a:rPr lang="en-US" b="1" dirty="0" smtClean="0">
                <a:solidFill>
                  <a:srgbClr val="FF0000"/>
                </a:solidFill>
              </a:rPr>
              <a:t> Con </a:t>
            </a:r>
            <a:r>
              <a:rPr lang="en-US" b="1" dirty="0" err="1" smtClean="0">
                <a:solidFill>
                  <a:srgbClr val="FF0000"/>
                </a:solidFill>
              </a:rPr>
              <a:t>Inversión</a:t>
            </a:r>
            <a:r>
              <a:rPr lang="en-US" b="1" dirty="0" smtClean="0">
                <a:solidFill>
                  <a:srgbClr val="FF0000"/>
                </a:solidFill>
              </a:rPr>
              <a:t> </a:t>
            </a:r>
            <a:r>
              <a:rPr lang="en-US" b="1" dirty="0" err="1" smtClean="0">
                <a:solidFill>
                  <a:srgbClr val="FF0000"/>
                </a:solidFill>
              </a:rPr>
              <a:t>Extranjera</a:t>
            </a:r>
            <a:r>
              <a:rPr lang="en-US" b="1" dirty="0" smtClean="0">
                <a:solidFill>
                  <a:srgbClr val="FF0000"/>
                </a:solidFill>
              </a:rPr>
              <a:t> Y </a:t>
            </a:r>
            <a:r>
              <a:rPr lang="en-US" b="1" dirty="0" err="1" smtClean="0">
                <a:solidFill>
                  <a:srgbClr val="FF0000"/>
                </a:solidFill>
              </a:rPr>
              <a:t>Modificación</a:t>
            </a:r>
            <a:r>
              <a:rPr lang="en-US" b="1" dirty="0" smtClean="0">
                <a:solidFill>
                  <a:srgbClr val="FF0000"/>
                </a:solidFill>
              </a:rPr>
              <a:t> De </a:t>
            </a:r>
            <a:r>
              <a:rPr lang="en-US" b="1" dirty="0" err="1" smtClean="0">
                <a:solidFill>
                  <a:srgbClr val="FF0000"/>
                </a:solidFill>
              </a:rPr>
              <a:t>Negocios</a:t>
            </a:r>
            <a:r>
              <a:rPr lang="en-US" b="1" dirty="0" smtClean="0">
                <a:solidFill>
                  <a:srgbClr val="FF0000"/>
                </a:solidFill>
              </a:rPr>
              <a:t> </a:t>
            </a:r>
            <a:r>
              <a:rPr lang="en-US" b="1" dirty="0" err="1" smtClean="0">
                <a:solidFill>
                  <a:srgbClr val="FF0000"/>
                </a:solidFill>
              </a:rPr>
              <a:t>En</a:t>
            </a:r>
            <a:r>
              <a:rPr lang="en-US" b="1" dirty="0" smtClean="0">
                <a:solidFill>
                  <a:srgbClr val="FF0000"/>
                </a:solidFill>
              </a:rPr>
              <a:t> </a:t>
            </a:r>
            <a:r>
              <a:rPr lang="en-US" b="1" dirty="0" err="1" smtClean="0">
                <a:solidFill>
                  <a:srgbClr val="FF0000"/>
                </a:solidFill>
              </a:rPr>
              <a:t>Operaciones</a:t>
            </a:r>
            <a:r>
              <a:rPr lang="en-US" b="1" dirty="0" smtClean="0">
                <a:solidFill>
                  <a:srgbClr val="FF0000"/>
                </a:solidFill>
              </a:rPr>
              <a:t>, </a:t>
            </a:r>
            <a:r>
              <a:rPr lang="en-US" b="1" dirty="0" err="1" smtClean="0">
                <a:solidFill>
                  <a:srgbClr val="FF0000"/>
                </a:solidFill>
              </a:rPr>
              <a:t>Según</a:t>
            </a:r>
            <a:r>
              <a:rPr lang="en-US" b="1" dirty="0" smtClean="0">
                <a:solidFill>
                  <a:srgbClr val="FF0000"/>
                </a:solidFill>
              </a:rPr>
              <a:t> </a:t>
            </a:r>
            <a:r>
              <a:rPr lang="en-US" b="1" dirty="0" err="1" smtClean="0">
                <a:solidFill>
                  <a:srgbClr val="FF0000"/>
                </a:solidFill>
              </a:rPr>
              <a:t>Corresponda</a:t>
            </a:r>
            <a:r>
              <a:rPr lang="en-US" b="1" dirty="0" smtClean="0">
                <a:solidFill>
                  <a:srgbClr val="FF0000"/>
                </a:solidFill>
              </a:rPr>
              <a:t>, </a:t>
            </a:r>
            <a:r>
              <a:rPr lang="en-US" b="1" dirty="0" err="1" smtClean="0">
                <a:solidFill>
                  <a:srgbClr val="FF0000"/>
                </a:solidFill>
              </a:rPr>
              <a:t>Así</a:t>
            </a:r>
            <a:r>
              <a:rPr lang="en-US" b="1" dirty="0" smtClean="0">
                <a:solidFill>
                  <a:srgbClr val="FF0000"/>
                </a:solidFill>
              </a:rPr>
              <a:t> Como Para La </a:t>
            </a:r>
            <a:r>
              <a:rPr lang="en-US" b="1" dirty="0" err="1" smtClean="0">
                <a:solidFill>
                  <a:srgbClr val="FF0000"/>
                </a:solidFill>
              </a:rPr>
              <a:t>Presentación</a:t>
            </a:r>
            <a:r>
              <a:rPr lang="en-US" b="1" dirty="0" smtClean="0">
                <a:solidFill>
                  <a:srgbClr val="FF0000"/>
                </a:solidFill>
              </a:rPr>
              <a:t> Del </a:t>
            </a:r>
            <a:r>
              <a:rPr lang="en-US" b="1" dirty="0" err="1" smtClean="0">
                <a:solidFill>
                  <a:srgbClr val="FF0000"/>
                </a:solidFill>
              </a:rPr>
              <a:t>Informe</a:t>
            </a:r>
            <a:r>
              <a:rPr lang="en-US" b="1" dirty="0" smtClean="0">
                <a:solidFill>
                  <a:srgbClr val="FF0000"/>
                </a:solidFill>
              </a:rPr>
              <a:t> </a:t>
            </a:r>
            <a:r>
              <a:rPr lang="en-US" b="1" dirty="0" err="1" smtClean="0">
                <a:solidFill>
                  <a:srgbClr val="FF0000"/>
                </a:solidFill>
              </a:rPr>
              <a:t>Anual</a:t>
            </a:r>
            <a:r>
              <a:rPr lang="en-US" b="1" dirty="0" smtClean="0">
                <a:solidFill>
                  <a:srgbClr val="FF0000"/>
                </a:solidFill>
              </a:rPr>
              <a:t> </a:t>
            </a:r>
            <a:r>
              <a:rPr lang="en-US" b="1" dirty="0" err="1" smtClean="0">
                <a:solidFill>
                  <a:srgbClr val="FF0000"/>
                </a:solidFill>
              </a:rPr>
              <a:t>Por</a:t>
            </a:r>
            <a:r>
              <a:rPr lang="en-US" b="1" dirty="0" smtClean="0">
                <a:solidFill>
                  <a:srgbClr val="FF0000"/>
                </a:solidFill>
              </a:rPr>
              <a:t> Las </a:t>
            </a:r>
            <a:r>
              <a:rPr lang="en-US" b="1" dirty="0" err="1" smtClean="0">
                <a:solidFill>
                  <a:srgbClr val="FF0000"/>
                </a:solidFill>
              </a:rPr>
              <a:t>Distintas</a:t>
            </a:r>
            <a:r>
              <a:rPr lang="en-US" b="1" dirty="0" smtClean="0">
                <a:solidFill>
                  <a:srgbClr val="FF0000"/>
                </a:solidFill>
              </a:rPr>
              <a:t> </a:t>
            </a:r>
            <a:r>
              <a:rPr lang="en-US" b="1" dirty="0" err="1" smtClean="0">
                <a:solidFill>
                  <a:srgbClr val="FF0000"/>
                </a:solidFill>
              </a:rPr>
              <a:t>Modalidades</a:t>
            </a:r>
            <a:endParaRPr lang="en-US" b="1" dirty="0" smtClean="0">
              <a:solidFill>
                <a:srgbClr val="FF0000"/>
              </a:solidFill>
            </a:endParaRPr>
          </a:p>
          <a:p>
            <a:pPr lvl="2"/>
            <a:r>
              <a:rPr lang="en-US" dirty="0" smtClean="0"/>
              <a:t>Application form</a:t>
            </a:r>
          </a:p>
          <a:p>
            <a:pPr lvl="2"/>
            <a:r>
              <a:rPr lang="en-US" dirty="0" smtClean="0"/>
              <a:t>Technical pre-feasibility study</a:t>
            </a:r>
          </a:p>
          <a:p>
            <a:pPr lvl="2"/>
            <a:r>
              <a:rPr lang="en-US" dirty="0" smtClean="0"/>
              <a:t>Foundations of Economic Organization of Investing Party</a:t>
            </a:r>
          </a:p>
          <a:p>
            <a:pPr lvl="3"/>
            <a:r>
              <a:rPr lang="en-US" dirty="0" smtClean="0"/>
              <a:t>Different content for service providers</a:t>
            </a:r>
          </a:p>
          <a:p>
            <a:r>
              <a:rPr lang="en-US" dirty="0" smtClean="0"/>
              <a:t>Annex 2: Tablas Para La </a:t>
            </a:r>
            <a:r>
              <a:rPr lang="en-US" dirty="0" err="1" smtClean="0"/>
              <a:t>Presentación</a:t>
            </a:r>
            <a:r>
              <a:rPr lang="en-US" dirty="0" smtClean="0"/>
              <a:t> Del </a:t>
            </a:r>
            <a:r>
              <a:rPr lang="en-US" dirty="0" err="1" smtClean="0"/>
              <a:t>Estudio</a:t>
            </a:r>
            <a:r>
              <a:rPr lang="en-US" dirty="0" smtClean="0"/>
              <a:t> De </a:t>
            </a:r>
            <a:r>
              <a:rPr lang="en-US" dirty="0" err="1" smtClean="0"/>
              <a:t>Prefactibilidad</a:t>
            </a:r>
            <a:r>
              <a:rPr lang="en-US" dirty="0" smtClean="0"/>
              <a:t> Y </a:t>
            </a:r>
            <a:r>
              <a:rPr lang="en-US" dirty="0" err="1" smtClean="0"/>
              <a:t>Factibilidad</a:t>
            </a:r>
            <a:r>
              <a:rPr lang="en-US" dirty="0" smtClean="0"/>
              <a:t> </a:t>
            </a:r>
            <a:r>
              <a:rPr lang="en-US" dirty="0" err="1" smtClean="0"/>
              <a:t>Técnico-económica</a:t>
            </a:r>
            <a:r>
              <a:rPr lang="en-US" dirty="0"/>
              <a:t> </a:t>
            </a:r>
            <a:r>
              <a:rPr lang="en-US" dirty="0" smtClean="0"/>
              <a:t>[Tables </a:t>
            </a:r>
            <a:r>
              <a:rPr lang="en-US" dirty="0"/>
              <a:t>For Presentation Of The Study Of Pre-Feasibility And Technical-Economic </a:t>
            </a:r>
            <a:r>
              <a:rPr lang="en-US" dirty="0" smtClean="0"/>
              <a:t>Feasibility]</a:t>
            </a:r>
          </a:p>
          <a:p>
            <a:pPr lvl="1"/>
            <a:r>
              <a:rPr lang="en-US" dirty="0" smtClean="0"/>
              <a:t>22 Tables related to investment planning</a:t>
            </a:r>
          </a:p>
          <a:p>
            <a:r>
              <a:rPr lang="en-US" dirty="0" smtClean="0"/>
              <a:t>Annex 3 Annual Reporting Form</a:t>
            </a:r>
          </a:p>
          <a:p>
            <a:endParaRPr lang="en-US" dirty="0" smtClean="0"/>
          </a:p>
          <a:p>
            <a:endParaRPr lang="en-US" dirty="0" smtClean="0"/>
          </a:p>
          <a:p>
            <a:endParaRPr lang="en-US" dirty="0" smtClean="0"/>
          </a:p>
          <a:p>
            <a:endParaRPr lang="en-US" b="1" dirty="0" smtClean="0"/>
          </a:p>
          <a:p>
            <a:endParaRPr lang="en-US" dirty="0"/>
          </a:p>
        </p:txBody>
      </p:sp>
    </p:spTree>
    <p:extLst>
      <p:ext uri="{BB962C8B-B14F-4D97-AF65-F5344CB8AC3E}">
        <p14:creationId xmlns:p14="http://schemas.microsoft.com/office/powerpoint/2010/main" val="1312175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Los </a:t>
            </a:r>
            <a:r>
              <a:rPr lang="en-US" i="1" dirty="0" err="1" smtClean="0"/>
              <a:t>Formularios</a:t>
            </a:r>
            <a:endParaRPr lang="en-US" i="1" dirty="0"/>
          </a:p>
        </p:txBody>
      </p:sp>
      <p:sp>
        <p:nvSpPr>
          <p:cNvPr id="3" name="Content Placeholder 2"/>
          <p:cNvSpPr>
            <a:spLocks noGrp="1"/>
          </p:cNvSpPr>
          <p:nvPr>
            <p:ph sz="half" idx="1"/>
          </p:nvPr>
        </p:nvSpPr>
        <p:spPr/>
        <p:txBody>
          <a:bodyPr>
            <a:normAutofit lnSpcReduction="10000"/>
          </a:bodyPr>
          <a:lstStyle/>
          <a:p>
            <a:pPr lvl="1"/>
            <a:r>
              <a:rPr lang="en-US" dirty="0"/>
              <a:t>Application </a:t>
            </a:r>
            <a:r>
              <a:rPr lang="en-US" dirty="0" smtClean="0"/>
              <a:t>form</a:t>
            </a:r>
          </a:p>
          <a:p>
            <a:pPr lvl="2"/>
            <a:r>
              <a:rPr lang="en-US" dirty="0" smtClean="0"/>
              <a:t>General description of the project</a:t>
            </a:r>
            <a:endParaRPr lang="en-US" dirty="0"/>
          </a:p>
          <a:p>
            <a:pPr lvl="1"/>
            <a:r>
              <a:rPr lang="en-US" dirty="0"/>
              <a:t>Technical pre-feasibility </a:t>
            </a:r>
            <a:r>
              <a:rPr lang="en-US" dirty="0" smtClean="0"/>
              <a:t>study</a:t>
            </a:r>
          </a:p>
          <a:p>
            <a:pPr lvl="2"/>
            <a:r>
              <a:rPr lang="en-US" dirty="0" smtClean="0"/>
              <a:t>A complex and quite detailed study of feasibility</a:t>
            </a:r>
          </a:p>
          <a:p>
            <a:pPr lvl="2"/>
            <a:r>
              <a:rPr lang="en-US" dirty="0" smtClean="0"/>
              <a:t>Connection between the investment and the objectives to be served in the interests of the Cuban state</a:t>
            </a:r>
          </a:p>
          <a:p>
            <a:pPr lvl="2"/>
            <a:r>
              <a:rPr lang="en-US" dirty="0" smtClean="0"/>
              <a:t>Includes the information from the 22 tables of annex 2</a:t>
            </a:r>
            <a:endParaRPr lang="en-US" dirty="0"/>
          </a:p>
          <a:p>
            <a:pPr lvl="1"/>
            <a:r>
              <a:rPr lang="en-US" dirty="0"/>
              <a:t>Foundations of Economic Organization of Investing </a:t>
            </a:r>
            <a:r>
              <a:rPr lang="en-US" dirty="0" smtClean="0"/>
              <a:t>Party</a:t>
            </a:r>
          </a:p>
          <a:p>
            <a:pPr lvl="2"/>
            <a:r>
              <a:rPr lang="en-US" dirty="0" smtClean="0"/>
              <a:t>Detailed information about the investment vehicle</a:t>
            </a:r>
            <a:endParaRPr lang="en-US" dirty="0"/>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617271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866273"/>
          </a:xfrm>
        </p:spPr>
        <p:txBody>
          <a:bodyPr/>
          <a:lstStyle/>
          <a:p>
            <a:r>
              <a:rPr lang="en-US" dirty="0" smtClean="0"/>
              <a:t>The Tables (Annex 2) (Original Spanish)</a:t>
            </a:r>
            <a:endParaRPr lang="en-US" dirty="0"/>
          </a:p>
        </p:txBody>
      </p:sp>
      <p:sp>
        <p:nvSpPr>
          <p:cNvPr id="4" name="Content Placeholder 3"/>
          <p:cNvSpPr>
            <a:spLocks noGrp="1"/>
          </p:cNvSpPr>
          <p:nvPr>
            <p:ph sz="half" idx="1"/>
          </p:nvPr>
        </p:nvSpPr>
        <p:spPr>
          <a:xfrm>
            <a:off x="0" y="1122946"/>
            <a:ext cx="6019800" cy="5735053"/>
          </a:xfrm>
        </p:spPr>
        <p:txBody>
          <a:bodyPr>
            <a:normAutofit fontScale="62500" lnSpcReduction="20000"/>
          </a:bodyPr>
          <a:lstStyle/>
          <a:p>
            <a:r>
              <a:rPr lang="en-US" dirty="0" err="1" smtClean="0"/>
              <a:t>Tabla</a:t>
            </a:r>
            <a:r>
              <a:rPr lang="en-US" dirty="0" smtClean="0"/>
              <a:t> </a:t>
            </a:r>
            <a:r>
              <a:rPr lang="en-US" dirty="0"/>
              <a:t>1</a:t>
            </a:r>
            <a:r>
              <a:rPr lang="en-US" dirty="0" smtClean="0"/>
              <a:t>.-Estado </a:t>
            </a:r>
            <a:r>
              <a:rPr lang="en-US" dirty="0"/>
              <a:t>de </a:t>
            </a:r>
            <a:r>
              <a:rPr lang="en-US" dirty="0" err="1"/>
              <a:t>Rendimiento</a:t>
            </a:r>
            <a:r>
              <a:rPr lang="en-US" dirty="0"/>
              <a:t> </a:t>
            </a:r>
            <a:r>
              <a:rPr lang="en-US" dirty="0" err="1" smtClean="0"/>
              <a:t>Financiero</a:t>
            </a:r>
            <a:endParaRPr lang="en-US" dirty="0"/>
          </a:p>
          <a:p>
            <a:r>
              <a:rPr lang="en-US" dirty="0" err="1"/>
              <a:t>Tabla</a:t>
            </a:r>
            <a:r>
              <a:rPr lang="en-US" dirty="0"/>
              <a:t> 2</a:t>
            </a:r>
            <a:r>
              <a:rPr lang="en-US" dirty="0" smtClean="0"/>
              <a:t>.-Flujo </a:t>
            </a:r>
            <a:r>
              <a:rPr lang="en-US" dirty="0"/>
              <a:t>de </a:t>
            </a:r>
            <a:r>
              <a:rPr lang="en-US" dirty="0" err="1"/>
              <a:t>Caja</a:t>
            </a:r>
            <a:r>
              <a:rPr lang="en-US" dirty="0"/>
              <a:t> para la </a:t>
            </a:r>
            <a:r>
              <a:rPr lang="en-US" dirty="0" err="1" smtClean="0"/>
              <a:t>Planificación</a:t>
            </a:r>
            <a:r>
              <a:rPr lang="en-US" dirty="0" smtClean="0"/>
              <a:t> </a:t>
            </a:r>
            <a:r>
              <a:rPr lang="en-US" dirty="0" err="1" smtClean="0"/>
              <a:t>Financiera</a:t>
            </a:r>
            <a:r>
              <a:rPr lang="en-US" dirty="0" smtClean="0"/>
              <a:t> [cash flow for financial planning].</a:t>
            </a:r>
            <a:endParaRPr lang="en-US" dirty="0"/>
          </a:p>
          <a:p>
            <a:r>
              <a:rPr lang="en-US" dirty="0" err="1" smtClean="0"/>
              <a:t>Tabla</a:t>
            </a:r>
            <a:r>
              <a:rPr lang="en-US" dirty="0" smtClean="0"/>
              <a:t> 3 </a:t>
            </a:r>
            <a:r>
              <a:rPr lang="en-US" dirty="0" err="1" smtClean="0"/>
              <a:t>Flujo</a:t>
            </a:r>
            <a:r>
              <a:rPr lang="en-US" dirty="0" smtClean="0"/>
              <a:t> </a:t>
            </a:r>
            <a:r>
              <a:rPr lang="en-US" dirty="0"/>
              <a:t>de </a:t>
            </a:r>
            <a:r>
              <a:rPr lang="en-US" dirty="0" err="1"/>
              <a:t>Caja</a:t>
            </a:r>
            <a:r>
              <a:rPr lang="en-US" dirty="0"/>
              <a:t> para </a:t>
            </a:r>
            <a:r>
              <a:rPr lang="en-US" dirty="0" smtClean="0"/>
              <a:t>el </a:t>
            </a:r>
            <a:r>
              <a:rPr lang="en-US" dirty="0" err="1" smtClean="0"/>
              <a:t>Rendimiento</a:t>
            </a:r>
            <a:r>
              <a:rPr lang="en-US" dirty="0" smtClean="0"/>
              <a:t> </a:t>
            </a:r>
            <a:r>
              <a:rPr lang="en-US" dirty="0"/>
              <a:t>de </a:t>
            </a:r>
            <a:r>
              <a:rPr lang="en-US" dirty="0" smtClean="0"/>
              <a:t>la </a:t>
            </a:r>
            <a:r>
              <a:rPr lang="en-US" dirty="0" err="1" smtClean="0"/>
              <a:t>Inversión</a:t>
            </a:r>
            <a:r>
              <a:rPr lang="en-US" dirty="0" smtClean="0"/>
              <a:t> [cash flow for ROI].</a:t>
            </a:r>
            <a:endParaRPr lang="en-US" dirty="0"/>
          </a:p>
          <a:p>
            <a:r>
              <a:rPr lang="en-US" dirty="0" err="1" smtClean="0"/>
              <a:t>Tabla</a:t>
            </a:r>
            <a:r>
              <a:rPr lang="en-US" dirty="0" smtClean="0"/>
              <a:t> 4 Estado </a:t>
            </a:r>
            <a:r>
              <a:rPr lang="en-US" dirty="0"/>
              <a:t>de </a:t>
            </a:r>
            <a:r>
              <a:rPr lang="en-US" dirty="0" err="1" smtClean="0"/>
              <a:t>Situación</a:t>
            </a:r>
            <a:r>
              <a:rPr lang="en-US" dirty="0" smtClean="0"/>
              <a:t> [context]</a:t>
            </a:r>
            <a:endParaRPr lang="en-US" dirty="0"/>
          </a:p>
          <a:p>
            <a:r>
              <a:rPr lang="en-US" dirty="0" err="1" smtClean="0"/>
              <a:t>Tabla</a:t>
            </a:r>
            <a:r>
              <a:rPr lang="en-US" dirty="0" smtClean="0"/>
              <a:t> </a:t>
            </a:r>
            <a:r>
              <a:rPr lang="en-US" dirty="0"/>
              <a:t>5</a:t>
            </a:r>
            <a:r>
              <a:rPr lang="en-US" dirty="0" smtClean="0"/>
              <a:t>. </a:t>
            </a:r>
            <a:r>
              <a:rPr lang="en-US" dirty="0" err="1" smtClean="0"/>
              <a:t>Gastos</a:t>
            </a:r>
            <a:r>
              <a:rPr lang="en-US" dirty="0" smtClean="0"/>
              <a:t> </a:t>
            </a:r>
            <a:r>
              <a:rPr lang="en-US" dirty="0" err="1" smtClean="0"/>
              <a:t>totales</a:t>
            </a:r>
            <a:r>
              <a:rPr lang="en-US" dirty="0" smtClean="0"/>
              <a:t> [total costs]</a:t>
            </a:r>
          </a:p>
          <a:p>
            <a:r>
              <a:rPr lang="es-ES" dirty="0"/>
              <a:t>Tabla 6. Capital de </a:t>
            </a:r>
            <a:r>
              <a:rPr lang="es-ES" dirty="0" smtClean="0"/>
              <a:t>Trabajo [</a:t>
            </a:r>
            <a:r>
              <a:rPr lang="es-ES" dirty="0" err="1" smtClean="0"/>
              <a:t>working</a:t>
            </a:r>
            <a:r>
              <a:rPr lang="es-ES" dirty="0" smtClean="0"/>
              <a:t> capital].</a:t>
            </a:r>
            <a:endParaRPr lang="en-US" dirty="0"/>
          </a:p>
          <a:p>
            <a:r>
              <a:rPr lang="es-ES" dirty="0"/>
              <a:t>Tabla  7. Desglose  de  los  Consumos  </a:t>
            </a:r>
            <a:r>
              <a:rPr lang="es-ES" dirty="0" smtClean="0"/>
              <a:t>Fundamentales [</a:t>
            </a:r>
            <a:r>
              <a:rPr lang="es-ES" dirty="0" err="1" smtClean="0"/>
              <a:t>consumption</a:t>
            </a:r>
            <a:r>
              <a:rPr lang="es-ES" dirty="0" smtClean="0"/>
              <a:t> </a:t>
            </a:r>
            <a:r>
              <a:rPr lang="es-ES" dirty="0" err="1" smtClean="0"/>
              <a:t>breakdown</a:t>
            </a:r>
            <a:r>
              <a:rPr lang="es-ES" dirty="0" smtClean="0"/>
              <a:t>].</a:t>
            </a:r>
            <a:endParaRPr lang="en-US" dirty="0"/>
          </a:p>
          <a:p>
            <a:r>
              <a:rPr lang="es-ES" dirty="0"/>
              <a:t>Tabla 8. Inversión </a:t>
            </a:r>
            <a:r>
              <a:rPr lang="es-ES" dirty="0" smtClean="0"/>
              <a:t>Inicial [</a:t>
            </a:r>
            <a:r>
              <a:rPr lang="es-ES" dirty="0" err="1" smtClean="0"/>
              <a:t>initial</a:t>
            </a:r>
            <a:r>
              <a:rPr lang="es-ES" dirty="0" smtClean="0"/>
              <a:t> </a:t>
            </a:r>
            <a:r>
              <a:rPr lang="es-ES" dirty="0" err="1" smtClean="0"/>
              <a:t>investment</a:t>
            </a:r>
            <a:r>
              <a:rPr lang="es-ES" dirty="0" smtClean="0"/>
              <a:t>]</a:t>
            </a:r>
            <a:endParaRPr lang="en-US" dirty="0"/>
          </a:p>
          <a:p>
            <a:r>
              <a:rPr lang="es-ES" dirty="0"/>
              <a:t>Tabla 9. Presupuesto de </a:t>
            </a:r>
            <a:r>
              <a:rPr lang="es-ES" dirty="0" smtClean="0"/>
              <a:t>Inversiones [</a:t>
            </a:r>
            <a:r>
              <a:rPr lang="es-ES" dirty="0" err="1" smtClean="0"/>
              <a:t>investment</a:t>
            </a:r>
            <a:r>
              <a:rPr lang="es-ES" dirty="0" smtClean="0"/>
              <a:t> </a:t>
            </a:r>
            <a:r>
              <a:rPr lang="es-ES" dirty="0" err="1" smtClean="0"/>
              <a:t>budget</a:t>
            </a:r>
            <a:r>
              <a:rPr lang="es-ES" dirty="0" smtClean="0"/>
              <a:t>].</a:t>
            </a:r>
            <a:endParaRPr lang="en-US" dirty="0"/>
          </a:p>
          <a:p>
            <a:r>
              <a:rPr lang="es-ES" dirty="0"/>
              <a:t>Tabla  10. Cronograma  de  Ejecución  de  la  </a:t>
            </a:r>
            <a:r>
              <a:rPr lang="es-ES" dirty="0" smtClean="0"/>
              <a:t>Inversión [</a:t>
            </a:r>
            <a:r>
              <a:rPr lang="es-ES" dirty="0" err="1" smtClean="0"/>
              <a:t>implementation</a:t>
            </a:r>
            <a:r>
              <a:rPr lang="es-ES" dirty="0" smtClean="0"/>
              <a:t> </a:t>
            </a:r>
            <a:r>
              <a:rPr lang="es-ES" dirty="0" err="1" smtClean="0"/>
              <a:t>schedule</a:t>
            </a:r>
            <a:r>
              <a:rPr lang="es-ES" dirty="0" smtClean="0"/>
              <a:t>].</a:t>
            </a:r>
            <a:endParaRPr lang="en-US" dirty="0"/>
          </a:p>
          <a:p>
            <a:r>
              <a:rPr lang="es-ES" dirty="0"/>
              <a:t>Tabla </a:t>
            </a:r>
            <a:r>
              <a:rPr lang="es-ES" dirty="0" smtClean="0"/>
              <a:t>11.Financiamientos [</a:t>
            </a:r>
            <a:r>
              <a:rPr lang="es-ES" dirty="0" err="1" smtClean="0"/>
              <a:t>financing</a:t>
            </a:r>
            <a:r>
              <a:rPr lang="es-ES" dirty="0" smtClean="0"/>
              <a:t>].</a:t>
            </a:r>
            <a:endParaRPr lang="en-US" dirty="0"/>
          </a:p>
          <a:p>
            <a:r>
              <a:rPr lang="es-ES" dirty="0"/>
              <a:t>Tabla 12. Aportes o </a:t>
            </a:r>
            <a:r>
              <a:rPr lang="es-ES" dirty="0" smtClean="0"/>
              <a:t>Aportaciones [Capital </a:t>
            </a:r>
            <a:r>
              <a:rPr lang="es-ES" dirty="0" err="1" smtClean="0"/>
              <a:t>contributions</a:t>
            </a:r>
            <a:r>
              <a:rPr lang="es-ES" dirty="0" smtClean="0"/>
              <a:t>]. </a:t>
            </a:r>
            <a:endParaRPr lang="en-US" dirty="0"/>
          </a:p>
          <a:p>
            <a:r>
              <a:rPr lang="es-ES" dirty="0"/>
              <a:t>Tabla 13. Fuerza de </a:t>
            </a:r>
            <a:r>
              <a:rPr lang="es-ES" dirty="0" smtClean="0"/>
              <a:t>Trabajo [</a:t>
            </a:r>
            <a:r>
              <a:rPr lang="es-ES" dirty="0" err="1" smtClean="0"/>
              <a:t>workforce</a:t>
            </a:r>
            <a:r>
              <a:rPr lang="es-ES" dirty="0" smtClean="0"/>
              <a:t>].</a:t>
            </a:r>
          </a:p>
          <a:p>
            <a:r>
              <a:rPr lang="es-ES" dirty="0"/>
              <a:t>Tabla 14. Beneficios  para el </a:t>
            </a:r>
            <a:r>
              <a:rPr lang="es-ES" dirty="0" smtClean="0"/>
              <a:t>país [</a:t>
            </a:r>
            <a:r>
              <a:rPr lang="es-ES" dirty="0" err="1" smtClean="0"/>
              <a:t>benefit</a:t>
            </a:r>
            <a:r>
              <a:rPr lang="es-ES" dirty="0" smtClean="0"/>
              <a:t> of </a:t>
            </a:r>
            <a:r>
              <a:rPr lang="es-ES" dirty="0" err="1" smtClean="0"/>
              <a:t>the</a:t>
            </a:r>
            <a:r>
              <a:rPr lang="es-ES" dirty="0" smtClean="0"/>
              <a:t> </a:t>
            </a:r>
            <a:r>
              <a:rPr lang="es-ES" dirty="0" err="1" smtClean="0"/>
              <a:t>investment</a:t>
            </a:r>
            <a:r>
              <a:rPr lang="es-ES" dirty="0" smtClean="0"/>
              <a:t> </a:t>
            </a:r>
            <a:r>
              <a:rPr lang="es-ES" dirty="0" err="1" smtClean="0"/>
              <a:t>for</a:t>
            </a:r>
            <a:r>
              <a:rPr lang="es-ES" dirty="0" smtClean="0"/>
              <a:t> </a:t>
            </a:r>
            <a:r>
              <a:rPr lang="es-ES" dirty="0" err="1" smtClean="0"/>
              <a:t>the</a:t>
            </a:r>
            <a:r>
              <a:rPr lang="es-ES" dirty="0" smtClean="0"/>
              <a:t> country]. </a:t>
            </a:r>
            <a:endParaRPr lang="en-US" dirty="0"/>
          </a:p>
          <a:p>
            <a:endParaRPr lang="en-US" dirty="0"/>
          </a:p>
        </p:txBody>
      </p:sp>
      <p:sp>
        <p:nvSpPr>
          <p:cNvPr id="5" name="Content Placeholder 4"/>
          <p:cNvSpPr>
            <a:spLocks noGrp="1"/>
          </p:cNvSpPr>
          <p:nvPr>
            <p:ph sz="half" idx="2"/>
          </p:nvPr>
        </p:nvSpPr>
        <p:spPr>
          <a:xfrm>
            <a:off x="6172200" y="1122946"/>
            <a:ext cx="6019800" cy="5735053"/>
          </a:xfrm>
        </p:spPr>
        <p:txBody>
          <a:bodyPr>
            <a:normAutofit fontScale="62500" lnSpcReduction="20000"/>
          </a:bodyPr>
          <a:lstStyle/>
          <a:p>
            <a:r>
              <a:rPr lang="es-ES" dirty="0" smtClean="0"/>
              <a:t>Tabla </a:t>
            </a:r>
            <a:r>
              <a:rPr lang="es-ES" dirty="0"/>
              <a:t>15. Efecto sobre las </a:t>
            </a:r>
            <a:r>
              <a:rPr lang="es-ES" dirty="0" smtClean="0"/>
              <a:t>Divisas [</a:t>
            </a:r>
            <a:r>
              <a:rPr lang="es-ES" dirty="0" err="1" smtClean="0"/>
              <a:t>effects</a:t>
            </a:r>
            <a:r>
              <a:rPr lang="es-ES" dirty="0" smtClean="0"/>
              <a:t> </a:t>
            </a:r>
            <a:r>
              <a:rPr lang="es-ES" dirty="0" err="1" smtClean="0"/>
              <a:t>on</a:t>
            </a:r>
            <a:r>
              <a:rPr lang="es-ES" dirty="0" smtClean="0"/>
              <a:t> </a:t>
            </a:r>
            <a:r>
              <a:rPr lang="es-ES" dirty="0" err="1" smtClean="0"/>
              <a:t>curreny</a:t>
            </a:r>
            <a:r>
              <a:rPr lang="es-ES" dirty="0" smtClean="0"/>
              <a:t>].</a:t>
            </a:r>
            <a:endParaRPr lang="en-US" dirty="0"/>
          </a:p>
          <a:p>
            <a:r>
              <a:rPr lang="es-ES" dirty="0"/>
              <a:t>Tabla 16. Análisis de </a:t>
            </a:r>
            <a:r>
              <a:rPr lang="es-ES" dirty="0" smtClean="0"/>
              <a:t>Sensibilidad [</a:t>
            </a:r>
            <a:r>
              <a:rPr lang="es-ES" dirty="0" err="1" smtClean="0"/>
              <a:t>profitability</a:t>
            </a:r>
            <a:r>
              <a:rPr lang="es-ES" dirty="0" smtClean="0"/>
              <a:t> </a:t>
            </a:r>
            <a:r>
              <a:rPr lang="es-ES" dirty="0" err="1" smtClean="0"/>
              <a:t>risk</a:t>
            </a:r>
            <a:r>
              <a:rPr lang="es-ES" dirty="0" smtClean="0"/>
              <a:t> </a:t>
            </a:r>
            <a:r>
              <a:rPr lang="es-ES" dirty="0" err="1" smtClean="0"/>
              <a:t>analysis</a:t>
            </a:r>
            <a:r>
              <a:rPr lang="es-ES" dirty="0" smtClean="0"/>
              <a:t>].</a:t>
            </a:r>
            <a:endParaRPr lang="en-US" dirty="0"/>
          </a:p>
          <a:p>
            <a:r>
              <a:rPr lang="es-ES" dirty="0"/>
              <a:t>Tabla 17. Movimiento de Capital Contable para prórroga.</a:t>
            </a:r>
            <a:endParaRPr lang="en-US" dirty="0"/>
          </a:p>
          <a:p>
            <a:r>
              <a:rPr lang="es-ES" dirty="0"/>
              <a:t>Tabla  18. Estado  de  Situación  pretérito  para prórroga.</a:t>
            </a:r>
            <a:endParaRPr lang="en-US" dirty="0"/>
          </a:p>
          <a:p>
            <a:r>
              <a:rPr lang="es-ES" dirty="0"/>
              <a:t>Tabla  19. Estado  de  Rendimiento  Financiero pretérito para prórroga.</a:t>
            </a:r>
            <a:endParaRPr lang="en-US" dirty="0"/>
          </a:p>
          <a:p>
            <a:r>
              <a:rPr lang="es-ES" dirty="0"/>
              <a:t>Tabla  20. Resumen  Económico  del  Contrato de  Asociación  Económica  Internacional  a  Riego </a:t>
            </a:r>
            <a:r>
              <a:rPr lang="es-ES" dirty="0" smtClean="0"/>
              <a:t>para  </a:t>
            </a:r>
            <a:r>
              <a:rPr lang="es-ES" dirty="0"/>
              <a:t>la  exploración  y  producción  de  </a:t>
            </a:r>
            <a:r>
              <a:rPr lang="es-ES" dirty="0" smtClean="0"/>
              <a:t>hidrocarburos [</a:t>
            </a:r>
            <a:r>
              <a:rPr lang="es-ES" dirty="0" err="1" smtClean="0"/>
              <a:t>risk</a:t>
            </a:r>
            <a:r>
              <a:rPr lang="es-ES" dirty="0" smtClean="0"/>
              <a:t> </a:t>
            </a:r>
            <a:r>
              <a:rPr lang="es-ES" dirty="0" err="1" smtClean="0"/>
              <a:t>analysis</a:t>
            </a:r>
            <a:r>
              <a:rPr lang="es-ES" dirty="0" smtClean="0"/>
              <a:t> </a:t>
            </a:r>
            <a:r>
              <a:rPr lang="es-ES" dirty="0" err="1" smtClean="0"/>
              <a:t>hydrocarbon</a:t>
            </a:r>
            <a:r>
              <a:rPr lang="es-ES" dirty="0" smtClean="0"/>
              <a:t> </a:t>
            </a:r>
            <a:r>
              <a:rPr lang="es-ES" dirty="0" err="1" smtClean="0"/>
              <a:t>exploraitons</a:t>
            </a:r>
            <a:r>
              <a:rPr lang="es-ES" dirty="0" smtClean="0"/>
              <a:t>].</a:t>
            </a:r>
            <a:endParaRPr lang="en-US" dirty="0"/>
          </a:p>
          <a:p>
            <a:r>
              <a:rPr lang="es-ES" dirty="0"/>
              <a:t>Tabla  21. Costos  y  Gastos  del  Contrato  de Asociación  Económica  Internacional  a  Riesgo  de </a:t>
            </a:r>
            <a:r>
              <a:rPr lang="es-ES" dirty="0" smtClean="0"/>
              <a:t>Minería [</a:t>
            </a:r>
            <a:r>
              <a:rPr lang="es-ES" dirty="0" err="1" smtClean="0"/>
              <a:t>costs</a:t>
            </a:r>
            <a:r>
              <a:rPr lang="es-ES" dirty="0" smtClean="0"/>
              <a:t> and expenses re </a:t>
            </a:r>
            <a:r>
              <a:rPr lang="es-ES" dirty="0" err="1" smtClean="0"/>
              <a:t>mining</a:t>
            </a:r>
            <a:r>
              <a:rPr lang="es-ES" dirty="0" smtClean="0"/>
              <a:t> </a:t>
            </a:r>
            <a:r>
              <a:rPr lang="es-ES" dirty="0" err="1" smtClean="0"/>
              <a:t>risk</a:t>
            </a:r>
            <a:r>
              <a:rPr lang="es-ES" dirty="0" smtClean="0"/>
              <a:t>].</a:t>
            </a:r>
            <a:endParaRPr lang="en-US" dirty="0"/>
          </a:p>
          <a:p>
            <a:r>
              <a:rPr lang="es-ES" dirty="0"/>
              <a:t>Tabla 22. Resultados proyectados por el inversionista  cubano,  a  partir  de  las  operaciones  del </a:t>
            </a:r>
            <a:r>
              <a:rPr lang="es-ES" dirty="0" smtClean="0"/>
              <a:t>Contrato  </a:t>
            </a:r>
            <a:r>
              <a:rPr lang="es-ES" dirty="0"/>
              <a:t>de  Asociación  Económica  Internacional para la Administración Productiva, de Servicios y </a:t>
            </a:r>
            <a:r>
              <a:rPr lang="es-ES" dirty="0" smtClean="0"/>
              <a:t>Prestación </a:t>
            </a:r>
            <a:r>
              <a:rPr lang="es-ES" dirty="0"/>
              <a:t>de Servicios </a:t>
            </a:r>
            <a:r>
              <a:rPr lang="es-ES" dirty="0"/>
              <a:t>Profesionales </a:t>
            </a:r>
            <a:r>
              <a:rPr lang="es-ES" dirty="0" smtClean="0"/>
              <a:t>[</a:t>
            </a:r>
            <a:r>
              <a:rPr lang="es-ES" dirty="0" err="1" smtClean="0"/>
              <a:t>Results</a:t>
            </a:r>
            <a:r>
              <a:rPr lang="es-ES" dirty="0" smtClean="0"/>
              <a:t> </a:t>
            </a:r>
            <a:r>
              <a:rPr lang="es-ES" dirty="0" err="1"/>
              <a:t>projected</a:t>
            </a:r>
            <a:r>
              <a:rPr lang="es-ES" dirty="0"/>
              <a:t> </a:t>
            </a:r>
            <a:r>
              <a:rPr lang="es-ES" dirty="0" err="1"/>
              <a:t>by</a:t>
            </a:r>
            <a:r>
              <a:rPr lang="es-ES" dirty="0"/>
              <a:t> </a:t>
            </a:r>
            <a:r>
              <a:rPr lang="es-ES" dirty="0" err="1"/>
              <a:t>the</a:t>
            </a:r>
            <a:r>
              <a:rPr lang="es-ES" dirty="0"/>
              <a:t> Cuban </a:t>
            </a:r>
            <a:r>
              <a:rPr lang="es-ES" dirty="0" err="1"/>
              <a:t>investor</a:t>
            </a:r>
            <a:r>
              <a:rPr lang="es-ES" dirty="0"/>
              <a:t>, </a:t>
            </a:r>
            <a:r>
              <a:rPr lang="es-ES" dirty="0" err="1"/>
              <a:t>based</a:t>
            </a:r>
            <a:r>
              <a:rPr lang="es-ES" dirty="0"/>
              <a:t> </a:t>
            </a:r>
            <a:r>
              <a:rPr lang="es-ES" dirty="0" err="1"/>
              <a:t>on</a:t>
            </a:r>
            <a:r>
              <a:rPr lang="es-ES" dirty="0"/>
              <a:t> </a:t>
            </a:r>
            <a:r>
              <a:rPr lang="es-ES" dirty="0" err="1"/>
              <a:t>the</a:t>
            </a:r>
            <a:r>
              <a:rPr lang="es-ES" dirty="0"/>
              <a:t> </a:t>
            </a:r>
            <a:r>
              <a:rPr lang="es-ES" dirty="0" err="1"/>
              <a:t>operations</a:t>
            </a:r>
            <a:r>
              <a:rPr lang="es-ES" dirty="0"/>
              <a:t> of </a:t>
            </a:r>
            <a:r>
              <a:rPr lang="es-ES" dirty="0" err="1"/>
              <a:t>the</a:t>
            </a:r>
            <a:r>
              <a:rPr lang="es-ES" dirty="0"/>
              <a:t> International </a:t>
            </a:r>
            <a:r>
              <a:rPr lang="es-ES" dirty="0" err="1"/>
              <a:t>Economic</a:t>
            </a:r>
            <a:r>
              <a:rPr lang="es-ES" dirty="0"/>
              <a:t> </a:t>
            </a:r>
            <a:r>
              <a:rPr lang="es-ES" dirty="0" err="1"/>
              <a:t>Partnership</a:t>
            </a:r>
            <a:r>
              <a:rPr lang="es-ES" dirty="0"/>
              <a:t> </a:t>
            </a:r>
            <a:r>
              <a:rPr lang="es-ES" dirty="0" err="1"/>
              <a:t>Contract</a:t>
            </a:r>
            <a:r>
              <a:rPr lang="es-ES" dirty="0"/>
              <a:t> </a:t>
            </a:r>
            <a:r>
              <a:rPr lang="es-ES" dirty="0" err="1"/>
              <a:t>for</a:t>
            </a:r>
            <a:r>
              <a:rPr lang="es-ES" dirty="0"/>
              <a:t> </a:t>
            </a:r>
            <a:r>
              <a:rPr lang="es-ES" dirty="0" err="1"/>
              <a:t>the</a:t>
            </a:r>
            <a:r>
              <a:rPr lang="es-ES" dirty="0"/>
              <a:t> </a:t>
            </a:r>
            <a:r>
              <a:rPr lang="es-ES" dirty="0" err="1"/>
              <a:t>Productive</a:t>
            </a:r>
            <a:r>
              <a:rPr lang="es-ES" dirty="0"/>
              <a:t> </a:t>
            </a:r>
            <a:r>
              <a:rPr lang="es-ES" dirty="0" err="1"/>
              <a:t>Administration</a:t>
            </a:r>
            <a:r>
              <a:rPr lang="es-ES" dirty="0"/>
              <a:t>, </a:t>
            </a:r>
            <a:r>
              <a:rPr lang="es-ES" dirty="0" err="1"/>
              <a:t>Services</a:t>
            </a:r>
            <a:r>
              <a:rPr lang="es-ES" dirty="0"/>
              <a:t> and </a:t>
            </a:r>
            <a:r>
              <a:rPr lang="es-ES" dirty="0" err="1"/>
              <a:t>Provision</a:t>
            </a:r>
            <a:r>
              <a:rPr lang="es-ES" dirty="0"/>
              <a:t> of Professional </a:t>
            </a:r>
            <a:r>
              <a:rPr lang="es-ES" dirty="0" err="1" smtClean="0"/>
              <a:t>Services</a:t>
            </a:r>
            <a:r>
              <a:rPr lang="es-ES" dirty="0" smtClean="0"/>
              <a:t>].</a:t>
            </a:r>
            <a:endParaRPr lang="en-US" dirty="0"/>
          </a:p>
        </p:txBody>
      </p:sp>
    </p:spTree>
    <p:extLst>
      <p:ext uri="{BB962C8B-B14F-4D97-AF65-F5344CB8AC3E}">
        <p14:creationId xmlns:p14="http://schemas.microsoft.com/office/powerpoint/2010/main" val="681701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Regulation to Negotiation</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The process of inbound investment can be understood as divided into roughly two stages.</a:t>
            </a:r>
          </a:p>
          <a:p>
            <a:r>
              <a:rPr lang="en-US" dirty="0" smtClean="0"/>
              <a:t>First: the approval of the project</a:t>
            </a:r>
          </a:p>
          <a:p>
            <a:r>
              <a:rPr lang="en-US" dirty="0" smtClean="0"/>
              <a:t>Second, the negotiation of the project investment details.</a:t>
            </a:r>
          </a:p>
          <a:p>
            <a:r>
              <a:rPr lang="en-US" dirty="0" smtClean="0"/>
              <a:t>Both are filtered through the formal application and the discussions around them</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For U.S. Companies that requires looking forward (to compliance with Cuban rules and standards, and negotiating details), and backwards (to the effects of Cuban needs on the ability of the U.S: enterprise to meet the BIS and OFAC licensing standards). </a:t>
            </a:r>
          </a:p>
          <a:p>
            <a:r>
              <a:rPr lang="en-US" dirty="0" smtClean="0"/>
              <a:t>There are times when the incompatibility of the political agendas at </a:t>
            </a:r>
            <a:r>
              <a:rPr lang="en-US" smtClean="0"/>
              <a:t>the heart </a:t>
            </a:r>
            <a:r>
              <a:rPr lang="en-US" dirty="0" smtClean="0"/>
              <a:t>of two sets of rule systems might make coherent compliance difficult.</a:t>
            </a:r>
            <a:endParaRPr lang="en-US" dirty="0"/>
          </a:p>
        </p:txBody>
      </p:sp>
    </p:spTree>
    <p:extLst>
      <p:ext uri="{BB962C8B-B14F-4D97-AF65-F5344CB8AC3E}">
        <p14:creationId xmlns:p14="http://schemas.microsoft.com/office/powerpoint/2010/main" val="787280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Issue of Discretion, Chilling Effects and Transactions Costs , and Corruption</a:t>
            </a:r>
            <a:endParaRPr lang="en-US" dirty="0"/>
          </a:p>
        </p:txBody>
      </p:sp>
      <p:sp>
        <p:nvSpPr>
          <p:cNvPr id="4" name="Content Placeholder 3"/>
          <p:cNvSpPr>
            <a:spLocks noGrp="1"/>
          </p:cNvSpPr>
          <p:nvPr>
            <p:ph sz="half" idx="1"/>
          </p:nvPr>
        </p:nvSpPr>
        <p:spPr>
          <a:xfrm>
            <a:off x="-1" y="1825624"/>
            <a:ext cx="7443537" cy="5032375"/>
          </a:xfrm>
        </p:spPr>
        <p:txBody>
          <a:bodyPr>
            <a:normAutofit fontScale="92500" lnSpcReduction="10000"/>
          </a:bodyPr>
          <a:lstStyle/>
          <a:p>
            <a:r>
              <a:rPr lang="en-US" dirty="0" smtClean="0"/>
              <a:t>Discretion:</a:t>
            </a:r>
          </a:p>
          <a:p>
            <a:pPr lvl="1"/>
            <a:r>
              <a:rPr lang="en-US" dirty="0" smtClean="0"/>
              <a:t>Both the U.S. and Cuban systems are structured as ”review and approval” systems in which the exercise of administrative discretion (within the broad frameworks of law and regulation) </a:t>
            </a:r>
          </a:p>
          <a:p>
            <a:r>
              <a:rPr lang="en-US" dirty="0" smtClean="0"/>
              <a:t>Chilling Effects</a:t>
            </a:r>
          </a:p>
          <a:p>
            <a:pPr lvl="1"/>
            <a:r>
              <a:rPr lang="en-US" dirty="0" smtClean="0"/>
              <a:t>Financing entities will err on the side of caution</a:t>
            </a:r>
          </a:p>
          <a:p>
            <a:pPr lvl="1"/>
            <a:r>
              <a:rPr lang="en-US" dirty="0" smtClean="0"/>
              <a:t>Approval processes can add to the costs of investment (time and money)</a:t>
            </a:r>
          </a:p>
          <a:p>
            <a:pPr lvl="1"/>
            <a:r>
              <a:rPr lang="en-US" dirty="0" smtClean="0"/>
              <a:t>In the U.S. OFAC is not bound by prior unpublished opinions or actions; great care should be taken when relying on published materials. (</a:t>
            </a:r>
            <a:r>
              <a:rPr lang="en-US" dirty="0" smtClean="0">
                <a:hlinkClick r:id="rId2"/>
              </a:rPr>
              <a:t>Source</a:t>
            </a:r>
            <a:r>
              <a:rPr lang="en-US" dirty="0" smtClean="0"/>
              <a:t>)</a:t>
            </a:r>
          </a:p>
          <a:p>
            <a:r>
              <a:rPr lang="en-US" dirty="0" smtClean="0"/>
              <a:t>Corruption (e.g., </a:t>
            </a:r>
            <a:r>
              <a:rPr lang="en-US" dirty="0" smtClean="0">
                <a:hlinkClick r:id="rId3"/>
              </a:rPr>
              <a:t>here</a:t>
            </a:r>
            <a:r>
              <a:rPr lang="en-US" dirty="0" smtClean="0"/>
              <a:t>)</a:t>
            </a:r>
          </a:p>
          <a:p>
            <a:pPr lvl="1"/>
            <a:r>
              <a:rPr lang="en-US" dirty="0" smtClean="0"/>
              <a:t>Systemic (politics </a:t>
            </a:r>
            <a:r>
              <a:rPr lang="en-US" dirty="0"/>
              <a:t>corrupts </a:t>
            </a:r>
            <a:r>
              <a:rPr lang="en-US" dirty="0" smtClean="0"/>
              <a:t>economics).</a:t>
            </a:r>
          </a:p>
          <a:p>
            <a:pPr lvl="1"/>
            <a:r>
              <a:rPr lang="en-US" dirty="0" smtClean="0"/>
              <a:t>Quid </a:t>
            </a:r>
            <a:r>
              <a:rPr lang="en-US" dirty="0"/>
              <a:t>pro quo </a:t>
            </a:r>
            <a:r>
              <a:rPr lang="en-US" dirty="0" smtClean="0"/>
              <a:t>(economic </a:t>
            </a:r>
            <a:r>
              <a:rPr lang="en-US" dirty="0"/>
              <a:t>interests corrupt </a:t>
            </a:r>
            <a:r>
              <a:rPr lang="en-US" dirty="0" smtClean="0"/>
              <a:t>politics)</a:t>
            </a:r>
            <a:endParaRPr lang="en-US" dirty="0"/>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904904" y="1754145"/>
            <a:ext cx="3966253" cy="4967497"/>
          </a:xfrm>
        </p:spPr>
      </p:pic>
    </p:spTree>
    <p:extLst>
      <p:ext uri="{BB962C8B-B14F-4D97-AF65-F5344CB8AC3E}">
        <p14:creationId xmlns:p14="http://schemas.microsoft.com/office/powerpoint/2010/main" val="1551201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629811" cy="1090862"/>
          </a:xfrm>
        </p:spPr>
        <p:txBody>
          <a:bodyPr>
            <a:normAutofit fontScale="90000"/>
          </a:bodyPr>
          <a:lstStyle/>
          <a:p>
            <a:r>
              <a:rPr lang="en-US" dirty="0"/>
              <a:t>Following a Transaction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331" y="1519569"/>
            <a:ext cx="3492480" cy="4656641"/>
          </a:xfrm>
        </p:spPr>
      </p:pic>
      <p:sp>
        <p:nvSpPr>
          <p:cNvPr id="3" name="TextBox 2"/>
          <p:cNvSpPr txBox="1"/>
          <p:nvPr/>
        </p:nvSpPr>
        <p:spPr>
          <a:xfrm>
            <a:off x="3799225" y="272716"/>
            <a:ext cx="8264438" cy="6740307"/>
          </a:xfrm>
          <a:prstGeom prst="rect">
            <a:avLst/>
          </a:prstGeom>
          <a:noFill/>
        </p:spPr>
        <p:txBody>
          <a:bodyPr wrap="square" rtlCol="0">
            <a:spAutoFit/>
          </a:bodyPr>
          <a:lstStyle/>
          <a:p>
            <a:pPr algn="just"/>
            <a:r>
              <a:rPr lang="en-US" dirty="0" smtClean="0"/>
              <a:t>	“a) </a:t>
            </a:r>
            <a:r>
              <a:rPr lang="en-US" dirty="0" err="1" smtClean="0"/>
              <a:t>Solicitud</a:t>
            </a:r>
            <a:r>
              <a:rPr lang="en-US" dirty="0" smtClean="0"/>
              <a:t> </a:t>
            </a:r>
            <a:r>
              <a:rPr lang="en-US" dirty="0"/>
              <a:t>de </a:t>
            </a:r>
            <a:r>
              <a:rPr lang="en-US" dirty="0" err="1"/>
              <a:t>aprobación</a:t>
            </a:r>
            <a:r>
              <a:rPr lang="en-US" dirty="0"/>
              <a:t> de la propuesta de </a:t>
            </a:r>
            <a:r>
              <a:rPr lang="en-US" dirty="0" err="1" smtClean="0"/>
              <a:t>inversión</a:t>
            </a:r>
            <a:r>
              <a:rPr lang="en-US" dirty="0" smtClean="0"/>
              <a:t> </a:t>
            </a:r>
            <a:r>
              <a:rPr lang="en-US" dirty="0"/>
              <a:t>con el </a:t>
            </a:r>
            <a:r>
              <a:rPr lang="en-US" dirty="0" err="1" smtClean="0"/>
              <a:t>aval</a:t>
            </a:r>
            <a:r>
              <a:rPr lang="en-US" dirty="0" smtClean="0"/>
              <a:t> del jefe del </a:t>
            </a:r>
            <a:r>
              <a:rPr lang="en-US" dirty="0" err="1" smtClean="0"/>
              <a:t>órgano</a:t>
            </a:r>
            <a:r>
              <a:rPr lang="en-US" dirty="0" smtClean="0"/>
              <a:t>, </a:t>
            </a:r>
            <a:r>
              <a:rPr lang="en-US" dirty="0" err="1" smtClean="0"/>
              <a:t>Organismo</a:t>
            </a:r>
            <a:r>
              <a:rPr lang="en-US" dirty="0" smtClean="0"/>
              <a:t> de la </a:t>
            </a:r>
            <a:r>
              <a:rPr lang="en-US" dirty="0" err="1" smtClean="0"/>
              <a:t>Administración</a:t>
            </a:r>
            <a:r>
              <a:rPr lang="en-US" dirty="0" smtClean="0"/>
              <a:t> Central del Estado o </a:t>
            </a:r>
            <a:r>
              <a:rPr lang="en-US" dirty="0" err="1" smtClean="0"/>
              <a:t>entidad</a:t>
            </a:r>
            <a:r>
              <a:rPr lang="en-US" dirty="0" smtClean="0"/>
              <a:t> </a:t>
            </a:r>
            <a:r>
              <a:rPr lang="en-US" dirty="0" err="1" smtClean="0"/>
              <a:t>nacional</a:t>
            </a:r>
            <a:r>
              <a:rPr lang="en-US" dirty="0" smtClean="0"/>
              <a:t> </a:t>
            </a:r>
            <a:r>
              <a:rPr lang="en-US" dirty="0" err="1"/>
              <a:t>patrocinadores</a:t>
            </a:r>
            <a:r>
              <a:rPr lang="en-US" dirty="0"/>
              <a:t> de la </a:t>
            </a:r>
            <a:r>
              <a:rPr lang="en-US" dirty="0" err="1" smtClean="0"/>
              <a:t>inversión</a:t>
            </a:r>
            <a:r>
              <a:rPr lang="en-US" dirty="0" smtClean="0"/>
              <a:t> </a:t>
            </a:r>
            <a:r>
              <a:rPr lang="en-US" dirty="0" err="1"/>
              <a:t>correspondiente</a:t>
            </a:r>
            <a:r>
              <a:rPr lang="en-US" dirty="0"/>
              <a:t>, o </a:t>
            </a:r>
            <a:r>
              <a:rPr lang="en-US" dirty="0" err="1"/>
              <a:t>en</a:t>
            </a:r>
            <a:r>
              <a:rPr lang="en-US" dirty="0"/>
              <a:t> el </a:t>
            </a:r>
            <a:r>
              <a:rPr lang="en-US" dirty="0" err="1" smtClean="0"/>
              <a:t>supuesto</a:t>
            </a:r>
            <a:r>
              <a:rPr lang="en-US" dirty="0" smtClean="0"/>
              <a:t> </a:t>
            </a:r>
            <a:r>
              <a:rPr lang="en-US" dirty="0"/>
              <a:t>de </a:t>
            </a:r>
            <a:r>
              <a:rPr lang="en-US" dirty="0" err="1"/>
              <a:t>una</a:t>
            </a:r>
            <a:r>
              <a:rPr lang="en-US" dirty="0"/>
              <a:t> </a:t>
            </a:r>
            <a:r>
              <a:rPr lang="en-US" dirty="0" err="1" smtClean="0"/>
              <a:t>empresa</a:t>
            </a:r>
            <a:r>
              <a:rPr lang="en-US" dirty="0" smtClean="0"/>
              <a:t> </a:t>
            </a:r>
            <a:r>
              <a:rPr lang="en-US" dirty="0"/>
              <a:t>de capital </a:t>
            </a:r>
            <a:r>
              <a:rPr lang="en-US" dirty="0" err="1"/>
              <a:t>totalmente</a:t>
            </a:r>
            <a:r>
              <a:rPr lang="en-US" dirty="0"/>
              <a:t> </a:t>
            </a:r>
            <a:r>
              <a:rPr lang="en-US" dirty="0" err="1"/>
              <a:t>extranjero</a:t>
            </a:r>
            <a:r>
              <a:rPr lang="en-US" dirty="0"/>
              <a:t>, la </a:t>
            </a:r>
            <a:r>
              <a:rPr lang="en-US" dirty="0" err="1" smtClean="0"/>
              <a:t>solicitud</a:t>
            </a:r>
            <a:r>
              <a:rPr lang="en-US" dirty="0" smtClean="0"/>
              <a:t> </a:t>
            </a:r>
            <a:r>
              <a:rPr lang="en-US" dirty="0" err="1"/>
              <a:t>extendida</a:t>
            </a:r>
            <a:r>
              <a:rPr lang="en-US" dirty="0"/>
              <a:t> </a:t>
            </a:r>
            <a:r>
              <a:rPr lang="en-US" dirty="0" err="1"/>
              <a:t>por</a:t>
            </a:r>
            <a:r>
              <a:rPr lang="en-US" dirty="0"/>
              <a:t> la </a:t>
            </a:r>
            <a:r>
              <a:rPr lang="en-US" dirty="0" err="1"/>
              <a:t>máxima</a:t>
            </a:r>
            <a:r>
              <a:rPr lang="en-US" dirty="0"/>
              <a:t> </a:t>
            </a:r>
            <a:r>
              <a:rPr lang="en-US" dirty="0" err="1"/>
              <a:t>autoridad</a:t>
            </a:r>
            <a:r>
              <a:rPr lang="en-US" dirty="0"/>
              <a:t> de la </a:t>
            </a:r>
            <a:r>
              <a:rPr lang="en-US" dirty="0" err="1" smtClean="0"/>
              <a:t>rama</a:t>
            </a:r>
            <a:r>
              <a:rPr lang="en-US" dirty="0"/>
              <a:t>, </a:t>
            </a:r>
            <a:r>
              <a:rPr lang="en-US" dirty="0" err="1"/>
              <a:t>subrama</a:t>
            </a:r>
            <a:r>
              <a:rPr lang="en-US" dirty="0"/>
              <a:t> o </a:t>
            </a:r>
            <a:r>
              <a:rPr lang="en-US" dirty="0" err="1"/>
              <a:t>actividad</a:t>
            </a:r>
            <a:r>
              <a:rPr lang="en-US" dirty="0"/>
              <a:t> </a:t>
            </a:r>
            <a:r>
              <a:rPr lang="en-US" dirty="0" err="1"/>
              <a:t>económica</a:t>
            </a:r>
            <a:r>
              <a:rPr lang="en-US" dirty="0"/>
              <a:t> </a:t>
            </a:r>
            <a:r>
              <a:rPr lang="en-US" dirty="0" err="1"/>
              <a:t>en</a:t>
            </a:r>
            <a:r>
              <a:rPr lang="en-US" dirty="0"/>
              <a:t> la </a:t>
            </a:r>
            <a:r>
              <a:rPr lang="en-US" dirty="0" err="1"/>
              <a:t>cual</a:t>
            </a:r>
            <a:r>
              <a:rPr lang="en-US" dirty="0"/>
              <a:t> </a:t>
            </a:r>
            <a:r>
              <a:rPr lang="en-US" dirty="0" smtClean="0"/>
              <a:t>se </a:t>
            </a:r>
            <a:r>
              <a:rPr lang="en-US" dirty="0" err="1"/>
              <a:t>pretende</a:t>
            </a:r>
            <a:r>
              <a:rPr lang="en-US" dirty="0"/>
              <a:t> </a:t>
            </a:r>
            <a:r>
              <a:rPr lang="en-US" dirty="0" err="1"/>
              <a:t>realizar</a:t>
            </a:r>
            <a:r>
              <a:rPr lang="en-US" dirty="0"/>
              <a:t> la </a:t>
            </a:r>
            <a:r>
              <a:rPr lang="en-US" dirty="0" err="1"/>
              <a:t>inversión</a:t>
            </a:r>
            <a:r>
              <a:rPr lang="en-US" dirty="0"/>
              <a:t>;</a:t>
            </a:r>
          </a:p>
          <a:p>
            <a:pPr algn="just"/>
            <a:r>
              <a:rPr lang="en-US" dirty="0" smtClean="0"/>
              <a:t>	b) </a:t>
            </a:r>
            <a:r>
              <a:rPr lang="en-US" dirty="0" err="1" smtClean="0"/>
              <a:t>certificación</a:t>
            </a:r>
            <a:r>
              <a:rPr lang="en-US" dirty="0" smtClean="0"/>
              <a:t> </a:t>
            </a:r>
            <a:r>
              <a:rPr lang="en-US" dirty="0" err="1"/>
              <a:t>expedida</a:t>
            </a:r>
            <a:r>
              <a:rPr lang="en-US" dirty="0"/>
              <a:t> </a:t>
            </a:r>
            <a:r>
              <a:rPr lang="en-US" dirty="0" err="1"/>
              <a:t>por</a:t>
            </a:r>
            <a:r>
              <a:rPr lang="en-US" dirty="0"/>
              <a:t> la </a:t>
            </a:r>
            <a:r>
              <a:rPr lang="en-US" dirty="0" err="1"/>
              <a:t>autoridad</a:t>
            </a:r>
            <a:r>
              <a:rPr lang="en-US" dirty="0"/>
              <a:t> </a:t>
            </a:r>
            <a:r>
              <a:rPr lang="en-US" dirty="0" err="1" smtClean="0"/>
              <a:t>competente</a:t>
            </a:r>
            <a:r>
              <a:rPr lang="en-US" dirty="0" smtClean="0"/>
              <a:t> </a:t>
            </a:r>
            <a:r>
              <a:rPr lang="en-US" dirty="0" err="1"/>
              <a:t>sobre</a:t>
            </a:r>
            <a:r>
              <a:rPr lang="en-US" dirty="0"/>
              <a:t> la </a:t>
            </a:r>
            <a:r>
              <a:rPr lang="en-US" dirty="0" err="1" smtClean="0"/>
              <a:t>compatibilización</a:t>
            </a:r>
            <a:r>
              <a:rPr lang="en-US" dirty="0" smtClean="0"/>
              <a:t> </a:t>
            </a:r>
            <a:r>
              <a:rPr lang="en-US" dirty="0"/>
              <a:t>con </a:t>
            </a:r>
            <a:r>
              <a:rPr lang="en-US" dirty="0" err="1"/>
              <a:t>los</a:t>
            </a:r>
            <a:r>
              <a:rPr lang="en-US" dirty="0"/>
              <a:t> </a:t>
            </a:r>
            <a:r>
              <a:rPr lang="en-US" dirty="0" err="1" smtClean="0"/>
              <a:t>intereses</a:t>
            </a:r>
            <a:r>
              <a:rPr lang="en-US" dirty="0" smtClean="0"/>
              <a:t> </a:t>
            </a:r>
            <a:r>
              <a:rPr lang="en-US" dirty="0"/>
              <a:t>de la </a:t>
            </a:r>
            <a:r>
              <a:rPr lang="en-US" dirty="0" err="1"/>
              <a:t>Defensa</a:t>
            </a:r>
            <a:r>
              <a:rPr lang="en-US" dirty="0"/>
              <a:t>, </a:t>
            </a:r>
            <a:r>
              <a:rPr lang="en-US" dirty="0" err="1"/>
              <a:t>según</a:t>
            </a:r>
            <a:r>
              <a:rPr lang="en-US" dirty="0"/>
              <a:t> lo </a:t>
            </a:r>
            <a:r>
              <a:rPr lang="en-US" dirty="0" err="1"/>
              <a:t>establecido</a:t>
            </a:r>
            <a:r>
              <a:rPr lang="en-US" dirty="0"/>
              <a:t> </a:t>
            </a:r>
            <a:r>
              <a:rPr lang="en-US" dirty="0" err="1"/>
              <a:t>en</a:t>
            </a:r>
            <a:r>
              <a:rPr lang="en-US" dirty="0"/>
              <a:t> la </a:t>
            </a:r>
            <a:r>
              <a:rPr lang="en-US" dirty="0" err="1" smtClean="0"/>
              <a:t>legislación</a:t>
            </a:r>
            <a:r>
              <a:rPr lang="en-US" dirty="0" smtClean="0"/>
              <a:t> </a:t>
            </a:r>
            <a:r>
              <a:rPr lang="en-US" dirty="0" err="1"/>
              <a:t>vigente</a:t>
            </a:r>
            <a:r>
              <a:rPr lang="en-US" dirty="0"/>
              <a:t>;</a:t>
            </a:r>
          </a:p>
          <a:p>
            <a:pPr algn="just"/>
            <a:r>
              <a:rPr lang="en-US" dirty="0" smtClean="0"/>
              <a:t>	c) </a:t>
            </a:r>
            <a:r>
              <a:rPr lang="en-US" dirty="0" err="1" smtClean="0"/>
              <a:t>valoración</a:t>
            </a:r>
            <a:r>
              <a:rPr lang="en-US" dirty="0" smtClean="0"/>
              <a:t> </a:t>
            </a:r>
            <a:r>
              <a:rPr lang="en-US" dirty="0"/>
              <a:t>del </a:t>
            </a:r>
            <a:r>
              <a:rPr lang="en-US" dirty="0" err="1"/>
              <a:t>Ministerio</a:t>
            </a:r>
            <a:r>
              <a:rPr lang="en-US" dirty="0"/>
              <a:t> de </a:t>
            </a:r>
            <a:r>
              <a:rPr lang="en-US" dirty="0" err="1"/>
              <a:t>Ciencia</a:t>
            </a:r>
            <a:r>
              <a:rPr lang="en-US" dirty="0"/>
              <a:t>, </a:t>
            </a:r>
            <a:r>
              <a:rPr lang="en-US" dirty="0" err="1" smtClean="0"/>
              <a:t>Tecnología</a:t>
            </a:r>
            <a:r>
              <a:rPr lang="en-US" dirty="0" smtClean="0"/>
              <a:t> </a:t>
            </a:r>
            <a:r>
              <a:rPr lang="en-US" dirty="0"/>
              <a:t>y Medio </a:t>
            </a:r>
            <a:r>
              <a:rPr lang="en-US" dirty="0" err="1"/>
              <a:t>Ambiente</a:t>
            </a:r>
            <a:r>
              <a:rPr lang="en-US" dirty="0"/>
              <a:t> de </a:t>
            </a:r>
            <a:r>
              <a:rPr lang="en-US" dirty="0" err="1"/>
              <a:t>los</a:t>
            </a:r>
            <a:r>
              <a:rPr lang="en-US" dirty="0"/>
              <a:t> </a:t>
            </a:r>
            <a:r>
              <a:rPr lang="en-US" dirty="0" err="1"/>
              <a:t>aspectos</a:t>
            </a:r>
            <a:r>
              <a:rPr lang="en-US" dirty="0"/>
              <a:t> </a:t>
            </a:r>
            <a:r>
              <a:rPr lang="en-US" dirty="0" err="1"/>
              <a:t>relativos</a:t>
            </a:r>
            <a:r>
              <a:rPr lang="en-US" dirty="0"/>
              <a:t> </a:t>
            </a:r>
            <a:r>
              <a:rPr lang="en-US" dirty="0" smtClean="0"/>
              <a:t>al </a:t>
            </a:r>
            <a:r>
              <a:rPr lang="en-US" dirty="0" err="1"/>
              <a:t>medio</a:t>
            </a:r>
            <a:r>
              <a:rPr lang="en-US" dirty="0"/>
              <a:t> </a:t>
            </a:r>
            <a:r>
              <a:rPr lang="en-US" dirty="0" err="1"/>
              <a:t>ambiente</a:t>
            </a:r>
            <a:r>
              <a:rPr lang="en-US" dirty="0"/>
              <a:t>, la </a:t>
            </a:r>
            <a:r>
              <a:rPr lang="en-US" dirty="0" err="1"/>
              <a:t>tecnología</a:t>
            </a:r>
            <a:r>
              <a:rPr lang="en-US" dirty="0"/>
              <a:t>, la </a:t>
            </a:r>
            <a:r>
              <a:rPr lang="en-US" dirty="0" err="1"/>
              <a:t>propiedad</a:t>
            </a:r>
            <a:r>
              <a:rPr lang="en-US" dirty="0"/>
              <a:t> </a:t>
            </a:r>
            <a:r>
              <a:rPr lang="en-US" dirty="0" smtClean="0"/>
              <a:t>industrial</a:t>
            </a:r>
            <a:r>
              <a:rPr lang="en-US" dirty="0"/>
              <a:t>, la </a:t>
            </a:r>
            <a:r>
              <a:rPr lang="en-US" dirty="0" err="1" smtClean="0"/>
              <a:t>normalización</a:t>
            </a:r>
            <a:r>
              <a:rPr lang="en-US" dirty="0"/>
              <a:t>, la </a:t>
            </a:r>
            <a:r>
              <a:rPr lang="en-US" dirty="0" err="1"/>
              <a:t>metrología</a:t>
            </a:r>
            <a:r>
              <a:rPr lang="en-US" dirty="0"/>
              <a:t> y la </a:t>
            </a:r>
            <a:r>
              <a:rPr lang="en-US" dirty="0" err="1" smtClean="0"/>
              <a:t>calidad</a:t>
            </a:r>
            <a:r>
              <a:rPr lang="en-US" dirty="0"/>
              <a:t>;</a:t>
            </a:r>
          </a:p>
          <a:p>
            <a:pPr algn="just"/>
            <a:r>
              <a:rPr lang="en-US" dirty="0" smtClean="0"/>
              <a:t>	d) propuesta </a:t>
            </a:r>
            <a:r>
              <a:rPr lang="en-US" dirty="0"/>
              <a:t>de </a:t>
            </a:r>
            <a:r>
              <a:rPr lang="en-US" dirty="0" err="1"/>
              <a:t>directivos</a:t>
            </a:r>
            <a:r>
              <a:rPr lang="en-US" dirty="0"/>
              <a:t> </a:t>
            </a:r>
            <a:r>
              <a:rPr lang="en-US" dirty="0" err="1"/>
              <a:t>cubanos</a:t>
            </a:r>
            <a:r>
              <a:rPr lang="en-US" dirty="0"/>
              <a:t> que </a:t>
            </a:r>
            <a:r>
              <a:rPr lang="en-US" dirty="0" err="1"/>
              <a:t>asumirán</a:t>
            </a:r>
            <a:r>
              <a:rPr lang="en-US" dirty="0"/>
              <a:t> </a:t>
            </a:r>
            <a:r>
              <a:rPr lang="en-US" dirty="0" smtClean="0"/>
              <a:t>cargos </a:t>
            </a:r>
            <a:r>
              <a:rPr lang="en-US" dirty="0" err="1"/>
              <a:t>en</a:t>
            </a:r>
            <a:r>
              <a:rPr lang="en-US" dirty="0"/>
              <a:t> </a:t>
            </a:r>
            <a:r>
              <a:rPr lang="en-US" dirty="0" err="1"/>
              <a:t>los</a:t>
            </a:r>
            <a:r>
              <a:rPr lang="en-US" dirty="0"/>
              <a:t> </a:t>
            </a:r>
            <a:r>
              <a:rPr lang="en-US" dirty="0" err="1"/>
              <a:t>diferentes</a:t>
            </a:r>
            <a:r>
              <a:rPr lang="en-US" dirty="0"/>
              <a:t> </a:t>
            </a:r>
            <a:r>
              <a:rPr lang="en-US" dirty="0" err="1"/>
              <a:t>órganos</a:t>
            </a:r>
            <a:r>
              <a:rPr lang="en-US" dirty="0"/>
              <a:t> de </a:t>
            </a:r>
            <a:r>
              <a:rPr lang="en-US" dirty="0" err="1"/>
              <a:t>dirección</a:t>
            </a:r>
            <a:r>
              <a:rPr lang="en-US" dirty="0"/>
              <a:t>;</a:t>
            </a:r>
          </a:p>
          <a:p>
            <a:pPr algn="just"/>
            <a:r>
              <a:rPr lang="en-US" dirty="0" smtClean="0"/>
              <a:t>	e) propuesta </a:t>
            </a:r>
            <a:r>
              <a:rPr lang="en-US" dirty="0"/>
              <a:t>del </a:t>
            </a:r>
            <a:r>
              <a:rPr lang="en-US" dirty="0" err="1"/>
              <a:t>proyecto</a:t>
            </a:r>
            <a:r>
              <a:rPr lang="en-US" dirty="0"/>
              <a:t> de </a:t>
            </a:r>
            <a:r>
              <a:rPr lang="en-US" dirty="0" err="1"/>
              <a:t>nomenclador</a:t>
            </a:r>
            <a:r>
              <a:rPr lang="en-US" dirty="0"/>
              <a:t> de </a:t>
            </a:r>
            <a:r>
              <a:rPr lang="en-US" dirty="0" err="1" smtClean="0"/>
              <a:t>productos</a:t>
            </a:r>
            <a:r>
              <a:rPr lang="en-US" dirty="0" smtClean="0"/>
              <a:t> </a:t>
            </a:r>
            <a:r>
              <a:rPr lang="en-US" dirty="0"/>
              <a:t>de </a:t>
            </a:r>
            <a:r>
              <a:rPr lang="en-US" dirty="0" err="1"/>
              <a:t>importación</a:t>
            </a:r>
            <a:r>
              <a:rPr lang="en-US" dirty="0"/>
              <a:t> y </a:t>
            </a:r>
            <a:r>
              <a:rPr lang="en-US" dirty="0" err="1"/>
              <a:t>exportación</a:t>
            </a:r>
            <a:r>
              <a:rPr lang="en-US" dirty="0"/>
              <a:t>;</a:t>
            </a:r>
          </a:p>
          <a:p>
            <a:pPr algn="just"/>
            <a:r>
              <a:rPr lang="en-US" dirty="0" smtClean="0"/>
              <a:t>	f) propuesta </a:t>
            </a:r>
            <a:r>
              <a:rPr lang="en-US" dirty="0"/>
              <a:t>de </a:t>
            </a:r>
            <a:r>
              <a:rPr lang="en-US" dirty="0" err="1"/>
              <a:t>entidad</a:t>
            </a:r>
            <a:r>
              <a:rPr lang="en-US" dirty="0"/>
              <a:t> </a:t>
            </a:r>
            <a:r>
              <a:rPr lang="en-US" dirty="0" err="1"/>
              <a:t>empleadora</a:t>
            </a:r>
            <a:r>
              <a:rPr lang="en-US" dirty="0"/>
              <a:t> que </a:t>
            </a:r>
            <a:r>
              <a:rPr lang="en-US" dirty="0" err="1" smtClean="0"/>
              <a:t>suministrará</a:t>
            </a:r>
            <a:r>
              <a:rPr lang="en-US" dirty="0" smtClean="0"/>
              <a:t> la </a:t>
            </a:r>
            <a:r>
              <a:rPr lang="en-US" dirty="0" err="1"/>
              <a:t>fuerza</a:t>
            </a:r>
            <a:r>
              <a:rPr lang="en-US" dirty="0"/>
              <a:t> de </a:t>
            </a:r>
            <a:r>
              <a:rPr lang="en-US" dirty="0" err="1"/>
              <a:t>trabajo</a:t>
            </a:r>
            <a:r>
              <a:rPr lang="en-US" dirty="0"/>
              <a:t>;</a:t>
            </a:r>
          </a:p>
          <a:p>
            <a:pPr algn="just"/>
            <a:r>
              <a:rPr lang="en-US" dirty="0" smtClean="0"/>
              <a:t>	g) </a:t>
            </a:r>
            <a:r>
              <a:rPr lang="en-US" dirty="0" err="1" smtClean="0"/>
              <a:t>pronunciamiento</a:t>
            </a:r>
            <a:r>
              <a:rPr lang="en-US" dirty="0" smtClean="0"/>
              <a:t> </a:t>
            </a:r>
            <a:r>
              <a:rPr lang="en-US" dirty="0" err="1"/>
              <a:t>escrito</a:t>
            </a:r>
            <a:r>
              <a:rPr lang="en-US" dirty="0"/>
              <a:t> de la </a:t>
            </a:r>
            <a:r>
              <a:rPr lang="en-US" dirty="0" err="1"/>
              <a:t>autoridad</a:t>
            </a:r>
            <a:r>
              <a:rPr lang="en-US" dirty="0"/>
              <a:t> </a:t>
            </a:r>
            <a:r>
              <a:rPr lang="en-US" dirty="0" err="1" smtClean="0"/>
              <a:t>competente</a:t>
            </a:r>
            <a:r>
              <a:rPr lang="en-US" dirty="0" smtClean="0"/>
              <a:t> </a:t>
            </a:r>
            <a:r>
              <a:rPr lang="en-US" dirty="0"/>
              <a:t>del </a:t>
            </a:r>
            <a:r>
              <a:rPr lang="en-US" dirty="0" err="1"/>
              <a:t>órgano</a:t>
            </a:r>
            <a:r>
              <a:rPr lang="en-US" dirty="0"/>
              <a:t>, </a:t>
            </a:r>
            <a:r>
              <a:rPr lang="en-US" dirty="0" err="1"/>
              <a:t>organismo</a:t>
            </a:r>
            <a:r>
              <a:rPr lang="en-US" dirty="0"/>
              <a:t> de la </a:t>
            </a:r>
            <a:r>
              <a:rPr lang="en-US" dirty="0" err="1"/>
              <a:t>Administración</a:t>
            </a:r>
            <a:r>
              <a:rPr lang="en-US" dirty="0"/>
              <a:t> </a:t>
            </a:r>
            <a:r>
              <a:rPr lang="en-US" dirty="0" smtClean="0"/>
              <a:t>Central </a:t>
            </a:r>
            <a:r>
              <a:rPr lang="en-US" dirty="0"/>
              <a:t>del Estado o </a:t>
            </a:r>
            <a:r>
              <a:rPr lang="en-US" dirty="0" err="1"/>
              <a:t>entidad</a:t>
            </a:r>
            <a:r>
              <a:rPr lang="en-US" dirty="0"/>
              <a:t> </a:t>
            </a:r>
            <a:r>
              <a:rPr lang="en-US" dirty="0" err="1"/>
              <a:t>nacional</a:t>
            </a:r>
            <a:r>
              <a:rPr lang="en-US" dirty="0"/>
              <a:t> </a:t>
            </a:r>
            <a:r>
              <a:rPr lang="en-US" dirty="0" err="1" smtClean="0"/>
              <a:t>patrocinadores</a:t>
            </a:r>
            <a:r>
              <a:rPr lang="en-US" dirty="0"/>
              <a:t>, </a:t>
            </a:r>
            <a:r>
              <a:rPr lang="en-US" dirty="0" err="1"/>
              <a:t>avalando</a:t>
            </a:r>
            <a:r>
              <a:rPr lang="en-US" dirty="0"/>
              <a:t> el </a:t>
            </a:r>
            <a:r>
              <a:rPr lang="en-US" dirty="0" err="1"/>
              <a:t>estudio</a:t>
            </a:r>
            <a:r>
              <a:rPr lang="en-US" dirty="0"/>
              <a:t> de </a:t>
            </a:r>
            <a:r>
              <a:rPr lang="en-US" dirty="0" err="1"/>
              <a:t>factibilidad</a:t>
            </a:r>
            <a:r>
              <a:rPr lang="en-US" dirty="0"/>
              <a:t> </a:t>
            </a:r>
            <a:r>
              <a:rPr lang="en-US" dirty="0" err="1" smtClean="0"/>
              <a:t>técnico-económica</a:t>
            </a:r>
            <a:r>
              <a:rPr lang="en-US" dirty="0"/>
              <a:t>, </a:t>
            </a:r>
            <a:r>
              <a:rPr lang="en-US" dirty="0" err="1"/>
              <a:t>así</a:t>
            </a:r>
            <a:r>
              <a:rPr lang="en-US" dirty="0"/>
              <a:t> </a:t>
            </a:r>
            <a:r>
              <a:rPr lang="en-US" dirty="0" err="1"/>
              <a:t>como</a:t>
            </a:r>
            <a:r>
              <a:rPr lang="en-US" dirty="0"/>
              <a:t> el </a:t>
            </a:r>
            <a:r>
              <a:rPr lang="en-US" dirty="0" err="1"/>
              <a:t>nivel</a:t>
            </a:r>
            <a:r>
              <a:rPr lang="en-US" dirty="0"/>
              <a:t> de </a:t>
            </a:r>
            <a:r>
              <a:rPr lang="en-US" dirty="0" err="1" smtClean="0"/>
              <a:t>certidumbre</a:t>
            </a:r>
            <a:r>
              <a:rPr lang="en-US" dirty="0" smtClean="0"/>
              <a:t> </a:t>
            </a:r>
            <a:r>
              <a:rPr lang="en-US" dirty="0"/>
              <a:t>de </a:t>
            </a:r>
            <a:r>
              <a:rPr lang="en-US" dirty="0" err="1" smtClean="0"/>
              <a:t>sus</a:t>
            </a:r>
            <a:r>
              <a:rPr lang="en-US" dirty="0" smtClean="0"/>
              <a:t> </a:t>
            </a:r>
            <a:r>
              <a:rPr lang="en-US" dirty="0" err="1" smtClean="0"/>
              <a:t>proyecciones</a:t>
            </a:r>
            <a:r>
              <a:rPr lang="en-US" dirty="0"/>
              <a:t>; y</a:t>
            </a:r>
          </a:p>
          <a:p>
            <a:pPr algn="just"/>
            <a:r>
              <a:rPr lang="en-US" dirty="0" smtClean="0"/>
              <a:t>	h) </a:t>
            </a:r>
            <a:r>
              <a:rPr lang="en-US" dirty="0" err="1" smtClean="0"/>
              <a:t>cualquier</a:t>
            </a:r>
            <a:r>
              <a:rPr lang="en-US" dirty="0" smtClean="0"/>
              <a:t> </a:t>
            </a:r>
            <a:r>
              <a:rPr lang="en-US" dirty="0" err="1"/>
              <a:t>otro</a:t>
            </a:r>
            <a:r>
              <a:rPr lang="en-US" dirty="0"/>
              <a:t> </a:t>
            </a:r>
            <a:r>
              <a:rPr lang="en-US" dirty="0" err="1"/>
              <a:t>documento</a:t>
            </a:r>
            <a:r>
              <a:rPr lang="en-US" dirty="0"/>
              <a:t> que se </a:t>
            </a:r>
            <a:r>
              <a:rPr lang="en-US" dirty="0" err="1"/>
              <a:t>establezca</a:t>
            </a:r>
            <a:r>
              <a:rPr lang="en-US" dirty="0"/>
              <a:t> </a:t>
            </a:r>
            <a:r>
              <a:rPr lang="en-US" dirty="0" smtClean="0"/>
              <a:t>para </a:t>
            </a:r>
            <a:r>
              <a:rPr lang="en-US" dirty="0"/>
              <a:t>regular </a:t>
            </a:r>
            <a:r>
              <a:rPr lang="en-US" dirty="0" err="1"/>
              <a:t>los</a:t>
            </a:r>
            <a:r>
              <a:rPr lang="en-US" dirty="0"/>
              <a:t> </a:t>
            </a:r>
            <a:r>
              <a:rPr lang="en-US" dirty="0" err="1"/>
              <a:t>procesos</a:t>
            </a:r>
            <a:r>
              <a:rPr lang="en-US" dirty="0"/>
              <a:t> </a:t>
            </a:r>
            <a:r>
              <a:rPr lang="en-US" dirty="0" err="1"/>
              <a:t>inversionistas</a:t>
            </a:r>
            <a:r>
              <a:rPr lang="en-US" dirty="0" smtClean="0"/>
              <a:t>.”</a:t>
            </a:r>
          </a:p>
          <a:p>
            <a:pPr algn="just"/>
            <a:r>
              <a:rPr lang="en-US" dirty="0">
                <a:hlinkClick r:id="rId3" invalidUrl="http://www.granma.cu/file/sp/cartera-de-oportunidades-de-inversion-extranjera-23/datos/documentos/marco_regulatorio/Ley No. 118_ESP.pdf"/>
              </a:rPr>
              <a:t>Reglamento De La Ley De La </a:t>
            </a:r>
            <a:r>
              <a:rPr lang="en-US" dirty="0">
                <a:hlinkClick r:id="rId4" invalidUrl="http://www.granma.cu/file/sp/cartera-de-oportunidades-de-inversion-extranjera-23/datos/documentos/marco_regulatorio/Ley No. 118_ESP.pdf"/>
              </a:rPr>
              <a:t>Inversión</a:t>
            </a:r>
            <a:r>
              <a:rPr lang="en-US" dirty="0">
                <a:hlinkClick r:id="rId5" invalidUrl="http://www.granma.cu/file/sp/cartera-de-oportunidades-de-inversion-extranjera-23/datos/documentos/marco_regulatorio/Ley No. 118_ESP.pdf"/>
              </a:rPr>
              <a:t> </a:t>
            </a:r>
            <a:r>
              <a:rPr lang="en-US" dirty="0" smtClean="0">
                <a:hlinkClick r:id="rId6" invalidUrl="http://www.granma.cu/file/sp/cartera-de-oportunidades-de-inversion-extranjera-23/datos/documentos/marco_regulatorio/Ley No. 118_ESP.pdf"/>
              </a:rPr>
              <a:t>Extranjera</a:t>
            </a:r>
            <a:r>
              <a:rPr lang="en-US" dirty="0" smtClean="0"/>
              <a:t> (Decree 325 Council of Ministers) Art. 11.1, pp. 189 (On investment applications materials necessary for evaluation)</a:t>
            </a:r>
            <a:endParaRPr lang="en-US" dirty="0"/>
          </a:p>
        </p:txBody>
      </p:sp>
    </p:spTree>
    <p:extLst>
      <p:ext uri="{BB962C8B-B14F-4D97-AF65-F5344CB8AC3E}">
        <p14:creationId xmlns:p14="http://schemas.microsoft.com/office/powerpoint/2010/main" val="8650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6256421" cy="1325563"/>
          </a:xfrm>
        </p:spPr>
        <p:txBody>
          <a:bodyPr/>
          <a:lstStyle/>
          <a:p>
            <a:r>
              <a:rPr lang="en-US" dirty="0"/>
              <a:t>What we Will Cover Today</a:t>
            </a:r>
          </a:p>
        </p:txBody>
      </p:sp>
      <p:sp>
        <p:nvSpPr>
          <p:cNvPr id="4" name="Content Placeholder 3"/>
          <p:cNvSpPr>
            <a:spLocks noGrp="1"/>
          </p:cNvSpPr>
          <p:nvPr>
            <p:ph sz="half" idx="1"/>
          </p:nvPr>
        </p:nvSpPr>
        <p:spPr>
          <a:xfrm>
            <a:off x="838200" y="1825624"/>
            <a:ext cx="5181600" cy="5032375"/>
          </a:xfrm>
        </p:spPr>
        <p:txBody>
          <a:bodyPr>
            <a:normAutofit/>
          </a:bodyPr>
          <a:lstStyle/>
          <a:p>
            <a:r>
              <a:rPr lang="en-US" dirty="0"/>
              <a:t>Context </a:t>
            </a:r>
          </a:p>
          <a:p>
            <a:r>
              <a:rPr lang="en-US" dirty="0"/>
              <a:t>Legal Sources</a:t>
            </a:r>
          </a:p>
          <a:p>
            <a:pPr lvl="1"/>
            <a:r>
              <a:rPr lang="en-US" dirty="0"/>
              <a:t>U.S.</a:t>
            </a:r>
          </a:p>
          <a:p>
            <a:pPr lvl="1"/>
            <a:r>
              <a:rPr lang="en-US" dirty="0"/>
              <a:t>Cuba</a:t>
            </a:r>
          </a:p>
          <a:p>
            <a:r>
              <a:rPr lang="en-US" dirty="0"/>
              <a:t>The issue of discretion; Corruption</a:t>
            </a:r>
          </a:p>
          <a:p>
            <a:r>
              <a:rPr lang="en-US" dirty="0"/>
              <a:t>Following a Transaction</a:t>
            </a:r>
          </a:p>
          <a:p>
            <a:pPr lvl="1"/>
            <a:r>
              <a:rPr lang="en-US" dirty="0"/>
              <a:t>U.S.</a:t>
            </a:r>
          </a:p>
          <a:p>
            <a:pPr lvl="1"/>
            <a:r>
              <a:rPr lang="en-US" dirty="0" smtClean="0"/>
              <a:t>Cuba</a:t>
            </a:r>
          </a:p>
          <a:p>
            <a:r>
              <a:rPr lang="en-US" dirty="0" smtClean="0"/>
              <a:t>Special Economic Zones</a:t>
            </a:r>
          </a:p>
          <a:p>
            <a:r>
              <a:rPr lang="en-US" dirty="0" smtClean="0"/>
              <a:t>The Small Transaction</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874516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xmlns="" id="{3EC64B3D-C5D5-4254-8949-B4B6C32D9365}"/>
              </a:ext>
            </a:extLst>
          </p:cNvPr>
          <p:cNvCxnSpPr>
            <a:cxnSpLocks/>
          </p:cNvCxnSpPr>
          <p:nvPr/>
        </p:nvCxnSpPr>
        <p:spPr>
          <a:xfrm flipH="1">
            <a:off x="1179095" y="2894721"/>
            <a:ext cx="178465" cy="667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U.S. Process</a:t>
            </a:r>
          </a:p>
        </p:txBody>
      </p:sp>
      <p:sp>
        <p:nvSpPr>
          <p:cNvPr id="7" name="Oval 6">
            <a:extLst>
              <a:ext uri="{FF2B5EF4-FFF2-40B4-BE49-F238E27FC236}">
                <a16:creationId xmlns:a16="http://schemas.microsoft.com/office/drawing/2014/main" xmlns="" id="{106CDA15-3AF6-4639-963F-55CFA9717C0A}"/>
              </a:ext>
            </a:extLst>
          </p:cNvPr>
          <p:cNvSpPr/>
          <p:nvPr/>
        </p:nvSpPr>
        <p:spPr>
          <a:xfrm>
            <a:off x="5888952" y="5394488"/>
            <a:ext cx="1720515" cy="111893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Obtain a license from BIS</a:t>
            </a:r>
          </a:p>
        </p:txBody>
      </p:sp>
      <p:sp>
        <p:nvSpPr>
          <p:cNvPr id="8" name="Oval 7">
            <a:extLst>
              <a:ext uri="{FF2B5EF4-FFF2-40B4-BE49-F238E27FC236}">
                <a16:creationId xmlns:a16="http://schemas.microsoft.com/office/drawing/2014/main" xmlns="" id="{B34C95AD-9AAC-40EA-93AD-3A7F9C40E641}"/>
              </a:ext>
            </a:extLst>
          </p:cNvPr>
          <p:cNvSpPr/>
          <p:nvPr/>
        </p:nvSpPr>
        <p:spPr>
          <a:xfrm>
            <a:off x="7417466" y="1726048"/>
            <a:ext cx="1720515" cy="11189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Physical Presence</a:t>
            </a:r>
          </a:p>
        </p:txBody>
      </p:sp>
      <p:sp>
        <p:nvSpPr>
          <p:cNvPr id="10" name="Oval 9">
            <a:extLst>
              <a:ext uri="{FF2B5EF4-FFF2-40B4-BE49-F238E27FC236}">
                <a16:creationId xmlns:a16="http://schemas.microsoft.com/office/drawing/2014/main" xmlns="" id="{0E830102-D4B5-4FA1-9994-6395D2209990}"/>
              </a:ext>
            </a:extLst>
          </p:cNvPr>
          <p:cNvSpPr/>
          <p:nvPr/>
        </p:nvSpPr>
        <p:spPr>
          <a:xfrm>
            <a:off x="3830051" y="1682665"/>
            <a:ext cx="1720515" cy="11189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General License</a:t>
            </a:r>
          </a:p>
        </p:txBody>
      </p:sp>
      <p:sp>
        <p:nvSpPr>
          <p:cNvPr id="11" name="Oval 10">
            <a:extLst>
              <a:ext uri="{FF2B5EF4-FFF2-40B4-BE49-F238E27FC236}">
                <a16:creationId xmlns:a16="http://schemas.microsoft.com/office/drawing/2014/main" xmlns="" id="{2536C0FB-B2F6-47CC-945F-A85275B02F58}"/>
              </a:ext>
            </a:extLst>
          </p:cNvPr>
          <p:cNvSpPr/>
          <p:nvPr/>
        </p:nvSpPr>
        <p:spPr>
          <a:xfrm>
            <a:off x="8277724" y="3881310"/>
            <a:ext cx="1872914" cy="98433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Exportation</a:t>
            </a:r>
          </a:p>
        </p:txBody>
      </p:sp>
      <p:sp>
        <p:nvSpPr>
          <p:cNvPr id="12" name="Oval 11">
            <a:extLst>
              <a:ext uri="{FF2B5EF4-FFF2-40B4-BE49-F238E27FC236}">
                <a16:creationId xmlns:a16="http://schemas.microsoft.com/office/drawing/2014/main" xmlns="" id="{49974749-948A-4BDA-8244-5D276913BBAD}"/>
              </a:ext>
            </a:extLst>
          </p:cNvPr>
          <p:cNvSpPr/>
          <p:nvPr/>
        </p:nvSpPr>
        <p:spPr>
          <a:xfrm>
            <a:off x="4463717" y="3619661"/>
            <a:ext cx="1872915" cy="11189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Importation</a:t>
            </a:r>
          </a:p>
        </p:txBody>
      </p:sp>
      <p:sp>
        <p:nvSpPr>
          <p:cNvPr id="13" name="Oval 12">
            <a:extLst>
              <a:ext uri="{FF2B5EF4-FFF2-40B4-BE49-F238E27FC236}">
                <a16:creationId xmlns:a16="http://schemas.microsoft.com/office/drawing/2014/main" xmlns="" id="{BCDF2F49-EFC5-4608-9C08-6A8995FD5A8D}"/>
              </a:ext>
            </a:extLst>
          </p:cNvPr>
          <p:cNvSpPr/>
          <p:nvPr/>
        </p:nvSpPr>
        <p:spPr>
          <a:xfrm>
            <a:off x="2065418" y="4678610"/>
            <a:ext cx="1720515" cy="11189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Property</a:t>
            </a:r>
          </a:p>
        </p:txBody>
      </p:sp>
      <p:sp>
        <p:nvSpPr>
          <p:cNvPr id="14" name="Oval 13">
            <a:extLst>
              <a:ext uri="{FF2B5EF4-FFF2-40B4-BE49-F238E27FC236}">
                <a16:creationId xmlns:a16="http://schemas.microsoft.com/office/drawing/2014/main" xmlns="" id="{5EA1A3FA-E57C-4271-A1C8-1AC3E314F245}"/>
              </a:ext>
            </a:extLst>
          </p:cNvPr>
          <p:cNvSpPr/>
          <p:nvPr/>
        </p:nvSpPr>
        <p:spPr>
          <a:xfrm>
            <a:off x="234615" y="3681912"/>
            <a:ext cx="1720515" cy="11189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Specific License</a:t>
            </a:r>
          </a:p>
        </p:txBody>
      </p:sp>
      <p:sp>
        <p:nvSpPr>
          <p:cNvPr id="15" name="Oval 14">
            <a:extLst>
              <a:ext uri="{FF2B5EF4-FFF2-40B4-BE49-F238E27FC236}">
                <a16:creationId xmlns:a16="http://schemas.microsoft.com/office/drawing/2014/main" xmlns="" id="{16FE08E2-0216-4E72-8C79-F0A7328AEC98}"/>
              </a:ext>
            </a:extLst>
          </p:cNvPr>
          <p:cNvSpPr/>
          <p:nvPr/>
        </p:nvSpPr>
        <p:spPr>
          <a:xfrm>
            <a:off x="497303" y="1688430"/>
            <a:ext cx="1720515" cy="1118937"/>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Obtain a license from OFAC</a:t>
            </a:r>
          </a:p>
        </p:txBody>
      </p:sp>
      <p:cxnSp>
        <p:nvCxnSpPr>
          <p:cNvPr id="17" name="Straight Arrow Connector 16">
            <a:extLst>
              <a:ext uri="{FF2B5EF4-FFF2-40B4-BE49-F238E27FC236}">
                <a16:creationId xmlns:a16="http://schemas.microsoft.com/office/drawing/2014/main" xmlns="" id="{77E24E68-3D1A-4178-9D3C-4AADC555FC2C}"/>
              </a:ext>
            </a:extLst>
          </p:cNvPr>
          <p:cNvCxnSpPr>
            <a:cxnSpLocks/>
          </p:cNvCxnSpPr>
          <p:nvPr/>
        </p:nvCxnSpPr>
        <p:spPr>
          <a:xfrm flipV="1">
            <a:off x="2171689" y="2260181"/>
            <a:ext cx="1614244" cy="1804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xmlns="" id="{7D476E9F-348C-4494-909F-FA72488BF7CD}"/>
              </a:ext>
            </a:extLst>
          </p:cNvPr>
          <p:cNvCxnSpPr>
            <a:cxnSpLocks/>
          </p:cNvCxnSpPr>
          <p:nvPr/>
        </p:nvCxnSpPr>
        <p:spPr>
          <a:xfrm>
            <a:off x="5594684" y="2189954"/>
            <a:ext cx="1568115" cy="301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xmlns="" id="{0C9630AC-987A-4F6C-8B66-FAF3E1432868}"/>
              </a:ext>
            </a:extLst>
          </p:cNvPr>
          <p:cNvCxnSpPr>
            <a:cxnSpLocks/>
          </p:cNvCxnSpPr>
          <p:nvPr/>
        </p:nvCxnSpPr>
        <p:spPr>
          <a:xfrm>
            <a:off x="5288878" y="2677460"/>
            <a:ext cx="2920665" cy="1406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xmlns="" id="{69F7DA67-7463-4076-AEEB-53F611C4D540}"/>
              </a:ext>
            </a:extLst>
          </p:cNvPr>
          <p:cNvCxnSpPr>
            <a:cxnSpLocks/>
          </p:cNvCxnSpPr>
          <p:nvPr/>
        </p:nvCxnSpPr>
        <p:spPr>
          <a:xfrm>
            <a:off x="2065418" y="4130672"/>
            <a:ext cx="2295022" cy="484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xmlns="" id="{FC0A1071-EBE0-4B60-9DDF-32A6BC30B75F}"/>
              </a:ext>
            </a:extLst>
          </p:cNvPr>
          <p:cNvCxnSpPr>
            <a:cxnSpLocks/>
          </p:cNvCxnSpPr>
          <p:nvPr/>
        </p:nvCxnSpPr>
        <p:spPr>
          <a:xfrm flipH="1">
            <a:off x="2978811" y="2801602"/>
            <a:ext cx="963032" cy="1690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xmlns="" id="{18982C9C-E2E1-4455-BEAC-0295CBCC5884}"/>
              </a:ext>
            </a:extLst>
          </p:cNvPr>
          <p:cNvCxnSpPr>
            <a:cxnSpLocks/>
          </p:cNvCxnSpPr>
          <p:nvPr/>
        </p:nvCxnSpPr>
        <p:spPr>
          <a:xfrm flipV="1">
            <a:off x="7609467" y="4800849"/>
            <a:ext cx="872796" cy="781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Text Box 2">
            <a:extLst>
              <a:ext uri="{FF2B5EF4-FFF2-40B4-BE49-F238E27FC236}">
                <a16:creationId xmlns:a16="http://schemas.microsoft.com/office/drawing/2014/main" xmlns="" id="{7AE0E3C8-702D-4F5E-8EFF-403314AC8F5E}"/>
              </a:ext>
            </a:extLst>
          </p:cNvPr>
          <p:cNvSpPr txBox="1">
            <a:spLocks noChangeArrowheads="1"/>
          </p:cNvSpPr>
          <p:nvPr/>
        </p:nvSpPr>
        <p:spPr bwMode="auto">
          <a:xfrm rot="1564038">
            <a:off x="3145965" y="3145027"/>
            <a:ext cx="1081405" cy="2781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31 CFR 515.205</a:t>
            </a:r>
          </a:p>
        </p:txBody>
      </p:sp>
      <p:sp>
        <p:nvSpPr>
          <p:cNvPr id="37" name="Text Box 2">
            <a:extLst>
              <a:ext uri="{FF2B5EF4-FFF2-40B4-BE49-F238E27FC236}">
                <a16:creationId xmlns:a16="http://schemas.microsoft.com/office/drawing/2014/main" xmlns="" id="{CF114A69-B83D-44A5-A5F6-B77DEE95517D}"/>
              </a:ext>
            </a:extLst>
          </p:cNvPr>
          <p:cNvSpPr txBox="1">
            <a:spLocks noChangeArrowheads="1"/>
          </p:cNvSpPr>
          <p:nvPr/>
        </p:nvSpPr>
        <p:spPr bwMode="auto">
          <a:xfrm>
            <a:off x="678780" y="3083257"/>
            <a:ext cx="1276350" cy="2571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 CFR 501.801 (b)</a:t>
            </a:r>
          </a:p>
        </p:txBody>
      </p:sp>
      <p:sp>
        <p:nvSpPr>
          <p:cNvPr id="38" name="Text Box 2">
            <a:extLst>
              <a:ext uri="{FF2B5EF4-FFF2-40B4-BE49-F238E27FC236}">
                <a16:creationId xmlns:a16="http://schemas.microsoft.com/office/drawing/2014/main" xmlns="" id="{A4C287C0-0A2D-424E-8BCF-4ECD5175A99F}"/>
              </a:ext>
            </a:extLst>
          </p:cNvPr>
          <p:cNvSpPr txBox="1">
            <a:spLocks noChangeArrowheads="1"/>
          </p:cNvSpPr>
          <p:nvPr/>
        </p:nvSpPr>
        <p:spPr bwMode="auto">
          <a:xfrm rot="17654774">
            <a:off x="2036130" y="3944716"/>
            <a:ext cx="1081405" cy="2781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 CFR 515.204</a:t>
            </a: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9" name="Text Box 2">
            <a:extLst>
              <a:ext uri="{FF2B5EF4-FFF2-40B4-BE49-F238E27FC236}">
                <a16:creationId xmlns:a16="http://schemas.microsoft.com/office/drawing/2014/main" xmlns="" id="{E208C69D-6E71-4AFD-B582-FF225D0BC88E}"/>
              </a:ext>
            </a:extLst>
          </p:cNvPr>
          <p:cNvSpPr txBox="1">
            <a:spLocks noChangeArrowheads="1"/>
          </p:cNvSpPr>
          <p:nvPr/>
        </p:nvSpPr>
        <p:spPr bwMode="auto">
          <a:xfrm rot="18799892">
            <a:off x="6704310" y="3517697"/>
            <a:ext cx="1081405" cy="27813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 CFR 515.535</a:t>
            </a:r>
          </a:p>
        </p:txBody>
      </p:sp>
      <p:sp>
        <p:nvSpPr>
          <p:cNvPr id="40" name="Text Box 2">
            <a:extLst>
              <a:ext uri="{FF2B5EF4-FFF2-40B4-BE49-F238E27FC236}">
                <a16:creationId xmlns:a16="http://schemas.microsoft.com/office/drawing/2014/main" xmlns="" id="{5D056B06-C49A-44ED-9390-A2CC27374EBD}"/>
              </a:ext>
            </a:extLst>
          </p:cNvPr>
          <p:cNvSpPr txBox="1">
            <a:spLocks noChangeArrowheads="1"/>
          </p:cNvSpPr>
          <p:nvPr/>
        </p:nvSpPr>
        <p:spPr bwMode="auto">
          <a:xfrm rot="1566752">
            <a:off x="7222564" y="5046654"/>
            <a:ext cx="1455420" cy="2901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50 U.S.C. 4601- 4623</a:t>
            </a: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2" name="Text Box 2">
            <a:extLst>
              <a:ext uri="{FF2B5EF4-FFF2-40B4-BE49-F238E27FC236}">
                <a16:creationId xmlns:a16="http://schemas.microsoft.com/office/drawing/2014/main" xmlns="" id="{2A7B7D0E-E314-47EA-A368-3E2823EC4C24}"/>
              </a:ext>
            </a:extLst>
          </p:cNvPr>
          <p:cNvSpPr txBox="1">
            <a:spLocks noChangeArrowheads="1"/>
          </p:cNvSpPr>
          <p:nvPr/>
        </p:nvSpPr>
        <p:spPr bwMode="auto">
          <a:xfrm rot="17774228">
            <a:off x="5857021" y="2031703"/>
            <a:ext cx="1125311" cy="23277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 CFR 515.573</a:t>
            </a:r>
          </a:p>
        </p:txBody>
      </p:sp>
      <p:sp>
        <p:nvSpPr>
          <p:cNvPr id="43" name="Text Box 2">
            <a:extLst>
              <a:ext uri="{FF2B5EF4-FFF2-40B4-BE49-F238E27FC236}">
                <a16:creationId xmlns:a16="http://schemas.microsoft.com/office/drawing/2014/main" xmlns="" id="{CFF7471D-1760-4682-A3DE-1324E46E17B3}"/>
              </a:ext>
            </a:extLst>
          </p:cNvPr>
          <p:cNvSpPr txBox="1">
            <a:spLocks noChangeArrowheads="1"/>
          </p:cNvSpPr>
          <p:nvPr/>
        </p:nvSpPr>
        <p:spPr bwMode="auto">
          <a:xfrm rot="17774228">
            <a:off x="2127583" y="2254519"/>
            <a:ext cx="1276350" cy="25717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 CFR 501.801 (a)</a:t>
            </a:r>
          </a:p>
        </p:txBody>
      </p:sp>
    </p:spTree>
    <p:extLst>
      <p:ext uri="{BB962C8B-B14F-4D97-AF65-F5344CB8AC3E}">
        <p14:creationId xmlns:p14="http://schemas.microsoft.com/office/powerpoint/2010/main" val="1012848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Cuban Process (Step 1: Plan)</a:t>
            </a:r>
          </a:p>
        </p:txBody>
      </p:sp>
      <p:graphicFrame>
        <p:nvGraphicFramePr>
          <p:cNvPr id="5" name="Content Placeholder 4">
            <a:extLst>
              <a:ext uri="{FF2B5EF4-FFF2-40B4-BE49-F238E27FC236}">
                <a16:creationId xmlns:a16="http://schemas.microsoft.com/office/drawing/2014/main" xmlns="" id="{655BBC8B-0F39-451E-B108-F195AC1DCFFF}"/>
              </a:ext>
            </a:extLst>
          </p:cNvPr>
          <p:cNvGraphicFramePr>
            <a:graphicFrameLocks noGrp="1"/>
          </p:cNvGraphicFramePr>
          <p:nvPr>
            <p:ph idx="1"/>
            <p:extLst>
              <p:ext uri="{D42A27DB-BD31-4B8C-83A1-F6EECF244321}">
                <p14:modId xmlns:p14="http://schemas.microsoft.com/office/powerpoint/2010/main" val="41902696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7170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C4ECB-E9D5-49FA-A4BE-2595FD82D741}"/>
              </a:ext>
            </a:extLst>
          </p:cNvPr>
          <p:cNvSpPr>
            <a:spLocks noGrp="1"/>
          </p:cNvSpPr>
          <p:nvPr>
            <p:ph type="title"/>
          </p:nvPr>
        </p:nvSpPr>
        <p:spPr/>
        <p:txBody>
          <a:bodyPr/>
          <a:lstStyle/>
          <a:p>
            <a:r>
              <a:rPr lang="en-US" dirty="0"/>
              <a:t>Cuban Process (Step 2: Execute)</a:t>
            </a:r>
          </a:p>
        </p:txBody>
      </p:sp>
      <p:graphicFrame>
        <p:nvGraphicFramePr>
          <p:cNvPr id="8" name="Content Placeholder 7">
            <a:extLst>
              <a:ext uri="{FF2B5EF4-FFF2-40B4-BE49-F238E27FC236}">
                <a16:creationId xmlns:a16="http://schemas.microsoft.com/office/drawing/2014/main" xmlns="" id="{0549785F-EDE0-4AA4-9025-BBD224407AE8}"/>
              </a:ext>
            </a:extLst>
          </p:cNvPr>
          <p:cNvGraphicFramePr>
            <a:graphicFrameLocks noGrp="1"/>
          </p:cNvGraphicFramePr>
          <p:nvPr>
            <p:ph idx="1"/>
            <p:extLst>
              <p:ext uri="{D42A27DB-BD31-4B8C-83A1-F6EECF244321}">
                <p14:modId xmlns:p14="http://schemas.microsoft.com/office/powerpoint/2010/main" val="1452003718"/>
              </p:ext>
            </p:extLst>
          </p:nvPr>
        </p:nvGraphicFramePr>
        <p:xfrm>
          <a:off x="838200" y="1735138"/>
          <a:ext cx="105156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tar: 5 Points 8">
            <a:extLst>
              <a:ext uri="{FF2B5EF4-FFF2-40B4-BE49-F238E27FC236}">
                <a16:creationId xmlns:a16="http://schemas.microsoft.com/office/drawing/2014/main" xmlns="" id="{ECEFEBEA-A011-4B56-82B2-784096EE19BE}"/>
              </a:ext>
            </a:extLst>
          </p:cNvPr>
          <p:cNvSpPr/>
          <p:nvPr/>
        </p:nvSpPr>
        <p:spPr>
          <a:xfrm>
            <a:off x="9315451" y="2047875"/>
            <a:ext cx="2781300" cy="25241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Approval</a:t>
            </a:r>
          </a:p>
        </p:txBody>
      </p:sp>
    </p:spTree>
    <p:extLst>
      <p:ext uri="{BB962C8B-B14F-4D97-AF65-F5344CB8AC3E}">
        <p14:creationId xmlns:p14="http://schemas.microsoft.com/office/powerpoint/2010/main" val="812475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FE860D-790B-4C19-B0CE-EA67725FD626}"/>
              </a:ext>
            </a:extLst>
          </p:cNvPr>
          <p:cNvSpPr>
            <a:spLocks noGrp="1"/>
          </p:cNvSpPr>
          <p:nvPr>
            <p:ph type="title"/>
          </p:nvPr>
        </p:nvSpPr>
        <p:spPr>
          <a:xfrm>
            <a:off x="837852" y="160578"/>
            <a:ext cx="10515600" cy="1325563"/>
          </a:xfrm>
        </p:spPr>
        <p:txBody>
          <a:bodyPr/>
          <a:lstStyle/>
          <a:p>
            <a:r>
              <a:rPr lang="en-US" dirty="0"/>
              <a:t>Cuban Process (Step 3: Obtain Approval)</a:t>
            </a:r>
          </a:p>
        </p:txBody>
      </p:sp>
      <p:sp>
        <p:nvSpPr>
          <p:cNvPr id="6" name="Oval 5">
            <a:extLst>
              <a:ext uri="{FF2B5EF4-FFF2-40B4-BE49-F238E27FC236}">
                <a16:creationId xmlns:a16="http://schemas.microsoft.com/office/drawing/2014/main" xmlns="" id="{3154261C-A396-4D7E-AF79-DB7EBE4EBA1E}"/>
              </a:ext>
            </a:extLst>
          </p:cNvPr>
          <p:cNvSpPr/>
          <p:nvPr/>
        </p:nvSpPr>
        <p:spPr>
          <a:xfrm>
            <a:off x="6426520" y="1304921"/>
            <a:ext cx="1843090"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State Central Administration</a:t>
            </a:r>
          </a:p>
        </p:txBody>
      </p:sp>
      <p:sp>
        <p:nvSpPr>
          <p:cNvPr id="7" name="Oval 6">
            <a:extLst>
              <a:ext uri="{FF2B5EF4-FFF2-40B4-BE49-F238E27FC236}">
                <a16:creationId xmlns:a16="http://schemas.microsoft.com/office/drawing/2014/main" xmlns="" id="{61C8EA67-3193-49E2-B5B4-0B64654FA2D7}"/>
              </a:ext>
            </a:extLst>
          </p:cNvPr>
          <p:cNvSpPr/>
          <p:nvPr/>
        </p:nvSpPr>
        <p:spPr>
          <a:xfrm>
            <a:off x="9866143" y="1304925"/>
            <a:ext cx="1843090"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Minister of Foreign Trade</a:t>
            </a:r>
          </a:p>
        </p:txBody>
      </p:sp>
      <p:sp>
        <p:nvSpPr>
          <p:cNvPr id="8" name="Oval 7">
            <a:extLst>
              <a:ext uri="{FF2B5EF4-FFF2-40B4-BE49-F238E27FC236}">
                <a16:creationId xmlns:a16="http://schemas.microsoft.com/office/drawing/2014/main" xmlns="" id="{877D0462-0986-4A18-B354-C89D661537D9}"/>
              </a:ext>
            </a:extLst>
          </p:cNvPr>
          <p:cNvSpPr/>
          <p:nvPr/>
        </p:nvSpPr>
        <p:spPr>
          <a:xfrm>
            <a:off x="3213260" y="1304925"/>
            <a:ext cx="1843090"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Council of Ministers</a:t>
            </a:r>
          </a:p>
        </p:txBody>
      </p:sp>
      <p:sp>
        <p:nvSpPr>
          <p:cNvPr id="9" name="Oval 8">
            <a:extLst>
              <a:ext uri="{FF2B5EF4-FFF2-40B4-BE49-F238E27FC236}">
                <a16:creationId xmlns:a16="http://schemas.microsoft.com/office/drawing/2014/main" xmlns="" id="{2256BB09-9357-4D49-B591-B54789004057}"/>
              </a:ext>
            </a:extLst>
          </p:cNvPr>
          <p:cNvSpPr/>
          <p:nvPr/>
        </p:nvSpPr>
        <p:spPr>
          <a:xfrm>
            <a:off x="0" y="1304922"/>
            <a:ext cx="1843090" cy="771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Council of State</a:t>
            </a:r>
          </a:p>
        </p:txBody>
      </p:sp>
      <p:sp>
        <p:nvSpPr>
          <p:cNvPr id="11" name="Text Box 2">
            <a:extLst>
              <a:ext uri="{FF2B5EF4-FFF2-40B4-BE49-F238E27FC236}">
                <a16:creationId xmlns:a16="http://schemas.microsoft.com/office/drawing/2014/main" xmlns="" id="{55762952-2216-45A7-9394-D5F0A635448D}"/>
              </a:ext>
            </a:extLst>
          </p:cNvPr>
          <p:cNvSpPr txBox="1">
            <a:spLocks noChangeArrowheads="1"/>
          </p:cNvSpPr>
          <p:nvPr/>
        </p:nvSpPr>
        <p:spPr bwMode="auto">
          <a:xfrm>
            <a:off x="278607" y="3206415"/>
            <a:ext cx="1285875" cy="3429000"/>
          </a:xfrm>
          <a:prstGeom prst="rect">
            <a:avLst/>
          </a:prstGeom>
          <a:solidFill>
            <a:srgbClr val="92D050"/>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Prospection and exploitation of non-renewable natural resources</a:t>
            </a:r>
          </a:p>
          <a:p>
            <a:pPr marL="0" marR="0" algn="ctr">
              <a:lnSpc>
                <a:spcPct val="107000"/>
              </a:lnSpc>
              <a:spcBef>
                <a:spcPts val="0"/>
              </a:spcBef>
              <a:spcAft>
                <a:spcPts val="0"/>
              </a:spcAft>
            </a:pPr>
            <a:r>
              <a:rPr lang="en-US" sz="11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And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Management of public services such as transportation, communications, water supply, electricity; the construction of a public work or the exploitation of a public good</a:t>
            </a:r>
          </a:p>
          <a:p>
            <a:pPr marL="0" marR="0" algn="ctr">
              <a:lnSpc>
                <a:spcPct val="107000"/>
              </a:lnSpc>
              <a:spcBef>
                <a:spcPts val="0"/>
              </a:spcBef>
              <a:spcAft>
                <a:spcPts val="0"/>
              </a:spcAft>
            </a:pPr>
            <a:r>
              <a:rPr lang="en-US" sz="11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xmlns="" id="{D820FA7A-B4A9-49E7-ADBA-4D5792C30A4E}"/>
              </a:ext>
            </a:extLst>
          </p:cNvPr>
          <p:cNvCxnSpPr>
            <a:cxnSpLocks/>
          </p:cNvCxnSpPr>
          <p:nvPr/>
        </p:nvCxnSpPr>
        <p:spPr>
          <a:xfrm flipV="1">
            <a:off x="1118937" y="2166687"/>
            <a:ext cx="0" cy="949492"/>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xmlns="" id="{8CFCB0D3-8DA4-4792-9B30-30517F305B96}"/>
              </a:ext>
            </a:extLst>
          </p:cNvPr>
          <p:cNvCxnSpPr>
            <a:cxnSpLocks/>
          </p:cNvCxnSpPr>
          <p:nvPr/>
        </p:nvCxnSpPr>
        <p:spPr>
          <a:xfrm flipV="1">
            <a:off x="1557214" y="1961147"/>
            <a:ext cx="1656046" cy="1155032"/>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21" name="Text Box 2">
            <a:extLst>
              <a:ext uri="{FF2B5EF4-FFF2-40B4-BE49-F238E27FC236}">
                <a16:creationId xmlns:a16="http://schemas.microsoft.com/office/drawing/2014/main" xmlns="" id="{20E5136C-B151-45B6-8A9F-4BD7BEC42ED7}"/>
              </a:ext>
            </a:extLst>
          </p:cNvPr>
          <p:cNvSpPr txBox="1">
            <a:spLocks noChangeArrowheads="1"/>
          </p:cNvSpPr>
          <p:nvPr/>
        </p:nvSpPr>
        <p:spPr bwMode="auto">
          <a:xfrm>
            <a:off x="2777039" y="3206415"/>
            <a:ext cx="2138238" cy="2751471"/>
          </a:xfrm>
          <a:prstGeom prst="rect">
            <a:avLst/>
          </a:prstGeom>
          <a:solidFill>
            <a:srgbClr val="00B0F0"/>
          </a:solidFill>
          <a:ln w="9525">
            <a:solidFill>
              <a:srgbClr val="000000"/>
            </a:solidFill>
            <a:miter lim="800000"/>
            <a:headEnd/>
            <a:tailEnd/>
          </a:ln>
        </p:spPr>
        <p:txBody>
          <a:bodyPr rot="0" vert="horz" wrap="square" lIns="91440" tIns="45720" rIns="91440" bIns="45720"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Real estate developments</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Totally foreign capital companies</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Transfer of State ownership or other property rights over State goods</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International economic associations for exploitation of natural resources</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A foreign company working with public capital</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Renewable energy</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imes New Roman" panose="02020603050405020304" pitchFamily="18" charset="0"/>
              </a:rPr>
              <a:t>Business system of health and education sectors</a:t>
            </a:r>
          </a:p>
          <a:p>
            <a:pPr marL="45720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p:txBody>
      </p:sp>
      <p:cxnSp>
        <p:nvCxnSpPr>
          <p:cNvPr id="22" name="Straight Arrow Connector 21">
            <a:extLst>
              <a:ext uri="{FF2B5EF4-FFF2-40B4-BE49-F238E27FC236}">
                <a16:creationId xmlns:a16="http://schemas.microsoft.com/office/drawing/2014/main" xmlns="" id="{2E70B29D-4421-43BD-B191-C9EED3C41F67}"/>
              </a:ext>
            </a:extLst>
          </p:cNvPr>
          <p:cNvCxnSpPr>
            <a:cxnSpLocks/>
          </p:cNvCxnSpPr>
          <p:nvPr/>
        </p:nvCxnSpPr>
        <p:spPr>
          <a:xfrm flipV="1">
            <a:off x="3854179" y="2150645"/>
            <a:ext cx="0" cy="949492"/>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xmlns="" id="{01EA1F63-3DD1-4302-988D-7CB61C6F8BB1}"/>
              </a:ext>
            </a:extLst>
          </p:cNvPr>
          <p:cNvCxnSpPr>
            <a:cxnSpLocks/>
          </p:cNvCxnSpPr>
          <p:nvPr/>
        </p:nvCxnSpPr>
        <p:spPr>
          <a:xfrm flipV="1">
            <a:off x="4700337" y="1961147"/>
            <a:ext cx="1820779" cy="1169570"/>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25" name="Text Box 2">
            <a:extLst>
              <a:ext uri="{FF2B5EF4-FFF2-40B4-BE49-F238E27FC236}">
                <a16:creationId xmlns:a16="http://schemas.microsoft.com/office/drawing/2014/main" xmlns="" id="{055E3346-EB2A-445A-AE55-C2BAF09DE24D}"/>
              </a:ext>
            </a:extLst>
          </p:cNvPr>
          <p:cNvSpPr txBox="1">
            <a:spLocks noChangeArrowheads="1"/>
          </p:cNvSpPr>
          <p:nvPr/>
        </p:nvSpPr>
        <p:spPr bwMode="auto">
          <a:xfrm>
            <a:off x="6127834" y="3206415"/>
            <a:ext cx="1981200" cy="695325"/>
          </a:xfrm>
          <a:prstGeom prst="rect">
            <a:avLst/>
          </a:prstGeom>
          <a:solidFill>
            <a:schemeClr val="accent4">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Management of public service, construction of public work, exploitation of public good</a:t>
            </a:r>
          </a:p>
        </p:txBody>
      </p:sp>
      <p:cxnSp>
        <p:nvCxnSpPr>
          <p:cNvPr id="26" name="Straight Arrow Connector 25">
            <a:extLst>
              <a:ext uri="{FF2B5EF4-FFF2-40B4-BE49-F238E27FC236}">
                <a16:creationId xmlns:a16="http://schemas.microsoft.com/office/drawing/2014/main" xmlns="" id="{8457DE18-9519-4B27-965F-C75D55AD55B5}"/>
              </a:ext>
            </a:extLst>
          </p:cNvPr>
          <p:cNvCxnSpPr>
            <a:cxnSpLocks/>
          </p:cNvCxnSpPr>
          <p:nvPr/>
        </p:nvCxnSpPr>
        <p:spPr>
          <a:xfrm flipH="1" flipV="1">
            <a:off x="1684421" y="2150645"/>
            <a:ext cx="4824727" cy="980072"/>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xmlns="" id="{1E53760E-480F-4A5B-866F-3427AAF307A1}"/>
              </a:ext>
            </a:extLst>
          </p:cNvPr>
          <p:cNvCxnSpPr>
            <a:cxnSpLocks/>
          </p:cNvCxnSpPr>
          <p:nvPr/>
        </p:nvCxnSpPr>
        <p:spPr>
          <a:xfrm flipH="1" flipV="1">
            <a:off x="4700337" y="2150645"/>
            <a:ext cx="2085537" cy="965534"/>
          </a:xfrm>
          <a:prstGeom prst="straightConnector1">
            <a:avLst/>
          </a:prstGeom>
          <a:ln>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Text Box 2">
            <a:extLst>
              <a:ext uri="{FF2B5EF4-FFF2-40B4-BE49-F238E27FC236}">
                <a16:creationId xmlns:a16="http://schemas.microsoft.com/office/drawing/2014/main" xmlns="" id="{A6D91AFA-2325-454B-BE01-EDE1B976CB42}"/>
              </a:ext>
            </a:extLst>
          </p:cNvPr>
          <p:cNvSpPr txBox="1">
            <a:spLocks noChangeArrowheads="1"/>
          </p:cNvSpPr>
          <p:nvPr/>
        </p:nvSpPr>
        <p:spPr bwMode="auto">
          <a:xfrm>
            <a:off x="8925928" y="3128962"/>
            <a:ext cx="2305050" cy="600075"/>
          </a:xfrm>
          <a:prstGeom prst="rect">
            <a:avLst/>
          </a:prstGeom>
          <a:solidFill>
            <a:srgbClr val="FFC000"/>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Joint ventures, totally foreign capital company, or international economic association</a:t>
            </a:r>
          </a:p>
        </p:txBody>
      </p:sp>
      <p:cxnSp>
        <p:nvCxnSpPr>
          <p:cNvPr id="31" name="Straight Arrow Connector 30">
            <a:extLst>
              <a:ext uri="{FF2B5EF4-FFF2-40B4-BE49-F238E27FC236}">
                <a16:creationId xmlns:a16="http://schemas.microsoft.com/office/drawing/2014/main" xmlns="" id="{F0AD65C4-A933-45FF-93DB-33185BFC70DA}"/>
              </a:ext>
            </a:extLst>
          </p:cNvPr>
          <p:cNvCxnSpPr>
            <a:cxnSpLocks/>
          </p:cNvCxnSpPr>
          <p:nvPr/>
        </p:nvCxnSpPr>
        <p:spPr>
          <a:xfrm flipV="1">
            <a:off x="9968697" y="2166687"/>
            <a:ext cx="534871" cy="918782"/>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2043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Economic Zones (</a:t>
            </a:r>
            <a:r>
              <a:rPr lang="en-US" dirty="0" smtClean="0">
                <a:hlinkClick r:id="rId2"/>
              </a:rPr>
              <a:t>Source</a:t>
            </a:r>
            <a:r>
              <a:rPr lang="en-US" dirty="0" smtClean="0"/>
              <a:t>)</a:t>
            </a:r>
            <a:endParaRPr lang="en-US" dirty="0"/>
          </a:p>
        </p:txBody>
      </p:sp>
      <p:sp>
        <p:nvSpPr>
          <p:cNvPr id="3" name="Content Placeholder 2"/>
          <p:cNvSpPr>
            <a:spLocks noGrp="1"/>
          </p:cNvSpPr>
          <p:nvPr>
            <p:ph idx="1"/>
          </p:nvPr>
        </p:nvSpPr>
        <p:spPr>
          <a:xfrm>
            <a:off x="838200" y="1825624"/>
            <a:ext cx="10515600" cy="5032375"/>
          </a:xfrm>
        </p:spPr>
        <p:txBody>
          <a:bodyPr>
            <a:normAutofit fontScale="70000" lnSpcReduction="20000"/>
          </a:bodyPr>
          <a:lstStyle/>
          <a:p>
            <a:r>
              <a:rPr lang="en-US" dirty="0" smtClean="0"/>
              <a:t>REULATORY FRAMEWOK</a:t>
            </a:r>
          </a:p>
          <a:p>
            <a:pPr lvl="1"/>
            <a:r>
              <a:rPr lang="en-US" dirty="0" smtClean="0"/>
              <a:t>ZED </a:t>
            </a:r>
            <a:r>
              <a:rPr lang="en-US" dirty="0"/>
              <a:t>Mariel </a:t>
            </a:r>
            <a:r>
              <a:rPr lang="en-US" dirty="0" smtClean="0"/>
              <a:t>has its </a:t>
            </a:r>
            <a:r>
              <a:rPr lang="en-US" dirty="0"/>
              <a:t>own regulatory framework, </a:t>
            </a:r>
            <a:r>
              <a:rPr lang="en-US" dirty="0" smtClean="0"/>
              <a:t>covered in </a:t>
            </a:r>
            <a:r>
              <a:rPr lang="en-US" dirty="0"/>
              <a:t>Decree-Law 313/2013 and its </a:t>
            </a:r>
            <a:r>
              <a:rPr lang="en-US" dirty="0" smtClean="0"/>
              <a:t>complementary </a:t>
            </a:r>
            <a:r>
              <a:rPr lang="en-US" dirty="0"/>
              <a:t>regulations. Decree-Law 313 grants it a group </a:t>
            </a:r>
            <a:r>
              <a:rPr lang="en-US" dirty="0" smtClean="0"/>
              <a:t>of </a:t>
            </a:r>
            <a:r>
              <a:rPr lang="en-US" dirty="0"/>
              <a:t>special regimes which make up a scenario that </a:t>
            </a:r>
            <a:r>
              <a:rPr lang="en-US" dirty="0" smtClean="0"/>
              <a:t>is </a:t>
            </a:r>
            <a:r>
              <a:rPr lang="en-US" dirty="0"/>
              <a:t>very attractive for investments by Cuban and </a:t>
            </a:r>
            <a:r>
              <a:rPr lang="en-US" dirty="0" smtClean="0"/>
              <a:t>for-</a:t>
            </a:r>
            <a:r>
              <a:rPr lang="en-US" dirty="0" err="1" smtClean="0"/>
              <a:t>eign</a:t>
            </a:r>
            <a:r>
              <a:rPr lang="en-US" dirty="0" smtClean="0"/>
              <a:t> </a:t>
            </a:r>
            <a:r>
              <a:rPr lang="en-US" dirty="0"/>
              <a:t>companies. ZED Mariel tax incentives provide </a:t>
            </a:r>
            <a:r>
              <a:rPr lang="en-US" dirty="0" smtClean="0"/>
              <a:t>equal </a:t>
            </a:r>
            <a:r>
              <a:rPr lang="en-US" dirty="0"/>
              <a:t>benefits for all the companies being </a:t>
            </a:r>
            <a:r>
              <a:rPr lang="en-US" dirty="0" smtClean="0"/>
              <a:t>established </a:t>
            </a:r>
            <a:r>
              <a:rPr lang="en-US" dirty="0"/>
              <a:t>in the </a:t>
            </a:r>
            <a:r>
              <a:rPr lang="en-US" dirty="0" smtClean="0"/>
              <a:t>Zone.</a:t>
            </a:r>
          </a:p>
          <a:p>
            <a:r>
              <a:rPr lang="en-US" dirty="0" smtClean="0"/>
              <a:t>APPROVAL </a:t>
            </a:r>
            <a:r>
              <a:rPr lang="en-US" dirty="0"/>
              <a:t>PROCESS</a:t>
            </a:r>
          </a:p>
          <a:p>
            <a:pPr lvl="1"/>
            <a:r>
              <a:rPr lang="en-US" dirty="0"/>
              <a:t>There are only 2 levels: the Director-General of </a:t>
            </a:r>
            <a:r>
              <a:rPr lang="en-US" dirty="0" smtClean="0"/>
              <a:t>the </a:t>
            </a:r>
            <a:r>
              <a:rPr lang="en-US" dirty="0"/>
              <a:t>ZED Mariel Office and the Council of </a:t>
            </a:r>
            <a:r>
              <a:rPr lang="en-US" dirty="0" smtClean="0"/>
              <a:t>Ministers</a:t>
            </a:r>
            <a:r>
              <a:rPr lang="en-US" dirty="0"/>
              <a:t>, for a maximum duration of 65 </a:t>
            </a:r>
            <a:r>
              <a:rPr lang="en-US" dirty="0" smtClean="0"/>
              <a:t>days from the </a:t>
            </a:r>
            <a:r>
              <a:rPr lang="en-US" dirty="0"/>
              <a:t>presentation of the </a:t>
            </a:r>
            <a:r>
              <a:rPr lang="en-US" dirty="0" smtClean="0"/>
              <a:t>file.</a:t>
            </a:r>
          </a:p>
          <a:p>
            <a:r>
              <a:rPr lang="en-US" dirty="0" smtClean="0"/>
              <a:t>ONE-STOP </a:t>
            </a:r>
            <a:r>
              <a:rPr lang="en-US" dirty="0"/>
              <a:t>SHOP</a:t>
            </a:r>
          </a:p>
          <a:p>
            <a:pPr lvl="1"/>
            <a:r>
              <a:rPr lang="en-US" dirty="0"/>
              <a:t>An efficient “One-Stop Shop” system is at work </a:t>
            </a:r>
            <a:r>
              <a:rPr lang="en-US" dirty="0" smtClean="0"/>
              <a:t>at </a:t>
            </a:r>
            <a:r>
              <a:rPr lang="en-US" dirty="0"/>
              <a:t>ZED Mariel. It frees investors from bureaucratic </a:t>
            </a:r>
            <a:r>
              <a:rPr lang="en-US" dirty="0" smtClean="0"/>
              <a:t>charges </a:t>
            </a:r>
            <a:r>
              <a:rPr lang="en-US" dirty="0"/>
              <a:t>and it processes all needed documents, </a:t>
            </a:r>
            <a:r>
              <a:rPr lang="en-US" dirty="0" smtClean="0"/>
              <a:t>permits</a:t>
            </a:r>
            <a:r>
              <a:rPr lang="en-US" dirty="0"/>
              <a:t>, licenses and authorizations on their </a:t>
            </a:r>
            <a:r>
              <a:rPr lang="en-US" dirty="0" smtClean="0"/>
              <a:t>behalf. </a:t>
            </a:r>
          </a:p>
          <a:p>
            <a:r>
              <a:rPr lang="en-US" dirty="0" smtClean="0"/>
              <a:t>DEVELOPMENT </a:t>
            </a:r>
            <a:r>
              <a:rPr lang="en-US" dirty="0"/>
              <a:t>AND INFRASTRUCTURES</a:t>
            </a:r>
          </a:p>
          <a:p>
            <a:pPr lvl="1"/>
            <a:r>
              <a:rPr lang="en-US" dirty="0"/>
              <a:t>Development of ZED Mariel began with Sector </a:t>
            </a:r>
            <a:r>
              <a:rPr lang="en-US" dirty="0" smtClean="0"/>
              <a:t>A</a:t>
            </a:r>
            <a:r>
              <a:rPr lang="en-US" dirty="0"/>
              <a:t>, with an </a:t>
            </a:r>
            <a:r>
              <a:rPr lang="en-US" dirty="0" err="1"/>
              <a:t>areaof</a:t>
            </a:r>
            <a:r>
              <a:rPr lang="en-US" dirty="0"/>
              <a:t> 43.7 </a:t>
            </a:r>
            <a:r>
              <a:rPr lang="en-US" dirty="0" smtClean="0"/>
              <a:t>km², </a:t>
            </a:r>
            <a:r>
              <a:rPr lang="en-US" dirty="0"/>
              <a:t>located on the </a:t>
            </a:r>
            <a:r>
              <a:rPr lang="en-US" dirty="0" smtClean="0"/>
              <a:t>western </a:t>
            </a:r>
            <a:r>
              <a:rPr lang="en-US" dirty="0"/>
              <a:t>edge of </a:t>
            </a:r>
            <a:r>
              <a:rPr lang="en-US" dirty="0" smtClean="0"/>
              <a:t>the Port of </a:t>
            </a:r>
            <a:r>
              <a:rPr lang="en-US" dirty="0"/>
              <a:t>Mariel</a:t>
            </a:r>
            <a:r>
              <a:rPr lang="en-US" dirty="0" smtClean="0"/>
              <a:t>. The </a:t>
            </a:r>
            <a:r>
              <a:rPr lang="en-US" dirty="0"/>
              <a:t>French </a:t>
            </a:r>
            <a:r>
              <a:rPr lang="en-US" dirty="0" smtClean="0"/>
              <a:t>company </a:t>
            </a:r>
            <a:r>
              <a:rPr lang="en-US" dirty="0"/>
              <a:t>Bouygues </a:t>
            </a:r>
            <a:r>
              <a:rPr lang="en-US" dirty="0" err="1"/>
              <a:t>Bâtiment</a:t>
            </a:r>
            <a:r>
              <a:rPr lang="en-US" dirty="0"/>
              <a:t> International was in </a:t>
            </a:r>
            <a:r>
              <a:rPr lang="en-US" dirty="0" smtClean="0"/>
              <a:t>charge </a:t>
            </a:r>
            <a:r>
              <a:rPr lang="en-US" dirty="0"/>
              <a:t>of the Master Plan for the urbanization </a:t>
            </a:r>
            <a:r>
              <a:rPr lang="en-US" dirty="0" smtClean="0"/>
              <a:t>of </a:t>
            </a:r>
            <a:r>
              <a:rPr lang="en-US" dirty="0"/>
              <a:t>this area, applying the best environmental </a:t>
            </a:r>
            <a:r>
              <a:rPr lang="en-US" dirty="0" smtClean="0"/>
              <a:t>quality </a:t>
            </a:r>
            <a:r>
              <a:rPr lang="en-US" dirty="0"/>
              <a:t>standards and concepts</a:t>
            </a:r>
            <a:r>
              <a:rPr lang="en-US" dirty="0" smtClean="0"/>
              <a:t>. </a:t>
            </a:r>
          </a:p>
          <a:p>
            <a:pPr lvl="1"/>
            <a:r>
              <a:rPr lang="en-US" dirty="0" smtClean="0"/>
              <a:t>The </a:t>
            </a:r>
            <a:r>
              <a:rPr lang="en-US" dirty="0"/>
              <a:t>Cuban government has invested over a </a:t>
            </a:r>
            <a:r>
              <a:rPr lang="en-US" dirty="0" smtClean="0"/>
              <a:t>billion </a:t>
            </a:r>
            <a:r>
              <a:rPr lang="en-US" dirty="0"/>
              <a:t>USD on the development of basic and </a:t>
            </a:r>
            <a:r>
              <a:rPr lang="en-US" dirty="0" smtClean="0"/>
              <a:t>auxiliary </a:t>
            </a:r>
            <a:r>
              <a:rPr lang="en-US" dirty="0"/>
              <a:t>infrastructures to ensure multi-mode </a:t>
            </a:r>
            <a:r>
              <a:rPr lang="en-US" dirty="0" smtClean="0"/>
              <a:t>connections </a:t>
            </a:r>
            <a:r>
              <a:rPr lang="en-US" dirty="0"/>
              <a:t>by air, sea and land, the </a:t>
            </a:r>
            <a:r>
              <a:rPr lang="en-US" dirty="0" smtClean="0"/>
              <a:t>power </a:t>
            </a:r>
            <a:r>
              <a:rPr lang="en-US" dirty="0"/>
              <a:t>supply, water supplies, sewage systems, </a:t>
            </a:r>
            <a:r>
              <a:rPr lang="en-US" dirty="0" smtClean="0"/>
              <a:t>waste </a:t>
            </a:r>
            <a:r>
              <a:rPr lang="en-US" dirty="0"/>
              <a:t>treatment and info-communications, </a:t>
            </a:r>
            <a:r>
              <a:rPr lang="en-US" dirty="0" smtClean="0"/>
              <a:t>etc</a:t>
            </a:r>
            <a:r>
              <a:rPr lang="en-US" dirty="0"/>
              <a:t>. which are now at the disposal of the </a:t>
            </a:r>
            <a:r>
              <a:rPr lang="en-US" dirty="0" smtClean="0"/>
              <a:t>investors</a:t>
            </a:r>
            <a:r>
              <a:rPr lang="en-US" dirty="0"/>
              <a:t>.</a:t>
            </a:r>
          </a:p>
          <a:p>
            <a:endParaRPr lang="en-US" dirty="0"/>
          </a:p>
        </p:txBody>
      </p:sp>
    </p:spTree>
    <p:extLst>
      <p:ext uri="{BB962C8B-B14F-4D97-AF65-F5344CB8AC3E}">
        <p14:creationId xmlns:p14="http://schemas.microsoft.com/office/powerpoint/2010/main" val="1576033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Small Transaction</a:t>
            </a:r>
            <a:endParaRPr lang="en-US" dirty="0"/>
          </a:p>
        </p:txBody>
      </p:sp>
      <p:sp>
        <p:nvSpPr>
          <p:cNvPr id="3" name="Content Placeholder 2"/>
          <p:cNvSpPr>
            <a:spLocks noGrp="1"/>
          </p:cNvSpPr>
          <p:nvPr>
            <p:ph idx="1"/>
          </p:nvPr>
        </p:nvSpPr>
        <p:spPr>
          <a:xfrm>
            <a:off x="838200" y="1825624"/>
            <a:ext cx="10515600" cy="5032375"/>
          </a:xfrm>
        </p:spPr>
        <p:txBody>
          <a:bodyPr>
            <a:normAutofit fontScale="92500" lnSpcReduction="10000"/>
          </a:bodyPr>
          <a:lstStyle/>
          <a:p>
            <a:r>
              <a:rPr lang="en-US" dirty="0"/>
              <a:t>From Adam J. </a:t>
            </a:r>
            <a:r>
              <a:rPr lang="en-US" dirty="0" err="1" smtClean="0"/>
              <a:t>Sulkowski</a:t>
            </a:r>
            <a:r>
              <a:rPr lang="en-US" dirty="0"/>
              <a:t>, “Rodolfo’s Casa Caribe in Cuba: Business, Law, and Ethics of Investing in a Start-up in </a:t>
            </a:r>
            <a:r>
              <a:rPr lang="en-US" dirty="0" smtClean="0"/>
              <a:t>Havana,” </a:t>
            </a:r>
            <a:r>
              <a:rPr lang="en-US" i="1" dirty="0" smtClean="0"/>
              <a:t>Journal of Legal Studies Education </a:t>
            </a:r>
            <a:r>
              <a:rPr lang="en-US" dirty="0" smtClean="0"/>
              <a:t>34(1):127-162 (2017).</a:t>
            </a:r>
          </a:p>
          <a:p>
            <a:pPr lvl="1"/>
            <a:r>
              <a:rPr lang="en-US" dirty="0" smtClean="0"/>
              <a:t>Difficulties of organizational form</a:t>
            </a:r>
          </a:p>
          <a:p>
            <a:pPr lvl="2"/>
            <a:r>
              <a:rPr lang="en-US" dirty="0" smtClean="0"/>
              <a:t>No access to corporate form (officially) (</a:t>
            </a:r>
            <a:r>
              <a:rPr lang="en-US" dirty="0" err="1" smtClean="0"/>
              <a:t>Lineamientos</a:t>
            </a:r>
            <a:r>
              <a:rPr lang="en-US" dirty="0" smtClean="0"/>
              <a:t>  ¶ )</a:t>
            </a:r>
          </a:p>
          <a:p>
            <a:pPr lvl="2"/>
            <a:r>
              <a:rPr lang="en-US" dirty="0" smtClean="0"/>
              <a:t>But</a:t>
            </a:r>
            <a:r>
              <a:rPr lang="en-US" dirty="0"/>
              <a:t>: “</a:t>
            </a:r>
            <a:r>
              <a:rPr lang="en-US" dirty="0" err="1"/>
              <a:t>Empresas</a:t>
            </a:r>
            <a:r>
              <a:rPr lang="en-US" dirty="0"/>
              <a:t> </a:t>
            </a:r>
            <a:r>
              <a:rPr lang="en-US" dirty="0" err="1"/>
              <a:t>privadas</a:t>
            </a:r>
            <a:r>
              <a:rPr lang="en-US" dirty="0"/>
              <a:t> de </a:t>
            </a:r>
            <a:r>
              <a:rPr lang="en-US" dirty="0" err="1"/>
              <a:t>mediana</a:t>
            </a:r>
            <a:r>
              <a:rPr lang="en-US" dirty="0" smtClean="0"/>
              <a:t>, </a:t>
            </a:r>
            <a:r>
              <a:rPr lang="en-US" dirty="0" err="1" smtClean="0"/>
              <a:t>pequeña</a:t>
            </a:r>
            <a:r>
              <a:rPr lang="en-US" dirty="0" smtClean="0"/>
              <a:t> </a:t>
            </a:r>
            <a:r>
              <a:rPr lang="en-US" dirty="0"/>
              <a:t>y micro </a:t>
            </a:r>
            <a:r>
              <a:rPr lang="en-US" dirty="0" err="1"/>
              <a:t>escalas</a:t>
            </a:r>
            <a:r>
              <a:rPr lang="en-US" dirty="0"/>
              <a:t>, </a:t>
            </a:r>
            <a:r>
              <a:rPr lang="en-US" dirty="0" err="1"/>
              <a:t>según</a:t>
            </a:r>
            <a:r>
              <a:rPr lang="en-US" dirty="0"/>
              <a:t> </a:t>
            </a:r>
            <a:r>
              <a:rPr lang="en-US" dirty="0" smtClean="0"/>
              <a:t>el </a:t>
            </a:r>
            <a:r>
              <a:rPr lang="en-US" dirty="0" err="1" smtClean="0"/>
              <a:t>volumen</a:t>
            </a:r>
            <a:r>
              <a:rPr lang="en-US" dirty="0" smtClean="0"/>
              <a:t> </a:t>
            </a:r>
            <a:r>
              <a:rPr lang="en-US" dirty="0"/>
              <a:t>de la </a:t>
            </a:r>
            <a:r>
              <a:rPr lang="en-US" dirty="0" err="1"/>
              <a:t>actividad</a:t>
            </a:r>
            <a:r>
              <a:rPr lang="en-US" dirty="0"/>
              <a:t> y </a:t>
            </a:r>
            <a:r>
              <a:rPr lang="en-US" dirty="0" err="1"/>
              <a:t>cantidad</a:t>
            </a:r>
            <a:r>
              <a:rPr lang="en-US" dirty="0"/>
              <a:t> </a:t>
            </a:r>
            <a:r>
              <a:rPr lang="en-US" dirty="0" smtClean="0"/>
              <a:t>de </a:t>
            </a:r>
            <a:r>
              <a:rPr lang="en-US" dirty="0" err="1" smtClean="0"/>
              <a:t>trabajadores</a:t>
            </a:r>
            <a:r>
              <a:rPr lang="en-US" dirty="0"/>
              <a:t>, </a:t>
            </a:r>
            <a:r>
              <a:rPr lang="en-US" dirty="0" err="1"/>
              <a:t>reconocidas</a:t>
            </a:r>
            <a:r>
              <a:rPr lang="en-US" dirty="0"/>
              <a:t> </a:t>
            </a:r>
            <a:r>
              <a:rPr lang="en-US" dirty="0" err="1"/>
              <a:t>como</a:t>
            </a:r>
            <a:r>
              <a:rPr lang="en-US" dirty="0"/>
              <a:t> </a:t>
            </a:r>
            <a:r>
              <a:rPr lang="en-US" dirty="0" smtClean="0"/>
              <a:t>personas </a:t>
            </a:r>
            <a:r>
              <a:rPr lang="en-US" dirty="0" err="1"/>
              <a:t>jurídicas</a:t>
            </a:r>
            <a:r>
              <a:rPr lang="en-US" dirty="0" smtClean="0"/>
              <a:t>. ¶ 182 ”</a:t>
            </a:r>
          </a:p>
          <a:p>
            <a:pPr lvl="1"/>
            <a:r>
              <a:rPr lang="en-US" dirty="0" smtClean="0"/>
              <a:t>No direct authority to hire labor</a:t>
            </a:r>
          </a:p>
          <a:p>
            <a:pPr lvl="1"/>
            <a:r>
              <a:rPr lang="en-US" dirty="0" smtClean="0"/>
              <a:t>Difficulty of direct property ownership (as that term is used in Cuba)</a:t>
            </a:r>
          </a:p>
          <a:p>
            <a:pPr lvl="1"/>
            <a:r>
              <a:rPr lang="en-US" dirty="0" smtClean="0"/>
              <a:t>Difficulties of formalizing relationships or access to courts</a:t>
            </a:r>
          </a:p>
          <a:p>
            <a:pPr lvl="1"/>
            <a:r>
              <a:rPr lang="en-US" dirty="0" smtClean="0"/>
              <a:t>Approval process </a:t>
            </a:r>
          </a:p>
          <a:p>
            <a:pPr lvl="1"/>
            <a:r>
              <a:rPr lang="en-US" dirty="0" smtClean="0"/>
              <a:t>Are higher risk informal arrangements the norm?</a:t>
            </a:r>
          </a:p>
          <a:p>
            <a:pPr lvl="1"/>
            <a:r>
              <a:rPr lang="en-US" dirty="0" smtClean="0"/>
              <a:t>Are direct sales transactions or loans (with little collateral) the best options?</a:t>
            </a:r>
          </a:p>
          <a:p>
            <a:pPr lvl="1"/>
            <a:r>
              <a:rPr lang="en-US" dirty="0" smtClean="0"/>
              <a:t>Does the system advantage Diaspora Cubans who can work informally through family?</a:t>
            </a:r>
            <a:endParaRPr lang="en-US" dirty="0"/>
          </a:p>
          <a:p>
            <a:endParaRPr lang="en-US" dirty="0"/>
          </a:p>
        </p:txBody>
      </p:sp>
    </p:spTree>
    <p:extLst>
      <p:ext uri="{BB962C8B-B14F-4D97-AF65-F5344CB8AC3E}">
        <p14:creationId xmlns:p14="http://schemas.microsoft.com/office/powerpoint/2010/main" val="605397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State of Foreign Investment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0779" y="1690688"/>
            <a:ext cx="8550441" cy="4970560"/>
          </a:xfrm>
          <a:prstGeom prst="rect">
            <a:avLst/>
          </a:prstGeom>
        </p:spPr>
      </p:pic>
    </p:spTree>
    <p:extLst>
      <p:ext uri="{BB962C8B-B14F-4D97-AF65-F5344CB8AC3E}">
        <p14:creationId xmlns:p14="http://schemas.microsoft.com/office/powerpoint/2010/main" val="509503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62525"/>
          </a:xfrm>
        </p:spPr>
        <p:txBody>
          <a:bodyPr/>
          <a:lstStyle/>
          <a:p>
            <a:r>
              <a:rPr lang="en-US" dirty="0" smtClean="0"/>
              <a:t>Summary Points</a:t>
            </a:r>
            <a:endParaRPr lang="en-US" dirty="0"/>
          </a:p>
        </p:txBody>
      </p:sp>
      <p:sp>
        <p:nvSpPr>
          <p:cNvPr id="3" name="Content Placeholder 2"/>
          <p:cNvSpPr>
            <a:spLocks noGrp="1"/>
          </p:cNvSpPr>
          <p:nvPr>
            <p:ph idx="1"/>
          </p:nvPr>
        </p:nvSpPr>
        <p:spPr>
          <a:xfrm>
            <a:off x="0" y="962526"/>
            <a:ext cx="12192000" cy="5775157"/>
          </a:xfrm>
        </p:spPr>
        <p:txBody>
          <a:bodyPr>
            <a:normAutofit fontScale="77500" lnSpcReduction="20000"/>
          </a:bodyPr>
          <a:lstStyle/>
          <a:p>
            <a:r>
              <a:rPr lang="en-US" dirty="0" smtClean="0"/>
              <a:t>“Bureaucratically</a:t>
            </a:r>
            <a:r>
              <a:rPr lang="en-US" dirty="0"/>
              <a:t>, fifty-seven years after the revolution the Cuban state has become so multi-layered, so burdened with thick red tape, and so risk-averse that the decision making procedures are broken</a:t>
            </a:r>
            <a:r>
              <a:rPr lang="en-US" dirty="0" smtClean="0"/>
              <a:t>.”</a:t>
            </a:r>
          </a:p>
          <a:p>
            <a:pPr lvl="1"/>
            <a:r>
              <a:rPr lang="en-US" dirty="0"/>
              <a:t>Feinberg, Analysis: </a:t>
            </a:r>
            <a:r>
              <a:rPr lang="en-US" dirty="0">
                <a:hlinkClick r:id="rId2"/>
              </a:rPr>
              <a:t>Cuba’s Call to Foreign </a:t>
            </a:r>
            <a:r>
              <a:rPr lang="en-US" dirty="0" smtClean="0">
                <a:hlinkClick r:id="rId2"/>
              </a:rPr>
              <a:t>Investors</a:t>
            </a:r>
            <a:r>
              <a:rPr lang="en-US" dirty="0" smtClean="0"/>
              <a:t> (2017) noting very low rates of approval (around $200 million a year).</a:t>
            </a:r>
          </a:p>
          <a:p>
            <a:r>
              <a:rPr lang="en-US" dirty="0" smtClean="0"/>
              <a:t>There are parallels in the construction of the U.S. side of investing through its licensing system tied to political efforts at regime change.</a:t>
            </a:r>
          </a:p>
          <a:p>
            <a:pPr lvl="1"/>
            <a:r>
              <a:rPr lang="en-US" dirty="0" smtClean="0"/>
              <a:t>Transaction costs of approval asserts downward push on profitability and </a:t>
            </a:r>
            <a:r>
              <a:rPr lang="en-US" dirty="0" smtClean="0"/>
              <a:t>feasibility</a:t>
            </a:r>
          </a:p>
          <a:p>
            <a:pPr lvl="1"/>
            <a:r>
              <a:rPr lang="en-US" dirty="0" smtClean="0"/>
              <a:t>Both systems consider the value of the investment to their respective states and have developed elaborate systems of governmental control of investment out of the U.S. and into Cuba.</a:t>
            </a:r>
            <a:endParaRPr lang="en-US" dirty="0" smtClean="0"/>
          </a:p>
          <a:p>
            <a:r>
              <a:rPr lang="en-US" dirty="0" smtClean="0"/>
              <a:t>Both the largest projects and the smallest have the </a:t>
            </a:r>
            <a:r>
              <a:rPr lang="en-US" dirty="0" smtClean="0"/>
              <a:t>greatest likelihood </a:t>
            </a:r>
            <a:r>
              <a:rPr lang="en-US" dirty="0" smtClean="0"/>
              <a:t>of moving forward</a:t>
            </a:r>
          </a:p>
          <a:p>
            <a:pPr lvl="1"/>
            <a:r>
              <a:rPr lang="en-US" dirty="0" smtClean="0"/>
              <a:t>The largest ones because they are on the radar of both the U.S: and Ciba</a:t>
            </a:r>
          </a:p>
          <a:p>
            <a:pPr lvl="1"/>
            <a:r>
              <a:rPr lang="en-US" dirty="0" smtClean="0"/>
              <a:t>The smallest ones because they can fly </a:t>
            </a:r>
            <a:r>
              <a:rPr lang="en-US" dirty="0"/>
              <a:t>u</a:t>
            </a:r>
            <a:r>
              <a:rPr lang="en-US" dirty="0" smtClean="0"/>
              <a:t>nder the radar</a:t>
            </a:r>
          </a:p>
          <a:p>
            <a:r>
              <a:rPr lang="en-US" dirty="0" smtClean="0"/>
              <a:t>Lots of traps for the </a:t>
            </a:r>
            <a:r>
              <a:rPr lang="en-US" dirty="0" smtClean="0"/>
              <a:t>unwary</a:t>
            </a:r>
          </a:p>
          <a:p>
            <a:pPr lvl="1"/>
            <a:r>
              <a:rPr lang="en-US" dirty="0" smtClean="0"/>
              <a:t>In the U.S. the interplay of control over exports, travel and finance in a fractured bureaucratic environment provides challenges</a:t>
            </a:r>
          </a:p>
          <a:p>
            <a:pPr lvl="1"/>
            <a:r>
              <a:rPr lang="en-US" dirty="0" smtClean="0"/>
              <a:t>In Cubs the complex systems of review, negotiation and approvals provide challenges.  </a:t>
            </a:r>
            <a:endParaRPr lang="en-US" dirty="0" smtClean="0"/>
          </a:p>
          <a:p>
            <a:r>
              <a:rPr lang="en-US" dirty="0" smtClean="0"/>
              <a:t>The political overlay and bureaucracies with discretionary authority add to the transaction costs of economic activity.</a:t>
            </a:r>
          </a:p>
          <a:p>
            <a:pPr lvl="1"/>
            <a:r>
              <a:rPr lang="en-US" dirty="0" smtClean="0"/>
              <a:t>That may make the more risky or lower value added investments less attractive</a:t>
            </a:r>
          </a:p>
          <a:p>
            <a:r>
              <a:rPr lang="en-US" dirty="0" smtClean="0"/>
              <a:t> Both Cuba and the United States appear still to favor commerce </a:t>
            </a:r>
            <a:r>
              <a:rPr lang="en-US" dirty="0" smtClean="0"/>
              <a:t>(trade in goods) over </a:t>
            </a:r>
            <a:r>
              <a:rPr lang="en-US" dirty="0" smtClean="0"/>
              <a:t>investment</a:t>
            </a:r>
          </a:p>
          <a:p>
            <a:endParaRPr lang="en-US" dirty="0"/>
          </a:p>
        </p:txBody>
      </p:sp>
    </p:spTree>
    <p:extLst>
      <p:ext uri="{BB962C8B-B14F-4D97-AF65-F5344CB8AC3E}">
        <p14:creationId xmlns:p14="http://schemas.microsoft.com/office/powerpoint/2010/main" val="548519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4"/>
            <a:ext cx="2679032" cy="3276433"/>
          </a:xfrm>
        </p:spPr>
        <p:txBody>
          <a:bodyPr>
            <a:normAutofit/>
          </a:bodyPr>
          <a:lstStyle/>
          <a:p>
            <a:r>
              <a:rPr lang="en-US" dirty="0" smtClean="0"/>
              <a:t>Contacts of Interest: CUBA</a:t>
            </a:r>
            <a:endParaRPr lang="en-US" dirty="0"/>
          </a:p>
        </p:txBody>
      </p:sp>
      <p:pic>
        <p:nvPicPr>
          <p:cNvPr id="13" name="Content Placeholder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3832" y="0"/>
            <a:ext cx="9208169" cy="6829940"/>
          </a:xfrm>
        </p:spPr>
      </p:pic>
    </p:spTree>
    <p:extLst>
      <p:ext uri="{BB962C8B-B14F-4D97-AF65-F5344CB8AC3E}">
        <p14:creationId xmlns:p14="http://schemas.microsoft.com/office/powerpoint/2010/main" val="987407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 of Interest: U.S.</a:t>
            </a:r>
            <a:endParaRPr lang="en-US" dirty="0"/>
          </a:p>
        </p:txBody>
      </p:sp>
      <p:sp>
        <p:nvSpPr>
          <p:cNvPr id="4" name="Content Placeholder 3"/>
          <p:cNvSpPr>
            <a:spLocks noGrp="1"/>
          </p:cNvSpPr>
          <p:nvPr>
            <p:ph sz="half" idx="1"/>
          </p:nvPr>
        </p:nvSpPr>
        <p:spPr>
          <a:xfrm>
            <a:off x="0" y="1825624"/>
            <a:ext cx="6019800" cy="5032375"/>
          </a:xfrm>
        </p:spPr>
        <p:txBody>
          <a:bodyPr>
            <a:normAutofit/>
          </a:bodyPr>
          <a:lstStyle/>
          <a:p>
            <a:r>
              <a:rPr lang="en-US" b="1" dirty="0" smtClean="0">
                <a:solidFill>
                  <a:srgbClr val="FF0000"/>
                </a:solidFill>
              </a:rPr>
              <a:t>BIS</a:t>
            </a:r>
          </a:p>
          <a:p>
            <a:r>
              <a:rPr lang="en-US" dirty="0" smtClean="0"/>
              <a:t>For </a:t>
            </a:r>
            <a:r>
              <a:rPr lang="en-US" dirty="0"/>
              <a:t>additional information regarding BIS’s Cuba sanctions, please visit </a:t>
            </a:r>
            <a:r>
              <a:rPr lang="en-US" dirty="0">
                <a:hlinkClick r:id="rId2"/>
              </a:rPr>
              <a:t>http://www.bis.doc.gov/cuba.</a:t>
            </a:r>
            <a:r>
              <a:rPr lang="en-US" dirty="0"/>
              <a:t>  </a:t>
            </a:r>
            <a:endParaRPr lang="en-US" dirty="0" smtClean="0"/>
          </a:p>
          <a:p>
            <a:r>
              <a:rPr lang="en-US" dirty="0" smtClean="0"/>
              <a:t>You </a:t>
            </a:r>
            <a:r>
              <a:rPr lang="en-US" dirty="0"/>
              <a:t>may also call BIS’s Foreign Policy Division (202-482-4252). </a:t>
            </a:r>
          </a:p>
          <a:p>
            <a:pPr lvl="1"/>
            <a:endParaRPr lang="en-US" dirty="0"/>
          </a:p>
        </p:txBody>
      </p:sp>
      <p:sp>
        <p:nvSpPr>
          <p:cNvPr id="5" name="Content Placeholder 4"/>
          <p:cNvSpPr>
            <a:spLocks noGrp="1"/>
          </p:cNvSpPr>
          <p:nvPr>
            <p:ph sz="half" idx="2"/>
          </p:nvPr>
        </p:nvSpPr>
        <p:spPr>
          <a:xfrm>
            <a:off x="6172200" y="1825625"/>
            <a:ext cx="6019800" cy="5032374"/>
          </a:xfrm>
        </p:spPr>
        <p:txBody>
          <a:bodyPr>
            <a:normAutofit/>
          </a:bodyPr>
          <a:lstStyle/>
          <a:p>
            <a:r>
              <a:rPr lang="en-US" b="1" dirty="0" smtClean="0">
                <a:solidFill>
                  <a:srgbClr val="FF0000"/>
                </a:solidFill>
              </a:rPr>
              <a:t>OFAC</a:t>
            </a:r>
          </a:p>
          <a:p>
            <a:r>
              <a:rPr lang="en-US" dirty="0" smtClean="0"/>
              <a:t>For </a:t>
            </a:r>
            <a:r>
              <a:rPr lang="en-US" dirty="0"/>
              <a:t>additional information regarding OFAC’s Cuba sanctions, please visit </a:t>
            </a:r>
            <a:r>
              <a:rPr lang="en-US" dirty="0">
                <a:hlinkClick r:id="rId3"/>
              </a:rPr>
              <a:t>http://www.treasury.gov/cuba.</a:t>
            </a:r>
            <a:r>
              <a:rPr lang="en-US" dirty="0"/>
              <a:t> </a:t>
            </a:r>
          </a:p>
          <a:p>
            <a:r>
              <a:rPr lang="en-US" dirty="0"/>
              <a:t>You may also call OFAC’s toll free hotline (800-540-6322), its local hotline (202-622-2490), or the Licensing Division (202-622-2480</a:t>
            </a:r>
            <a:r>
              <a:rPr lang="en-US" dirty="0" smtClean="0"/>
              <a:t>)</a:t>
            </a:r>
          </a:p>
          <a:p>
            <a:r>
              <a:rPr lang="en-US" dirty="0" smtClean="0"/>
              <a:t>Or </a:t>
            </a:r>
            <a:r>
              <a:rPr lang="en-US" dirty="0"/>
              <a:t>send a message to OFAC’s email hotline account (</a:t>
            </a:r>
            <a:r>
              <a:rPr lang="en-US" dirty="0">
                <a:hlinkClick r:id="rId4"/>
              </a:rPr>
              <a:t>ofac_feedback@treasury.gov</a:t>
            </a:r>
            <a:r>
              <a:rPr lang="en-US" dirty="0"/>
              <a:t>).</a:t>
            </a:r>
          </a:p>
        </p:txBody>
      </p:sp>
    </p:spTree>
    <p:extLst>
      <p:ext uri="{BB962C8B-B14F-4D97-AF65-F5344CB8AC3E}">
        <p14:creationId xmlns:p14="http://schemas.microsoft.com/office/powerpoint/2010/main" val="1464781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a:t>
            </a:r>
          </a:p>
        </p:txBody>
      </p:sp>
      <p:sp>
        <p:nvSpPr>
          <p:cNvPr id="4" name="Content Placeholder 3"/>
          <p:cNvSpPr>
            <a:spLocks noGrp="1"/>
          </p:cNvSpPr>
          <p:nvPr>
            <p:ph sz="half" idx="1"/>
          </p:nvPr>
        </p:nvSpPr>
        <p:spPr>
          <a:xfrm>
            <a:off x="112295" y="1556084"/>
            <a:ext cx="6833937" cy="5301915"/>
          </a:xfrm>
        </p:spPr>
        <p:txBody>
          <a:bodyPr>
            <a:normAutofit fontScale="92500" lnSpcReduction="10000"/>
          </a:bodyPr>
          <a:lstStyle/>
          <a:p>
            <a:r>
              <a:rPr lang="en-US" dirty="0" smtClean="0"/>
              <a:t>From Revolt to Revolution to sanctions regimes</a:t>
            </a:r>
          </a:p>
          <a:p>
            <a:r>
              <a:rPr lang="en-US" dirty="0" smtClean="0"/>
              <a:t>The cycles of relations 1970s-21</a:t>
            </a:r>
            <a:r>
              <a:rPr lang="en-US" baseline="30000" dirty="0" smtClean="0"/>
              <a:t>st</a:t>
            </a:r>
            <a:r>
              <a:rPr lang="en-US" dirty="0" smtClean="0"/>
              <a:t> century</a:t>
            </a:r>
          </a:p>
          <a:p>
            <a:pPr lvl="1"/>
            <a:r>
              <a:rPr lang="en-US" dirty="0" smtClean="0"/>
              <a:t>Overtures and reaction</a:t>
            </a:r>
          </a:p>
          <a:p>
            <a:pPr lvl="1"/>
            <a:r>
              <a:rPr lang="en-US" dirty="0" smtClean="0"/>
              <a:t>Sabotage of reconciliation efforts</a:t>
            </a:r>
          </a:p>
          <a:p>
            <a:r>
              <a:rPr lang="en-US" dirty="0" smtClean="0"/>
              <a:t>Moving toward normalization</a:t>
            </a:r>
          </a:p>
          <a:p>
            <a:pPr lvl="1"/>
            <a:r>
              <a:rPr lang="en-US" dirty="0" smtClean="0"/>
              <a:t>Death and transfiguration (changes at the top)</a:t>
            </a:r>
          </a:p>
          <a:p>
            <a:pPr lvl="1"/>
            <a:r>
              <a:rPr lang="en-US" dirty="0" smtClean="0"/>
              <a:t>The power of reaction </a:t>
            </a:r>
          </a:p>
          <a:p>
            <a:pPr lvl="2"/>
            <a:r>
              <a:rPr lang="en-US" dirty="0" err="1" smtClean="0"/>
              <a:t>Nomemklaturas</a:t>
            </a:r>
            <a:r>
              <a:rPr lang="en-US" dirty="0" smtClean="0"/>
              <a:t> in Cuba; Cuban exile power structures</a:t>
            </a:r>
          </a:p>
          <a:p>
            <a:pPr lvl="1"/>
            <a:r>
              <a:rPr lang="en-US" dirty="0" smtClean="0"/>
              <a:t>The power of money (mutually beneficial)</a:t>
            </a:r>
          </a:p>
          <a:p>
            <a:r>
              <a:rPr lang="en-US" dirty="0" smtClean="0"/>
              <a:t>From Normalized relations to normalization </a:t>
            </a:r>
          </a:p>
          <a:p>
            <a:pPr lvl="1"/>
            <a:r>
              <a:rPr lang="en-US" dirty="0" smtClean="0"/>
              <a:t>Economics, societal and political dimensions</a:t>
            </a:r>
          </a:p>
          <a:p>
            <a:pPr lvl="1"/>
            <a:r>
              <a:rPr lang="en-US" dirty="0" smtClean="0"/>
              <a:t>Neither U.S. nor Cuba has split these apart</a:t>
            </a:r>
          </a:p>
          <a:p>
            <a:r>
              <a:rPr lang="en-US" dirty="0" smtClean="0"/>
              <a:t>Creates a unique context for economic activity in globalized markets</a:t>
            </a:r>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60632" y="728703"/>
            <a:ext cx="4219073" cy="5625431"/>
          </a:xfrm>
        </p:spPr>
      </p:pic>
    </p:spTree>
    <p:extLst>
      <p:ext uri="{BB962C8B-B14F-4D97-AF65-F5344CB8AC3E}">
        <p14:creationId xmlns:p14="http://schemas.microsoft.com/office/powerpoint/2010/main" val="1257258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 of Interest: U.S.</a:t>
            </a:r>
            <a:endParaRPr lang="en-US" dirty="0"/>
          </a:p>
        </p:txBody>
      </p:sp>
      <p:sp>
        <p:nvSpPr>
          <p:cNvPr id="4" name="Content Placeholder 3"/>
          <p:cNvSpPr>
            <a:spLocks noGrp="1"/>
          </p:cNvSpPr>
          <p:nvPr>
            <p:ph sz="half" idx="1"/>
          </p:nvPr>
        </p:nvSpPr>
        <p:spPr>
          <a:xfrm>
            <a:off x="0" y="1825624"/>
            <a:ext cx="6019800" cy="5032375"/>
          </a:xfrm>
        </p:spPr>
        <p:txBody>
          <a:bodyPr>
            <a:normAutofit fontScale="92500" lnSpcReduction="20000"/>
          </a:bodyPr>
          <a:lstStyle/>
          <a:p>
            <a:r>
              <a:rPr lang="en-US" b="1" dirty="0" smtClean="0">
                <a:solidFill>
                  <a:srgbClr val="FF0000"/>
                </a:solidFill>
              </a:rPr>
              <a:t>OFAC</a:t>
            </a:r>
          </a:p>
          <a:p>
            <a:pPr lvl="1"/>
            <a:r>
              <a:rPr lang="en-US" dirty="0"/>
              <a:t>Toll Free Hotline </a:t>
            </a:r>
            <a:r>
              <a:rPr lang="en-US" dirty="0" smtClean="0"/>
              <a:t>1-800-540-6322</a:t>
            </a:r>
          </a:p>
          <a:p>
            <a:pPr lvl="1"/>
            <a:r>
              <a:rPr lang="en-US" dirty="0"/>
              <a:t>​Local Hotline ​1-202-622-2490</a:t>
            </a:r>
          </a:p>
          <a:p>
            <a:pPr lvl="1"/>
            <a:r>
              <a:rPr lang="en-US" dirty="0" smtClean="0"/>
              <a:t>OFAC </a:t>
            </a:r>
            <a:r>
              <a:rPr lang="en-US" dirty="0"/>
              <a:t>Licensing Division (</a:t>
            </a:r>
            <a:r>
              <a:rPr lang="en-US" dirty="0" smtClean="0"/>
              <a:t>Direct) </a:t>
            </a:r>
            <a:r>
              <a:rPr lang="en-US" dirty="0"/>
              <a:t>​</a:t>
            </a:r>
            <a:r>
              <a:rPr lang="en-US" dirty="0" smtClean="0"/>
              <a:t>1-202-622-2480</a:t>
            </a:r>
          </a:p>
          <a:p>
            <a:r>
              <a:rPr lang="en-US" dirty="0" smtClean="0"/>
              <a:t>Post Address: Office </a:t>
            </a:r>
            <a:r>
              <a:rPr lang="en-US" dirty="0"/>
              <a:t>of Foreign Assets </a:t>
            </a:r>
            <a:r>
              <a:rPr lang="en-US" dirty="0" smtClean="0"/>
              <a:t>Control, U.S</a:t>
            </a:r>
            <a:r>
              <a:rPr lang="en-US" dirty="0"/>
              <a:t>. Department of the </a:t>
            </a:r>
            <a:r>
              <a:rPr lang="en-US" dirty="0" smtClean="0"/>
              <a:t>Treasury, Treasury Annex, 1500 </a:t>
            </a:r>
            <a:r>
              <a:rPr lang="en-US" dirty="0"/>
              <a:t>Pennsylvania Avenue, </a:t>
            </a:r>
            <a:r>
              <a:rPr lang="en-US" dirty="0" smtClean="0"/>
              <a:t>NW, Washington</a:t>
            </a:r>
            <a:r>
              <a:rPr lang="en-US" dirty="0"/>
              <a:t>, DC </a:t>
            </a:r>
            <a:r>
              <a:rPr lang="en-US" dirty="0" smtClean="0"/>
              <a:t>20220</a:t>
            </a:r>
            <a:r>
              <a:rPr lang="en-US" b="1" dirty="0"/>
              <a:t> </a:t>
            </a:r>
          </a:p>
          <a:p>
            <a:r>
              <a:rPr lang="en-US" b="1" dirty="0"/>
              <a:t>Contact </a:t>
            </a:r>
            <a:r>
              <a:rPr lang="en-US" b="1" dirty="0" smtClean="0"/>
              <a:t>Electronically</a:t>
            </a:r>
            <a:endParaRPr lang="en-US" b="1" dirty="0"/>
          </a:p>
          <a:p>
            <a:pPr lvl="1"/>
            <a:r>
              <a:rPr lang="en-US" dirty="0">
                <a:hlinkClick r:id="rId2"/>
              </a:rPr>
              <a:t>E-mail OFAC</a:t>
            </a:r>
            <a:r>
              <a:rPr lang="en-US" dirty="0"/>
              <a:t> </a:t>
            </a:r>
          </a:p>
          <a:p>
            <a:pPr lvl="1"/>
            <a:r>
              <a:rPr lang="en-US" dirty="0">
                <a:hlinkClick r:id="rId3"/>
              </a:rPr>
              <a:t>Submit in "in-process" wire transfers to the hotline</a:t>
            </a:r>
            <a:endParaRPr lang="en-US" dirty="0"/>
          </a:p>
          <a:p>
            <a:pPr lvl="1"/>
            <a:r>
              <a:rPr lang="en-US" dirty="0">
                <a:hlinkClick r:id="rId4"/>
              </a:rPr>
              <a:t>Click here to appeal an OFAC designation or other listing</a:t>
            </a:r>
            <a:endParaRPr lang="en-US" dirty="0"/>
          </a:p>
          <a:p>
            <a:pPr lvl="1"/>
            <a:endParaRPr lang="en-US" dirty="0"/>
          </a:p>
        </p:txBody>
      </p:sp>
      <p:sp>
        <p:nvSpPr>
          <p:cNvPr id="5" name="Content Placeholder 4"/>
          <p:cNvSpPr>
            <a:spLocks noGrp="1"/>
          </p:cNvSpPr>
          <p:nvPr>
            <p:ph sz="half" idx="2"/>
          </p:nvPr>
        </p:nvSpPr>
        <p:spPr>
          <a:xfrm>
            <a:off x="6172200" y="1825625"/>
            <a:ext cx="6019800" cy="5032374"/>
          </a:xfrm>
        </p:spPr>
        <p:txBody>
          <a:bodyPr>
            <a:normAutofit fontScale="92500" lnSpcReduction="20000"/>
          </a:bodyPr>
          <a:lstStyle/>
          <a:p>
            <a:r>
              <a:rPr lang="en-US" dirty="0" smtClean="0"/>
              <a:t>BIS</a:t>
            </a:r>
          </a:p>
          <a:p>
            <a:pPr lvl="1"/>
            <a:r>
              <a:rPr lang="en-US" b="1" dirty="0"/>
              <a:t>Ask an Export </a:t>
            </a:r>
            <a:r>
              <a:rPr lang="en-US" b="1" dirty="0" smtClean="0"/>
              <a:t>Counselor </a:t>
            </a:r>
            <a:r>
              <a:rPr lang="en-US" b="1" dirty="0" smtClean="0">
                <a:hlinkClick r:id="rId5"/>
              </a:rPr>
              <a:t>Eastern </a:t>
            </a:r>
            <a:r>
              <a:rPr lang="en-US" b="1" dirty="0">
                <a:hlinkClick r:id="rId5"/>
              </a:rPr>
              <a:t>Region</a:t>
            </a:r>
            <a:r>
              <a:rPr lang="en-US" b="1" dirty="0"/>
              <a:t> | </a:t>
            </a:r>
            <a:r>
              <a:rPr lang="en-US" b="1" dirty="0">
                <a:hlinkClick r:id="rId6"/>
              </a:rPr>
              <a:t>Western Region</a:t>
            </a:r>
            <a:endParaRPr lang="en-US" dirty="0"/>
          </a:p>
          <a:p>
            <a:pPr lvl="1"/>
            <a:r>
              <a:rPr lang="en-US" dirty="0"/>
              <a:t>To speak with an export counselor, you may call one of the following numbers</a:t>
            </a:r>
            <a:r>
              <a:rPr lang="en-US" dirty="0" smtClean="0"/>
              <a:t>:</a:t>
            </a:r>
          </a:p>
          <a:p>
            <a:pPr lvl="1"/>
            <a:r>
              <a:rPr lang="en-US" dirty="0" smtClean="0"/>
              <a:t>(</a:t>
            </a:r>
            <a:r>
              <a:rPr lang="en-US" dirty="0"/>
              <a:t>202) 482-4811 - Outreach and Educational Services Division (located in Washington, DC</a:t>
            </a:r>
            <a:r>
              <a:rPr lang="en-US" dirty="0" smtClean="0"/>
              <a:t>)</a:t>
            </a:r>
          </a:p>
          <a:p>
            <a:pPr lvl="1"/>
            <a:r>
              <a:rPr lang="en-US" dirty="0" smtClean="0"/>
              <a:t>(</a:t>
            </a:r>
            <a:r>
              <a:rPr lang="en-US" dirty="0"/>
              <a:t>949) 660–0144 - Western Regional Office (located in Newport Beach, CA)</a:t>
            </a:r>
            <a:br>
              <a:rPr lang="en-US" dirty="0"/>
            </a:br>
            <a:r>
              <a:rPr lang="en-US" dirty="0"/>
              <a:t>(408) 998-8806 - Northern California branch (located in San Jose, CA)</a:t>
            </a:r>
          </a:p>
          <a:p>
            <a:r>
              <a:rPr lang="en-US" dirty="0" smtClean="0"/>
              <a:t>E-mail inquiry </a:t>
            </a:r>
            <a:r>
              <a:rPr lang="en-US" dirty="0"/>
              <a:t>to the Export Counseling Division of the Office of Exporter Services at: </a:t>
            </a:r>
            <a:r>
              <a:rPr lang="en-US" u="sng" dirty="0" smtClean="0">
                <a:hlinkClick r:id="rId7"/>
              </a:rPr>
              <a:t>ECDOEXS@bis.doc.gov</a:t>
            </a:r>
            <a:endParaRPr lang="en-US" u="sng" dirty="0" smtClean="0"/>
          </a:p>
          <a:p>
            <a:endParaRPr lang="en-US" dirty="0"/>
          </a:p>
        </p:txBody>
      </p:sp>
    </p:spTree>
    <p:extLst>
      <p:ext uri="{BB962C8B-B14F-4D97-AF65-F5344CB8AC3E}">
        <p14:creationId xmlns:p14="http://schemas.microsoft.com/office/powerpoint/2010/main" val="821995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Additional References</a:t>
            </a:r>
            <a:endParaRPr lang="en-US" dirty="0"/>
          </a:p>
        </p:txBody>
      </p:sp>
      <p:sp>
        <p:nvSpPr>
          <p:cNvPr id="3" name="Content Placeholder 2"/>
          <p:cNvSpPr>
            <a:spLocks noGrp="1"/>
          </p:cNvSpPr>
          <p:nvPr>
            <p:ph sz="half" idx="1"/>
          </p:nvPr>
        </p:nvSpPr>
        <p:spPr/>
        <p:txBody>
          <a:bodyPr>
            <a:normAutofit/>
          </a:bodyPr>
          <a:lstStyle/>
          <a:p>
            <a:r>
              <a:rPr lang="en-US" dirty="0" smtClean="0"/>
              <a:t>Cuba</a:t>
            </a:r>
          </a:p>
          <a:p>
            <a:pPr lvl="1"/>
            <a:r>
              <a:rPr lang="en-US" dirty="0" smtClean="0"/>
              <a:t>Ministry of Foreign Commerce and Investment</a:t>
            </a:r>
            <a:r>
              <a:rPr lang="en-US" dirty="0"/>
              <a:t>, </a:t>
            </a:r>
            <a:r>
              <a:rPr lang="en-US" i="1" dirty="0" smtClean="0">
                <a:hlinkClick r:id="rId2"/>
              </a:rPr>
              <a:t>Portfolio Of Opportunities For Foreign Investment</a:t>
            </a:r>
            <a:r>
              <a:rPr lang="en-US" dirty="0" smtClean="0"/>
              <a:t> 2016 </a:t>
            </a:r>
            <a:r>
              <a:rPr lang="mr-IN" dirty="0" smtClean="0"/>
              <a:t>–</a:t>
            </a:r>
            <a:r>
              <a:rPr lang="en-US" dirty="0" smtClean="0"/>
              <a:t> 2017 (2017).</a:t>
            </a:r>
          </a:p>
          <a:p>
            <a:pPr lvl="1"/>
            <a:r>
              <a:rPr lang="en-US" dirty="0" smtClean="0"/>
              <a:t>Law 118 Foreign Investment Law (</a:t>
            </a:r>
            <a:r>
              <a:rPr lang="en-US" dirty="0" smtClean="0">
                <a:hlinkClick r:id="rId3" invalidUrl="http://www.granma.cu/file/sp/cartera-de-oportunidades-de-inversion-extranjera-23/datos/documentos/marco_regulatorio/Ley No. 118_ENG.pdf"/>
              </a:rPr>
              <a:t>English</a:t>
            </a:r>
            <a:r>
              <a:rPr lang="en-US" dirty="0" smtClean="0"/>
              <a:t>) (</a:t>
            </a:r>
            <a:r>
              <a:rPr lang="en-US" dirty="0" smtClean="0">
                <a:hlinkClick r:id="rId4" invalidUrl="http://www.granma.cu/file/sp/cartera-de-oportunidades-de-inversion-extranjera-23/datos/documentos/marco_regulatorio/Ley No. 118_ESP.pdf"/>
              </a:rPr>
              <a:t>Original Spanish</a:t>
            </a:r>
            <a:r>
              <a:rPr lang="en-US" dirty="0" smtClean="0"/>
              <a:t>)</a:t>
            </a:r>
          </a:p>
          <a:p>
            <a:pPr lvl="1"/>
            <a:r>
              <a:rPr lang="en-US" dirty="0" smtClean="0">
                <a:hlinkClick r:id="rId5" invalidUrl="http://www.granma.cu/file/sp/cartera-de-oportunidades-de-inversion-extranjera-23/datos/documentos/marco_regulatorio/Ley No. 118_ESP.pdf"/>
              </a:rPr>
              <a:t>Reglamento De La Ley De La </a:t>
            </a:r>
            <a:r>
              <a:rPr lang="en-US" dirty="0" smtClean="0">
                <a:hlinkClick r:id="rId6" invalidUrl="http://www.granma.cu/file/sp/cartera-de-oportunidades-de-inversion-extranjera-23/datos/documentos/marco_regulatorio/Ley No. 118_ESP.pdf"/>
              </a:rPr>
              <a:t>Inversión</a:t>
            </a:r>
            <a:r>
              <a:rPr lang="en-US" dirty="0" smtClean="0">
                <a:hlinkClick r:id="rId7" invalidUrl="http://www.granma.cu/file/sp/cartera-de-oportunidades-de-inversion-extranjera-23/datos/documentos/marco_regulatorio/Ley No. 118_ESP.pdf"/>
              </a:rPr>
              <a:t> </a:t>
            </a:r>
            <a:r>
              <a:rPr lang="en-US" dirty="0" smtClean="0">
                <a:hlinkClick r:id="rId8" invalidUrl="http://www.granma.cu/file/sp/cartera-de-oportunidades-de-inversion-extranjera-23/datos/documentos/marco_regulatorio/Ley No. 118_ESP.pdf"/>
              </a:rPr>
              <a:t>Extranjera</a:t>
            </a:r>
            <a:r>
              <a:rPr lang="en-US" dirty="0" smtClean="0">
                <a:hlinkClick r:id="rId9" invalidUrl="http://www.granma.cu/file/sp/cartera-de-oportunidades-de-inversion-extranjera-23/datos/documentos/marco_regulatorio/Ley No. 118_ESP.pdf"/>
              </a:rPr>
              <a:t> </a:t>
            </a:r>
            <a:r>
              <a:rPr lang="en-US" dirty="0" smtClean="0"/>
              <a:t>(Spanish; with annexes and resolutions)</a:t>
            </a:r>
          </a:p>
          <a:p>
            <a:pPr lvl="1"/>
            <a:r>
              <a:rPr lang="en-US" dirty="0"/>
              <a:t>“</a:t>
            </a:r>
            <a:r>
              <a:rPr lang="en-US" dirty="0">
                <a:hlinkClick r:id="rId2"/>
              </a:rPr>
              <a:t>Portfolio of Opportunities for Foreign Investment</a:t>
            </a:r>
            <a:r>
              <a:rPr lang="en-US" dirty="0"/>
              <a:t> for </a:t>
            </a:r>
            <a:r>
              <a:rPr lang="en-US" dirty="0" smtClean="0"/>
              <a:t>2016-2017</a:t>
            </a:r>
          </a:p>
          <a:p>
            <a:pPr lvl="1"/>
            <a:endParaRPr lang="en-US" dirty="0"/>
          </a:p>
          <a:p>
            <a:pPr lvl="1"/>
            <a:endParaRPr lang="en-US" dirty="0"/>
          </a:p>
          <a:p>
            <a:pPr lvl="1"/>
            <a:endParaRPr lang="en-US" dirty="0" smtClean="0"/>
          </a:p>
          <a:p>
            <a:endParaRPr lang="en-US" dirty="0"/>
          </a:p>
        </p:txBody>
      </p:sp>
      <p:sp>
        <p:nvSpPr>
          <p:cNvPr id="4" name="Content Placeholder 3"/>
          <p:cNvSpPr>
            <a:spLocks noGrp="1"/>
          </p:cNvSpPr>
          <p:nvPr>
            <p:ph sz="half" idx="2"/>
          </p:nvPr>
        </p:nvSpPr>
        <p:spPr/>
        <p:txBody>
          <a:bodyPr>
            <a:normAutofit/>
          </a:bodyPr>
          <a:lstStyle/>
          <a:p>
            <a:r>
              <a:rPr lang="en-US" dirty="0" smtClean="0"/>
              <a:t>U.S.</a:t>
            </a:r>
          </a:p>
          <a:p>
            <a:pPr lvl="1"/>
            <a:r>
              <a:rPr lang="en-US" dirty="0" smtClean="0">
                <a:hlinkClick r:id="rId10"/>
              </a:rPr>
              <a:t>U.S. Treasury Dept. FAQs Related to Cuba </a:t>
            </a:r>
            <a:r>
              <a:rPr lang="en-US" dirty="0" smtClean="0"/>
              <a:t>(6 Jan 2017).</a:t>
            </a:r>
          </a:p>
          <a:p>
            <a:pPr lvl="1"/>
            <a:r>
              <a:rPr lang="en-US" dirty="0" smtClean="0"/>
              <a:t>U.S. Treasury</a:t>
            </a:r>
            <a:r>
              <a:rPr lang="en-US" dirty="0"/>
              <a:t>, </a:t>
            </a:r>
            <a:r>
              <a:rPr lang="en-US" dirty="0" smtClean="0">
                <a:hlinkClick r:id="rId11"/>
              </a:rPr>
              <a:t>Treasury And Commerce Announce Further Amendments To Cuba Sanctions Regulations </a:t>
            </a:r>
            <a:r>
              <a:rPr lang="en-US" dirty="0" smtClean="0"/>
              <a:t>Oct. 2016)</a:t>
            </a:r>
          </a:p>
          <a:p>
            <a:pPr lvl="1"/>
            <a:r>
              <a:rPr lang="en-US" dirty="0" smtClean="0"/>
              <a:t>OFAC License Application </a:t>
            </a:r>
            <a:r>
              <a:rPr lang="en-US" dirty="0" smtClean="0">
                <a:hlinkClick r:id="rId12"/>
              </a:rPr>
              <a:t>Website</a:t>
            </a:r>
            <a:endParaRPr lang="en-US" dirty="0" smtClean="0"/>
          </a:p>
          <a:p>
            <a:pPr lvl="1"/>
            <a:r>
              <a:rPr lang="en-US" dirty="0" smtClean="0"/>
              <a:t>Commerce Dept., </a:t>
            </a:r>
            <a:r>
              <a:rPr lang="en-US" dirty="0" smtClean="0">
                <a:hlinkClick r:id="rId13"/>
              </a:rPr>
              <a:t>BIS Cuba FAQs </a:t>
            </a:r>
            <a:r>
              <a:rPr lang="en-US" dirty="0" smtClean="0"/>
              <a:t>(Oct. 2016)</a:t>
            </a:r>
            <a:endParaRPr lang="en-US" dirty="0"/>
          </a:p>
        </p:txBody>
      </p:sp>
    </p:spTree>
    <p:extLst>
      <p:ext uri="{BB962C8B-B14F-4D97-AF65-F5344CB8AC3E}">
        <p14:creationId xmlns:p14="http://schemas.microsoft.com/office/powerpoint/2010/main" val="1319090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1045533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3416968" cy="1325563"/>
          </a:xfrm>
        </p:spPr>
        <p:txBody>
          <a:bodyPr/>
          <a:lstStyle/>
          <a:p>
            <a:r>
              <a:rPr lang="en-US" dirty="0" smtClean="0"/>
              <a:t>Legal Sources </a:t>
            </a:r>
            <a:r>
              <a:rPr lang="en-US" dirty="0" smtClean="0"/>
              <a:t/>
            </a:r>
            <a:br>
              <a:rPr lang="en-US" dirty="0" smtClean="0"/>
            </a:br>
            <a:r>
              <a:rPr lang="en-US" dirty="0" smtClean="0"/>
              <a:t>U.S.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4682" y="1"/>
            <a:ext cx="7642279" cy="6823464"/>
          </a:xfrm>
        </p:spPr>
      </p:pic>
      <p:sp>
        <p:nvSpPr>
          <p:cNvPr id="3" name="TextBox 2"/>
          <p:cNvSpPr txBox="1"/>
          <p:nvPr/>
        </p:nvSpPr>
        <p:spPr>
          <a:xfrm>
            <a:off x="128337" y="2005263"/>
            <a:ext cx="3834062" cy="4524315"/>
          </a:xfrm>
          <a:prstGeom prst="rect">
            <a:avLst/>
          </a:prstGeom>
          <a:noFill/>
        </p:spPr>
        <p:txBody>
          <a:bodyPr wrap="square" rtlCol="0">
            <a:spAutoFit/>
          </a:bodyPr>
          <a:lstStyle/>
          <a:p>
            <a:pPr algn="just"/>
            <a:r>
              <a:rPr lang="en-US" b="1" dirty="0" smtClean="0">
                <a:solidFill>
                  <a:srgbClr val="FF0000"/>
                </a:solidFill>
              </a:rPr>
              <a:t>“As </a:t>
            </a:r>
            <a:r>
              <a:rPr lang="en-US" b="1" dirty="0">
                <a:solidFill>
                  <a:srgbClr val="FF0000"/>
                </a:solidFill>
              </a:rPr>
              <a:t>required by statute, the United States continues to maintain </a:t>
            </a:r>
            <a:r>
              <a:rPr lang="en-US" b="1" dirty="0" smtClean="0">
                <a:solidFill>
                  <a:srgbClr val="FF0000"/>
                </a:solidFill>
              </a:rPr>
              <a:t>a trade </a:t>
            </a:r>
            <a:r>
              <a:rPr lang="en-US" b="1" dirty="0">
                <a:solidFill>
                  <a:srgbClr val="FF0000"/>
                </a:solidFill>
              </a:rPr>
              <a:t>embargo </a:t>
            </a:r>
            <a:r>
              <a:rPr lang="en-US" b="1" dirty="0" smtClean="0">
                <a:solidFill>
                  <a:srgbClr val="FF0000"/>
                </a:solidFill>
              </a:rPr>
              <a:t>against </a:t>
            </a:r>
            <a:r>
              <a:rPr lang="en-US" b="1" dirty="0">
                <a:solidFill>
                  <a:srgbClr val="FF0000"/>
                </a:solidFill>
              </a:rPr>
              <a:t>Cuba. </a:t>
            </a:r>
            <a:r>
              <a:rPr lang="en-US" b="1" dirty="0" smtClean="0">
                <a:solidFill>
                  <a:srgbClr val="FF0000"/>
                </a:solidFill>
              </a:rPr>
              <a:t>Only limited categories </a:t>
            </a:r>
            <a:r>
              <a:rPr lang="en-US" b="1" dirty="0">
                <a:solidFill>
                  <a:srgbClr val="FF0000"/>
                </a:solidFill>
              </a:rPr>
              <a:t>of items may be exported or </a:t>
            </a:r>
            <a:r>
              <a:rPr lang="en-US" b="1" dirty="0" err="1">
                <a:solidFill>
                  <a:srgbClr val="FF0000"/>
                </a:solidFill>
              </a:rPr>
              <a:t>reexported</a:t>
            </a:r>
            <a:r>
              <a:rPr lang="en-US" b="1" dirty="0">
                <a:solidFill>
                  <a:srgbClr val="FF0000"/>
                </a:solidFill>
              </a:rPr>
              <a:t> to Cuba </a:t>
            </a:r>
            <a:r>
              <a:rPr lang="en-US" b="1" dirty="0" smtClean="0">
                <a:solidFill>
                  <a:srgbClr val="FF0000"/>
                </a:solidFill>
              </a:rPr>
              <a:t>subject </a:t>
            </a:r>
            <a:r>
              <a:rPr lang="en-US" b="1" dirty="0">
                <a:solidFill>
                  <a:srgbClr val="FF0000"/>
                </a:solidFill>
              </a:rPr>
              <a:t>to authorization by Department of Commerce’s </a:t>
            </a:r>
            <a:r>
              <a:rPr lang="en-US" b="1" dirty="0" smtClean="0">
                <a:solidFill>
                  <a:srgbClr val="FF0000"/>
                </a:solidFill>
              </a:rPr>
              <a:t>Bureau </a:t>
            </a:r>
            <a:r>
              <a:rPr lang="en-US" b="1" dirty="0">
                <a:solidFill>
                  <a:srgbClr val="FF0000"/>
                </a:solidFill>
              </a:rPr>
              <a:t>of Industry and </a:t>
            </a:r>
            <a:r>
              <a:rPr lang="en-US" b="1" dirty="0" smtClean="0">
                <a:solidFill>
                  <a:srgbClr val="FF0000"/>
                </a:solidFill>
              </a:rPr>
              <a:t>Security. These changes </a:t>
            </a:r>
            <a:r>
              <a:rPr lang="en-US" b="1" dirty="0">
                <a:solidFill>
                  <a:srgbClr val="FF0000"/>
                </a:solidFill>
              </a:rPr>
              <a:t>implement the policy </a:t>
            </a:r>
            <a:r>
              <a:rPr lang="en-US" b="1" dirty="0" smtClean="0">
                <a:solidFill>
                  <a:srgbClr val="FF0000"/>
                </a:solidFill>
              </a:rPr>
              <a:t>announced </a:t>
            </a:r>
            <a:r>
              <a:rPr lang="en-US" b="1" dirty="0">
                <a:solidFill>
                  <a:srgbClr val="FF0000"/>
                </a:solidFill>
              </a:rPr>
              <a:t>by the President on December 17, </a:t>
            </a:r>
            <a:r>
              <a:rPr lang="en-US" b="1" dirty="0" smtClean="0">
                <a:solidFill>
                  <a:srgbClr val="FF0000"/>
                </a:solidFill>
              </a:rPr>
              <a:t>2014, aimed </a:t>
            </a:r>
            <a:r>
              <a:rPr lang="en-US" b="1" dirty="0">
                <a:solidFill>
                  <a:srgbClr val="FF0000"/>
                </a:solidFill>
              </a:rPr>
              <a:t>at supporting </a:t>
            </a:r>
            <a:r>
              <a:rPr lang="en-US" b="1" dirty="0" smtClean="0">
                <a:solidFill>
                  <a:srgbClr val="FF0000"/>
                </a:solidFill>
              </a:rPr>
              <a:t>independent </a:t>
            </a:r>
            <a:r>
              <a:rPr lang="en-US" b="1" dirty="0">
                <a:solidFill>
                  <a:srgbClr val="FF0000"/>
                </a:solidFill>
              </a:rPr>
              <a:t>economic activity in Cuba and improving </a:t>
            </a:r>
            <a:r>
              <a:rPr lang="en-US" b="1" dirty="0" smtClean="0">
                <a:solidFill>
                  <a:srgbClr val="FF0000"/>
                </a:solidFill>
              </a:rPr>
              <a:t>communications </a:t>
            </a:r>
            <a:r>
              <a:rPr lang="en-US" b="1" dirty="0">
                <a:solidFill>
                  <a:srgbClr val="FF0000"/>
                </a:solidFill>
              </a:rPr>
              <a:t>by and living conditions for the Cuban people</a:t>
            </a:r>
            <a:r>
              <a:rPr lang="en-US" b="1" dirty="0" smtClean="0">
                <a:solidFill>
                  <a:srgbClr val="FF0000"/>
                </a:solidFill>
              </a:rPr>
              <a:t>.” </a:t>
            </a:r>
          </a:p>
          <a:p>
            <a:pPr algn="just"/>
            <a:endParaRPr lang="en-US" b="1" dirty="0">
              <a:solidFill>
                <a:srgbClr val="FF0000"/>
              </a:solidFill>
            </a:endParaRPr>
          </a:p>
          <a:p>
            <a:pPr algn="just"/>
            <a:r>
              <a:rPr lang="en-US" b="1" dirty="0" smtClean="0">
                <a:hlinkClick r:id="rId3"/>
              </a:rPr>
              <a:t>BIS Cuba FAQs II(11).</a:t>
            </a:r>
            <a:endParaRPr lang="en-US" b="1" dirty="0"/>
          </a:p>
        </p:txBody>
      </p:sp>
    </p:spTree>
    <p:extLst>
      <p:ext uri="{BB962C8B-B14F-4D97-AF65-F5344CB8AC3E}">
        <p14:creationId xmlns:p14="http://schemas.microsoft.com/office/powerpoint/2010/main" val="926518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4118811" cy="1026694"/>
          </a:xfrm>
        </p:spPr>
        <p:txBody>
          <a:bodyPr/>
          <a:lstStyle/>
          <a:p>
            <a:r>
              <a:rPr lang="en-US" dirty="0"/>
              <a:t>U.S. Sources</a:t>
            </a:r>
          </a:p>
        </p:txBody>
      </p:sp>
      <p:sp>
        <p:nvSpPr>
          <p:cNvPr id="3" name="Content Placeholder 2"/>
          <p:cNvSpPr>
            <a:spLocks noGrp="1"/>
          </p:cNvSpPr>
          <p:nvPr>
            <p:ph sz="half" idx="1"/>
          </p:nvPr>
        </p:nvSpPr>
        <p:spPr>
          <a:xfrm>
            <a:off x="0" y="1026696"/>
            <a:ext cx="6019800" cy="5710988"/>
          </a:xfrm>
        </p:spPr>
        <p:txBody>
          <a:bodyPr>
            <a:normAutofit fontScale="62500" lnSpcReduction="20000"/>
          </a:bodyPr>
          <a:lstStyle/>
          <a:p>
            <a:r>
              <a:rPr lang="en-US" dirty="0">
                <a:hlinkClick r:id="rId2"/>
              </a:rPr>
              <a:t>Trade Sanctions Reform and Export Enhancement Act of 2000 (TSRA), 22 U.S.C. §§ 7201-7211</a:t>
            </a:r>
            <a:endParaRPr lang="en-US" dirty="0"/>
          </a:p>
          <a:p>
            <a:r>
              <a:rPr lang="en-US" dirty="0">
                <a:hlinkClick r:id="rId3" tooltip="This link opens in a new window."/>
              </a:rPr>
              <a:t>Antiterrorism and Effective Death Penalty Act of 1996 (AEDPA), 18 U.S.C. § 2332d</a:t>
            </a:r>
            <a:endParaRPr lang="en-US" dirty="0"/>
          </a:p>
          <a:p>
            <a:r>
              <a:rPr lang="en-US" dirty="0">
                <a:hlinkClick r:id="rId4" tooltip="This link opens in a new window."/>
              </a:rPr>
              <a:t>Cuban Liberty and Democratic Solidarity (Libertad) Act of 1996, 22 U.S.C. §§ 6021-6091</a:t>
            </a:r>
            <a:r>
              <a:rPr lang="en-US" dirty="0"/>
              <a:t> </a:t>
            </a:r>
          </a:p>
          <a:p>
            <a:r>
              <a:rPr lang="en-US" dirty="0">
                <a:hlinkClick r:id="rId5" tooltip="This link opens in a new window."/>
              </a:rPr>
              <a:t>Cuban Democracy Act of 1992 (CDA), 22 U.S.C. §§ 6001-6010</a:t>
            </a:r>
            <a:r>
              <a:rPr lang="en-US" dirty="0"/>
              <a:t> </a:t>
            </a:r>
          </a:p>
          <a:p>
            <a:r>
              <a:rPr lang="en-US" dirty="0">
                <a:hlinkClick r:id="rId6" tooltip="This link opens in a new window."/>
              </a:rPr>
              <a:t>Sections 5 and 16 of the Trading With the Enemy Act (TWEA), 50 U.S.C. App. §§ 5, 16 </a:t>
            </a:r>
            <a:r>
              <a:rPr lang="en-US" dirty="0"/>
              <a:t/>
            </a:r>
            <a:br>
              <a:rPr lang="en-US" dirty="0"/>
            </a:br>
            <a:endParaRPr lang="en-US" dirty="0"/>
          </a:p>
          <a:p>
            <a:r>
              <a:rPr lang="en-US" b="1" dirty="0"/>
              <a:t>Code of Federal Regulations</a:t>
            </a:r>
            <a:endParaRPr lang="en-US" dirty="0"/>
          </a:p>
          <a:p>
            <a:r>
              <a:rPr lang="en-US" dirty="0">
                <a:hlinkClick r:id="rId7"/>
              </a:rPr>
              <a:t>31 CFR Part 515</a:t>
            </a:r>
            <a:r>
              <a:rPr lang="en-US" dirty="0"/>
              <a:t> - Cuban Assets Control </a:t>
            </a:r>
            <a:r>
              <a:rPr lang="en-US" dirty="0" smtClean="0"/>
              <a:t>Regulations </a:t>
            </a:r>
            <a:r>
              <a:rPr lang="en-US" dirty="0" smtClean="0">
                <a:hlinkClick r:id="rId8"/>
              </a:rPr>
              <a:t>FAQs</a:t>
            </a:r>
            <a:endParaRPr lang="en-US" dirty="0"/>
          </a:p>
          <a:p>
            <a:r>
              <a:rPr lang="en-US" b="1" dirty="0"/>
              <a:t>Federal Register Notices</a:t>
            </a:r>
            <a:endParaRPr lang="en-US" dirty="0"/>
          </a:p>
          <a:p>
            <a:pPr lvl="1"/>
            <a:r>
              <a:rPr lang="en-US" dirty="0" smtClean="0"/>
              <a:t>OFAC </a:t>
            </a:r>
            <a:r>
              <a:rPr lang="en-US" dirty="0"/>
              <a:t>publishes a list of individuals and companies owned or controlled by, or acting for or on behalf of, targeted countries. </a:t>
            </a:r>
            <a:r>
              <a:rPr lang="en-US" dirty="0" smtClean="0"/>
              <a:t>Collectively</a:t>
            </a:r>
            <a:r>
              <a:rPr lang="en-US" dirty="0"/>
              <a:t>, such individuals and companies are called "Specially Designated Nationals" or "SDNs." Their assets are blocked and U.S. persons are generally prohibited from dealing with them. </a:t>
            </a:r>
            <a:r>
              <a:rPr lang="en-US" dirty="0" smtClean="0"/>
              <a:t>CUBA SDN LIST:</a:t>
            </a:r>
          </a:p>
          <a:p>
            <a:r>
              <a:rPr lang="en-US" dirty="0"/>
              <a:t>Export Administration Regulations (EAR) (15 CFR </a:t>
            </a:r>
            <a:r>
              <a:rPr lang="en-US" dirty="0" smtClean="0"/>
              <a:t>Parts 730-774) (Commerce </a:t>
            </a:r>
            <a:r>
              <a:rPr lang="en-US" dirty="0" err="1" smtClean="0"/>
              <a:t>Dept</a:t>
            </a:r>
            <a:r>
              <a:rPr lang="en-US" dirty="0" smtClean="0"/>
              <a:t>: </a:t>
            </a:r>
            <a:r>
              <a:rPr lang="en-US" dirty="0" smtClean="0">
                <a:hlinkClick r:id="rId9"/>
              </a:rPr>
              <a:t>Bureau of Industry and Security</a:t>
            </a:r>
            <a:r>
              <a:rPr lang="en-US" dirty="0" smtClean="0"/>
              <a:t>) </a:t>
            </a:r>
            <a:r>
              <a:rPr lang="en-US" dirty="0" smtClean="0">
                <a:hlinkClick r:id="rId10"/>
              </a:rPr>
              <a:t>FAQs</a:t>
            </a:r>
            <a:endParaRPr lang="en-US" dirty="0"/>
          </a:p>
        </p:txBody>
      </p:sp>
      <p:sp>
        <p:nvSpPr>
          <p:cNvPr id="4" name="Content Placeholder 3"/>
          <p:cNvSpPr>
            <a:spLocks noGrp="1"/>
          </p:cNvSpPr>
          <p:nvPr>
            <p:ph sz="half" idx="2"/>
          </p:nvPr>
        </p:nvSpPr>
        <p:spPr>
          <a:xfrm>
            <a:off x="6172200" y="192506"/>
            <a:ext cx="6019800" cy="6665494"/>
          </a:xfrm>
        </p:spPr>
        <p:txBody>
          <a:bodyPr>
            <a:normAutofit fontScale="62500" lnSpcReduction="20000"/>
          </a:bodyPr>
          <a:lstStyle/>
          <a:p>
            <a:r>
              <a:rPr lang="en-US" b="1" dirty="0"/>
              <a:t>Federal Register Notices</a:t>
            </a:r>
            <a:endParaRPr lang="en-US" dirty="0"/>
          </a:p>
          <a:p>
            <a:r>
              <a:rPr lang="en-US" dirty="0">
                <a:hlinkClick r:id="rId11"/>
              </a:rPr>
              <a:t>81 FR 71372 ​</a:t>
            </a:r>
            <a:r>
              <a:rPr lang="en-US" dirty="0"/>
              <a:t>- October 2016 Amendments to the Cuban Assets Control Regulations</a:t>
            </a:r>
          </a:p>
          <a:p>
            <a:r>
              <a:rPr lang="en-US" dirty="0">
                <a:hlinkClick r:id="rId12"/>
              </a:rPr>
              <a:t>81 FR 13989</a:t>
            </a:r>
            <a:r>
              <a:rPr lang="en-US" dirty="0"/>
              <a:t> - March 2016 Amendments to the Cuban Assets Control Regulations</a:t>
            </a:r>
          </a:p>
          <a:p>
            <a:r>
              <a:rPr lang="en-US" dirty="0">
                <a:hlinkClick r:id="rId13"/>
              </a:rPr>
              <a:t>81 FR 4583</a:t>
            </a:r>
            <a:r>
              <a:rPr lang="en-US" dirty="0"/>
              <a:t>- January 2016 Amendments to the Cuban Assets Control Regulations</a:t>
            </a:r>
          </a:p>
          <a:p>
            <a:r>
              <a:rPr lang="en-US" dirty="0">
                <a:hlinkClick r:id="rId14"/>
              </a:rPr>
              <a:t>80 FR 56915</a:t>
            </a:r>
            <a:r>
              <a:rPr lang="en-US" dirty="0"/>
              <a:t> - September 2015 Amendments to the Cuban Assets Control Regulations</a:t>
            </a:r>
          </a:p>
          <a:p>
            <a:r>
              <a:rPr lang="en-US" dirty="0">
                <a:hlinkClick r:id="rId15"/>
              </a:rPr>
              <a:t>80 FR 34053</a:t>
            </a:r>
            <a:r>
              <a:rPr lang="en-US" dirty="0"/>
              <a:t> - Amendment to the Terrorism List Government Sanctions Regulations</a:t>
            </a:r>
          </a:p>
          <a:p>
            <a:r>
              <a:rPr lang="en-US" dirty="0">
                <a:hlinkClick r:id="rId16"/>
              </a:rPr>
              <a:t>80 FR 2291-15</a:t>
            </a:r>
            <a:r>
              <a:rPr lang="en-US" dirty="0"/>
              <a:t> - January 2015 Amendments to the Cuban Assets Control Regulations​​</a:t>
            </a:r>
          </a:p>
          <a:p>
            <a:r>
              <a:rPr lang="en-US" dirty="0">
                <a:hlinkClick r:id="rId17"/>
              </a:rPr>
              <a:t>77 FR 71530-12</a:t>
            </a:r>
            <a:r>
              <a:rPr lang="en-US" dirty="0"/>
              <a:t> - 2012 Amendments to the Cuban Assets Control Regulations​​</a:t>
            </a:r>
          </a:p>
          <a:p>
            <a:r>
              <a:rPr lang="en-US" dirty="0">
                <a:hlinkClick r:id="rId18" tooltip="This link opens in a new window."/>
              </a:rPr>
              <a:t>76 FR 5072-11</a:t>
            </a:r>
            <a:r>
              <a:rPr lang="en-US" dirty="0"/>
              <a:t> - 2011 Amendments to the Cuban Assets Control Regulations</a:t>
            </a:r>
          </a:p>
          <a:p>
            <a:r>
              <a:rPr lang="en-US" dirty="0">
                <a:hlinkClick r:id="rId19"/>
              </a:rPr>
              <a:t>75 FR 10997-10</a:t>
            </a:r>
            <a:r>
              <a:rPr lang="en-US" dirty="0"/>
              <a:t> - Amendments to authorize certain types of exportation</a:t>
            </a:r>
          </a:p>
          <a:p>
            <a:r>
              <a:rPr lang="en-US" dirty="0">
                <a:hlinkClick r:id="rId20"/>
              </a:rPr>
              <a:t>74 FR 46000-09</a:t>
            </a:r>
            <a:r>
              <a:rPr lang="en-US" dirty="0"/>
              <a:t> - 2009 Amendments to the Cuban Assets Control Regulations​</a:t>
            </a:r>
          </a:p>
          <a:p>
            <a:r>
              <a:rPr lang="en-US" dirty="0">
                <a:hlinkClick r:id="rId21" tooltip="This link opens in a new window."/>
              </a:rPr>
              <a:t>68 FR 14141-03 </a:t>
            </a:r>
            <a:r>
              <a:rPr lang="en-US" dirty="0"/>
              <a:t> - 2003 Amendments to the Cuban Assets Control Regulations</a:t>
            </a:r>
          </a:p>
          <a:p>
            <a:r>
              <a:rPr lang="en-US" dirty="0">
                <a:hlinkClick r:id="rId2" tooltip="This link opens in a new window."/>
              </a:rPr>
              <a:t>66 FR 36683-01 </a:t>
            </a:r>
            <a:r>
              <a:rPr lang="en-US" dirty="0"/>
              <a:t> - Exports of Agricultural Products, Medicines, and Medical Devices to Cuba, Sudan, Libya, and Iran; Cuba Travel-Related Transactions</a:t>
            </a:r>
          </a:p>
          <a:p>
            <a:endParaRPr lang="en-US" dirty="0"/>
          </a:p>
        </p:txBody>
      </p:sp>
    </p:spTree>
    <p:extLst>
      <p:ext uri="{BB962C8B-B14F-4D97-AF65-F5344CB8AC3E}">
        <p14:creationId xmlns:p14="http://schemas.microsoft.com/office/powerpoint/2010/main" val="1078581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5614737" cy="834188"/>
          </a:xfrm>
        </p:spPr>
        <p:txBody>
          <a:bodyPr/>
          <a:lstStyle/>
          <a:p>
            <a:r>
              <a:rPr lang="en-US" dirty="0" smtClean="0"/>
              <a:t>It’s All About Licensing</a:t>
            </a:r>
            <a:endParaRPr lang="en-US" dirty="0"/>
          </a:p>
        </p:txBody>
      </p:sp>
      <p:sp>
        <p:nvSpPr>
          <p:cNvPr id="3" name="Content Placeholder 2"/>
          <p:cNvSpPr>
            <a:spLocks noGrp="1"/>
          </p:cNvSpPr>
          <p:nvPr>
            <p:ph sz="half" idx="1"/>
          </p:nvPr>
        </p:nvSpPr>
        <p:spPr>
          <a:xfrm>
            <a:off x="0" y="1106906"/>
            <a:ext cx="6019800" cy="5614736"/>
          </a:xfrm>
        </p:spPr>
        <p:txBody>
          <a:bodyPr>
            <a:normAutofit fontScale="85000" lnSpcReduction="20000"/>
          </a:bodyPr>
          <a:lstStyle/>
          <a:p>
            <a:r>
              <a:rPr lang="en-US" dirty="0"/>
              <a:t>Most export or </a:t>
            </a:r>
            <a:r>
              <a:rPr lang="en-US" dirty="0" err="1"/>
              <a:t>reexport</a:t>
            </a:r>
            <a:r>
              <a:rPr lang="en-US" dirty="0"/>
              <a:t> transactions require general or specific authorizations from both BIS and OFAC.  OFAC has issued a general license authorizing all transactions ordinarily incident to the exportation of items from the United States, or the </a:t>
            </a:r>
            <a:r>
              <a:rPr lang="en-US" dirty="0" err="1"/>
              <a:t>reexportation</a:t>
            </a:r>
            <a:r>
              <a:rPr lang="en-US" dirty="0"/>
              <a:t> of 100 percent U.S.-origin items from a third country, to any person in Cuba, provided that the exportation is licensed or otherwise authorized by BIS. </a:t>
            </a:r>
            <a:r>
              <a:rPr lang="en-US" dirty="0" smtClean="0"/>
              <a:t>(</a:t>
            </a:r>
            <a:r>
              <a:rPr lang="en-US" dirty="0" smtClean="0">
                <a:hlinkClick r:id="rId2"/>
              </a:rPr>
              <a:t>Info HERE</a:t>
            </a:r>
            <a:r>
              <a:rPr lang="en-US" dirty="0" smtClean="0"/>
              <a:t>)</a:t>
            </a:r>
          </a:p>
          <a:p>
            <a:r>
              <a:rPr lang="en-US" dirty="0" smtClean="0"/>
              <a:t>According </a:t>
            </a:r>
            <a:r>
              <a:rPr lang="en-US" dirty="0"/>
              <a:t>to OFAC, “[a] license is an authorization from </a:t>
            </a:r>
            <a:r>
              <a:rPr lang="en-US" dirty="0" smtClean="0"/>
              <a:t>OFAC </a:t>
            </a:r>
            <a:r>
              <a:rPr lang="en-US" dirty="0"/>
              <a:t>to engage in a transaction that otherwise would </a:t>
            </a:r>
            <a:r>
              <a:rPr lang="en-US" dirty="0" smtClean="0"/>
              <a:t>be </a:t>
            </a:r>
            <a:r>
              <a:rPr lang="en-US" dirty="0"/>
              <a:t>prohibited</a:t>
            </a:r>
            <a:r>
              <a:rPr lang="en-US" dirty="0" smtClean="0"/>
              <a:t>.” (</a:t>
            </a:r>
            <a:r>
              <a:rPr lang="en-US" dirty="0" smtClean="0">
                <a:hlinkClick r:id="rId3"/>
              </a:rPr>
              <a:t>OFAC FAQ</a:t>
            </a:r>
            <a:r>
              <a:rPr lang="en-US" dirty="0" smtClean="0"/>
              <a:t>)</a:t>
            </a:r>
          </a:p>
          <a:p>
            <a:pPr lvl="1"/>
            <a:r>
              <a:rPr lang="en-US" b="1" dirty="0">
                <a:solidFill>
                  <a:srgbClr val="FF0000"/>
                </a:solidFill>
              </a:rPr>
              <a:t>A general </a:t>
            </a:r>
            <a:r>
              <a:rPr lang="en-US" b="1" dirty="0" smtClean="0">
                <a:solidFill>
                  <a:srgbClr val="FF0000"/>
                </a:solidFill>
              </a:rPr>
              <a:t>license </a:t>
            </a:r>
            <a:r>
              <a:rPr lang="en-US" dirty="0"/>
              <a:t>authorizes “a particular type of transaction for a </a:t>
            </a:r>
            <a:r>
              <a:rPr lang="en-US" dirty="0" smtClean="0"/>
              <a:t>class </a:t>
            </a:r>
            <a:r>
              <a:rPr lang="en-US" dirty="0"/>
              <a:t>of persons without the need to apply for a license</a:t>
            </a:r>
            <a:r>
              <a:rPr lang="en-US" dirty="0" smtClean="0"/>
              <a:t>.”</a:t>
            </a:r>
          </a:p>
          <a:p>
            <a:pPr lvl="1"/>
            <a:r>
              <a:rPr lang="en-US" b="1" dirty="0">
                <a:solidFill>
                  <a:srgbClr val="FF0000"/>
                </a:solidFill>
              </a:rPr>
              <a:t>A specific license </a:t>
            </a:r>
            <a:r>
              <a:rPr lang="en-US" dirty="0"/>
              <a:t>“is a written document issued by OFAC </a:t>
            </a:r>
            <a:r>
              <a:rPr lang="en-US" dirty="0" smtClean="0"/>
              <a:t>to </a:t>
            </a:r>
            <a:r>
              <a:rPr lang="en-US" dirty="0"/>
              <a:t>a particular person or entity, </a:t>
            </a:r>
            <a:r>
              <a:rPr lang="en-US" dirty="0" smtClean="0"/>
              <a:t>authorizing </a:t>
            </a:r>
            <a:r>
              <a:rPr lang="en-US" dirty="0"/>
              <a:t>a particular </a:t>
            </a:r>
            <a:r>
              <a:rPr lang="en-US" dirty="0" smtClean="0"/>
              <a:t>transaction </a:t>
            </a:r>
            <a:r>
              <a:rPr lang="en-US" dirty="0"/>
              <a:t>in response to a written license application</a:t>
            </a:r>
            <a:r>
              <a:rPr lang="en-US" dirty="0" smtClean="0"/>
              <a:t>.”</a:t>
            </a:r>
          </a:p>
          <a:p>
            <a:endParaRPr lang="en-US" dirty="0"/>
          </a:p>
          <a:p>
            <a:pPr lvl="1"/>
            <a:endParaRPr lang="en-US" dirty="0"/>
          </a:p>
          <a:p>
            <a:endParaRPr lang="en-US" dirty="0"/>
          </a:p>
          <a:p>
            <a:endParaRPr lang="en-US" dirty="0"/>
          </a:p>
        </p:txBody>
      </p:sp>
      <p:sp>
        <p:nvSpPr>
          <p:cNvPr id="4" name="Content Placeholder 3"/>
          <p:cNvSpPr>
            <a:spLocks noGrp="1"/>
          </p:cNvSpPr>
          <p:nvPr>
            <p:ph sz="half" idx="2"/>
          </p:nvPr>
        </p:nvSpPr>
        <p:spPr>
          <a:xfrm>
            <a:off x="6172200" y="1106906"/>
            <a:ext cx="6019800" cy="5751094"/>
          </a:xfrm>
        </p:spPr>
        <p:txBody>
          <a:bodyPr>
            <a:normAutofit fontScale="85000" lnSpcReduction="20000"/>
          </a:bodyPr>
          <a:lstStyle/>
          <a:p>
            <a:r>
              <a:rPr lang="en-US" sz="3300" dirty="0"/>
              <a:t>If the proposed license involves exports, </a:t>
            </a:r>
            <a:r>
              <a:rPr lang="en-US" sz="3300" dirty="0" smtClean="0"/>
              <a:t>BIS </a:t>
            </a:r>
            <a:r>
              <a:rPr lang="en-US" sz="3300" dirty="0"/>
              <a:t>may participate in </a:t>
            </a:r>
            <a:r>
              <a:rPr lang="en-US" sz="3300" dirty="0" smtClean="0"/>
              <a:t>the process.</a:t>
            </a:r>
          </a:p>
          <a:p>
            <a:r>
              <a:rPr lang="en-US" sz="3300" dirty="0" smtClean="0"/>
              <a:t>Discretionary determinations;</a:t>
            </a:r>
          </a:p>
          <a:p>
            <a:pPr lvl="1"/>
            <a:r>
              <a:rPr lang="en-US" sz="3100" b="1" dirty="0" smtClean="0">
                <a:solidFill>
                  <a:srgbClr val="FF0000"/>
                </a:solidFill>
              </a:rPr>
              <a:t>OFAC </a:t>
            </a:r>
            <a:r>
              <a:rPr lang="en-US" sz="3100" b="1" dirty="0">
                <a:solidFill>
                  <a:srgbClr val="FF0000"/>
                </a:solidFill>
              </a:rPr>
              <a:t>broadly states that </a:t>
            </a:r>
            <a:r>
              <a:rPr lang="en-US" sz="3100" b="1" dirty="0" smtClean="0">
                <a:solidFill>
                  <a:srgbClr val="FF0000"/>
                </a:solidFill>
              </a:rPr>
              <a:t>its </a:t>
            </a:r>
            <a:r>
              <a:rPr lang="en-US" sz="3100" b="1" dirty="0">
                <a:solidFill>
                  <a:srgbClr val="FF0000"/>
                </a:solidFill>
              </a:rPr>
              <a:t>licensing determinations are “guided by U.S. foreign </a:t>
            </a:r>
            <a:r>
              <a:rPr lang="en-US" sz="3100" b="1" dirty="0" smtClean="0">
                <a:solidFill>
                  <a:srgbClr val="FF0000"/>
                </a:solidFill>
              </a:rPr>
              <a:t>policy </a:t>
            </a:r>
            <a:r>
              <a:rPr lang="en-US" sz="3100" b="1" dirty="0">
                <a:solidFill>
                  <a:srgbClr val="FF0000"/>
                </a:solidFill>
              </a:rPr>
              <a:t>and national security concerns” and may involve </a:t>
            </a:r>
            <a:r>
              <a:rPr lang="en-US" sz="3100" b="1" dirty="0" smtClean="0">
                <a:solidFill>
                  <a:srgbClr val="FF0000"/>
                </a:solidFill>
              </a:rPr>
              <a:t>coordination </a:t>
            </a:r>
            <a:r>
              <a:rPr lang="en-US" sz="3100" b="1" dirty="0">
                <a:solidFill>
                  <a:srgbClr val="FF0000"/>
                </a:solidFill>
              </a:rPr>
              <a:t>with other federal agencies, including the </a:t>
            </a:r>
            <a:r>
              <a:rPr lang="en-US" sz="3100" b="1" dirty="0" smtClean="0">
                <a:solidFill>
                  <a:srgbClr val="FF0000"/>
                </a:solidFill>
              </a:rPr>
              <a:t>U.S</a:t>
            </a:r>
            <a:r>
              <a:rPr lang="en-US" sz="3100" b="1" dirty="0">
                <a:solidFill>
                  <a:srgbClr val="FF0000"/>
                </a:solidFill>
              </a:rPr>
              <a:t>. Department of State and the U.S. Department of </a:t>
            </a:r>
            <a:r>
              <a:rPr lang="en-US" sz="3100" b="1" dirty="0" smtClean="0">
                <a:solidFill>
                  <a:srgbClr val="FF0000"/>
                </a:solidFill>
              </a:rPr>
              <a:t>Commerce.</a:t>
            </a:r>
            <a:r>
              <a:rPr lang="en-US" sz="3100" dirty="0" smtClean="0"/>
              <a:t>¨</a:t>
            </a:r>
          </a:p>
          <a:p>
            <a:r>
              <a:rPr lang="en-US" sz="3300" dirty="0" smtClean="0"/>
              <a:t>License usually takes several weeks to several months to process and may require changes in participants or plans (</a:t>
            </a:r>
            <a:r>
              <a:rPr lang="en-US" sz="3300" dirty="0" smtClean="0">
                <a:hlinkClick r:id="rId4"/>
              </a:rPr>
              <a:t>OFAC Licensing, Background Briefing</a:t>
            </a:r>
            <a:r>
              <a:rPr lang="en-US" sz="3300" dirty="0" smtClean="0"/>
              <a:t>, March 2013).</a:t>
            </a:r>
            <a:endParaRPr lang="en-US" sz="3300" dirty="0"/>
          </a:p>
          <a:p>
            <a:endParaRPr lang="en-US" dirty="0"/>
          </a:p>
          <a:p>
            <a:endParaRPr lang="en-US" dirty="0"/>
          </a:p>
        </p:txBody>
      </p:sp>
    </p:spTree>
    <p:extLst>
      <p:ext uri="{BB962C8B-B14F-4D97-AF65-F5344CB8AC3E}">
        <p14:creationId xmlns:p14="http://schemas.microsoft.com/office/powerpoint/2010/main" val="1178913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Financing</a:t>
            </a:r>
            <a:endParaRPr lang="en-US" dirty="0"/>
          </a:p>
        </p:txBody>
      </p:sp>
      <p:sp>
        <p:nvSpPr>
          <p:cNvPr id="3" name="Content Placeholder 2"/>
          <p:cNvSpPr>
            <a:spLocks noGrp="1"/>
          </p:cNvSpPr>
          <p:nvPr>
            <p:ph sz="half" idx="1"/>
          </p:nvPr>
        </p:nvSpPr>
        <p:spPr>
          <a:xfrm>
            <a:off x="0" y="1825624"/>
            <a:ext cx="6019800" cy="5032375"/>
          </a:xfrm>
        </p:spPr>
        <p:txBody>
          <a:bodyPr>
            <a:normAutofit lnSpcReduction="10000"/>
          </a:bodyPr>
          <a:lstStyle/>
          <a:p>
            <a:r>
              <a:rPr lang="en-US" dirty="0" smtClean="0"/>
              <a:t>Since Normalization OFAC </a:t>
            </a:r>
            <a:r>
              <a:rPr lang="en-US" dirty="0"/>
              <a:t>restrictions </a:t>
            </a:r>
            <a:r>
              <a:rPr lang="en-US" dirty="0" smtClean="0"/>
              <a:t>lifted </a:t>
            </a:r>
            <a:r>
              <a:rPr lang="en-US" dirty="0"/>
              <a:t>on payment </a:t>
            </a:r>
            <a:r>
              <a:rPr lang="en-US" dirty="0" smtClean="0"/>
              <a:t>and financing </a:t>
            </a:r>
            <a:r>
              <a:rPr lang="en-US" dirty="0"/>
              <a:t>terms for authorized exports and </a:t>
            </a:r>
            <a:r>
              <a:rPr lang="en-US" dirty="0" smtClean="0"/>
              <a:t>re-exports to Cuba. </a:t>
            </a:r>
          </a:p>
          <a:p>
            <a:pPr lvl="1"/>
            <a:r>
              <a:rPr lang="en-US" dirty="0" smtClean="0"/>
              <a:t>U.S</a:t>
            </a:r>
            <a:r>
              <a:rPr lang="en-US" dirty="0"/>
              <a:t>. banks will be </a:t>
            </a:r>
            <a:r>
              <a:rPr lang="en-US" dirty="0" smtClean="0"/>
              <a:t>authorized </a:t>
            </a:r>
            <a:r>
              <a:rPr lang="en-US" dirty="0"/>
              <a:t>to provide </a:t>
            </a:r>
            <a:r>
              <a:rPr lang="en-US" dirty="0" smtClean="0"/>
              <a:t>financing </a:t>
            </a:r>
            <a:r>
              <a:rPr lang="en-US" dirty="0"/>
              <a:t>by </a:t>
            </a:r>
            <a:r>
              <a:rPr lang="en-US" dirty="0" smtClean="0"/>
              <a:t>third-country </a:t>
            </a:r>
            <a:r>
              <a:rPr lang="en-US" dirty="0"/>
              <a:t>or U.S. financial </a:t>
            </a:r>
            <a:r>
              <a:rPr lang="en-US" dirty="0" smtClean="0"/>
              <a:t>institutions </a:t>
            </a:r>
          </a:p>
          <a:p>
            <a:pPr lvl="2"/>
            <a:r>
              <a:rPr lang="en-US" dirty="0" smtClean="0"/>
              <a:t>letters </a:t>
            </a:r>
            <a:r>
              <a:rPr lang="en-US" dirty="0"/>
              <a:t>of credit, </a:t>
            </a:r>
            <a:endParaRPr lang="en-US" dirty="0" smtClean="0"/>
          </a:p>
          <a:p>
            <a:pPr lvl="2"/>
            <a:r>
              <a:rPr lang="en-US" dirty="0" smtClean="0"/>
              <a:t>Advance cash payment, </a:t>
            </a:r>
          </a:p>
          <a:p>
            <a:pPr lvl="2"/>
            <a:r>
              <a:rPr lang="en-US" dirty="0" smtClean="0"/>
              <a:t>sales </a:t>
            </a:r>
            <a:r>
              <a:rPr lang="en-US" dirty="0"/>
              <a:t>on an open </a:t>
            </a:r>
            <a:r>
              <a:rPr lang="en-US" dirty="0" smtClean="0"/>
              <a:t>account.</a:t>
            </a:r>
            <a:endParaRPr lang="en-US" dirty="0"/>
          </a:p>
          <a:p>
            <a:r>
              <a:rPr lang="en-US" dirty="0"/>
              <a:t>Exception: Trade in Agricultural products</a:t>
            </a:r>
          </a:p>
          <a:p>
            <a:pPr lvl="1"/>
            <a:r>
              <a:rPr lang="en-US" dirty="0"/>
              <a:t>limited to cash in advance or </a:t>
            </a:r>
          </a:p>
          <a:p>
            <a:pPr lvl="1"/>
            <a:r>
              <a:rPr lang="en-US" dirty="0"/>
              <a:t>financing by third-country banks</a:t>
            </a:r>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31248" y="1825625"/>
            <a:ext cx="3263503" cy="4351338"/>
          </a:xfrm>
        </p:spPr>
      </p:pic>
    </p:spTree>
    <p:extLst>
      <p:ext uri="{BB962C8B-B14F-4D97-AF65-F5344CB8AC3E}">
        <p14:creationId xmlns:p14="http://schemas.microsoft.com/office/powerpoint/2010/main" val="69696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97505" cy="1325563"/>
          </a:xfrm>
        </p:spPr>
        <p:txBody>
          <a:bodyPr/>
          <a:lstStyle/>
          <a:p>
            <a:r>
              <a:rPr lang="en-US" dirty="0" smtClean="0"/>
              <a:t>OFAC</a:t>
            </a:r>
            <a:endParaRPr lang="en-US" dirty="0"/>
          </a:p>
        </p:txBody>
      </p:sp>
      <p:sp>
        <p:nvSpPr>
          <p:cNvPr id="3" name="Content Placeholder 2"/>
          <p:cNvSpPr>
            <a:spLocks noGrp="1"/>
          </p:cNvSpPr>
          <p:nvPr>
            <p:ph sz="half" idx="1"/>
          </p:nvPr>
        </p:nvSpPr>
        <p:spPr/>
        <p:txBody>
          <a:bodyPr>
            <a:normAutofit fontScale="92500"/>
          </a:bodyPr>
          <a:lstStyle/>
          <a:p>
            <a:r>
              <a:rPr lang="en-US" dirty="0"/>
              <a:t>The </a:t>
            </a:r>
            <a:r>
              <a:rPr lang="en-US" b="1" dirty="0">
                <a:solidFill>
                  <a:srgbClr val="FF0000"/>
                </a:solidFill>
              </a:rPr>
              <a:t>Office of Foreign Assets Control </a:t>
            </a:r>
            <a:r>
              <a:rPr lang="en-US" dirty="0"/>
              <a:t>administers and enforces economic sanctions programs primarily against countries and groups of individuals, such as terrorists and narcotics traffickers. The sanctions can be either comprehensive or selective, using the blocking of assets and trade restrictions to accomplish foreign policy and national security goals.</a:t>
            </a:r>
          </a:p>
        </p:txBody>
      </p:sp>
      <p:sp>
        <p:nvSpPr>
          <p:cNvPr id="4" name="Content Placeholder 3"/>
          <p:cNvSpPr>
            <a:spLocks noGrp="1"/>
          </p:cNvSpPr>
          <p:nvPr>
            <p:ph sz="half" idx="2"/>
          </p:nvPr>
        </p:nvSpPr>
        <p:spPr>
          <a:xfrm>
            <a:off x="6172199" y="0"/>
            <a:ext cx="5907505" cy="6858000"/>
          </a:xfrm>
        </p:spPr>
        <p:txBody>
          <a:bodyPr>
            <a:normAutofit fontScale="92500"/>
          </a:bodyPr>
          <a:lstStyle/>
          <a:p>
            <a:r>
              <a:rPr lang="en-US" dirty="0"/>
              <a:t>A summary description of each particular embargo or sanctions program may be found in the </a:t>
            </a:r>
            <a:r>
              <a:rPr lang="en-US" dirty="0">
                <a:hlinkClick r:id="rId2"/>
              </a:rPr>
              <a:t>Sanctions Program and Country Summaries</a:t>
            </a:r>
            <a:r>
              <a:rPr lang="en-US" dirty="0"/>
              <a:t> area and in the </a:t>
            </a:r>
            <a:r>
              <a:rPr lang="en-US" dirty="0">
                <a:hlinkClick r:id="rId3"/>
              </a:rPr>
              <a:t>Regulations by Industry</a:t>
            </a:r>
            <a:r>
              <a:rPr lang="en-US" dirty="0"/>
              <a:t> area on OFAC's website. </a:t>
            </a:r>
            <a:endParaRPr lang="en-US" dirty="0" smtClean="0"/>
          </a:p>
          <a:p>
            <a:r>
              <a:rPr lang="en-US" dirty="0" smtClean="0"/>
              <a:t>The </a:t>
            </a:r>
            <a:r>
              <a:rPr lang="en-US" dirty="0"/>
              <a:t>text of Legal documents may be found in the </a:t>
            </a:r>
            <a:r>
              <a:rPr lang="en-US" dirty="0">
                <a:hlinkClick r:id="rId4"/>
              </a:rPr>
              <a:t>Legal Documents</a:t>
            </a:r>
            <a:r>
              <a:rPr lang="en-US" dirty="0"/>
              <a:t> area of OFAC's website which contains the text of 31 C.F.R. Chapter </a:t>
            </a:r>
            <a:r>
              <a:rPr lang="en-US" dirty="0" smtClean="0"/>
              <a:t>V.</a:t>
            </a:r>
          </a:p>
          <a:p>
            <a:r>
              <a:rPr lang="en-US" dirty="0"/>
              <a:t>U.S. persons must comply with OFAC regulations, including all U.S. citizens and permanent resident aliens regardless of where they are located, all persons and entities within the United States, all U.S. incorporated entities and their foreign branches.</a:t>
            </a:r>
          </a:p>
        </p:txBody>
      </p:sp>
    </p:spTree>
    <p:extLst>
      <p:ext uri="{BB962C8B-B14F-4D97-AF65-F5344CB8AC3E}">
        <p14:creationId xmlns:p14="http://schemas.microsoft.com/office/powerpoint/2010/main" val="1640912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C2ECE2B-28A7-7B44-B634-37A2B43393C7}" vid="{5C0259DC-54B6-0142-A8D6-DC43B2FE55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CubaTur</Template>
  <TotalTime>2320</TotalTime>
  <Words>4847</Words>
  <Application>Microsoft Macintosh PowerPoint</Application>
  <PresentationFormat>Widescreen</PresentationFormat>
  <Paragraphs>482</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Calibri</vt:lpstr>
      <vt:lpstr>Calibri Light</vt:lpstr>
      <vt:lpstr>Mangal</vt:lpstr>
      <vt:lpstr>Symbol</vt:lpstr>
      <vt:lpstr>Times New Roman</vt:lpstr>
      <vt:lpstr>Wingdings</vt:lpstr>
      <vt:lpstr>Arial</vt:lpstr>
      <vt:lpstr>Office Theme</vt:lpstr>
      <vt:lpstr>Foreign Investment in Cuba: Law, Policy, and Practicalities</vt:lpstr>
      <vt:lpstr>Introduction</vt:lpstr>
      <vt:lpstr>What we Will Cover Today</vt:lpstr>
      <vt:lpstr>Context</vt:lpstr>
      <vt:lpstr>Legal Sources  U.S.</vt:lpstr>
      <vt:lpstr>U.S. Sources</vt:lpstr>
      <vt:lpstr>It’s All About Licensing</vt:lpstr>
      <vt:lpstr>And Financing</vt:lpstr>
      <vt:lpstr>OFAC</vt:lpstr>
      <vt:lpstr>Bureau of Industry and Security (BIS)</vt:lpstr>
      <vt:lpstr>BIS Levels of Review</vt:lpstr>
      <vt:lpstr>OFAC AND BIS</vt:lpstr>
      <vt:lpstr>Potential Changes in U.S. Trade Policy</vt:lpstr>
      <vt:lpstr>National Security Presidential Memorandum</vt:lpstr>
      <vt:lpstr>Cuba Sources</vt:lpstr>
      <vt:lpstr>Investment Climate: Political Ideology of Economics</vt:lpstr>
      <vt:lpstr>Ideological Elements</vt:lpstr>
      <vt:lpstr>Strategic Themes Cuba Vision 2030</vt:lpstr>
      <vt:lpstr>General Principles of Foreign Investment</vt:lpstr>
      <vt:lpstr>Cuba Legal Sources</vt:lpstr>
      <vt:lpstr>Framework for Investment</vt:lpstr>
      <vt:lpstr>Cuba Investment Opportunities </vt:lpstr>
      <vt:lpstr>It’s All About the Application</vt:lpstr>
      <vt:lpstr>“Paperwork” for the Application</vt:lpstr>
      <vt:lpstr>Los Formularios</vt:lpstr>
      <vt:lpstr>The Tables (Annex 2) (Original Spanish)</vt:lpstr>
      <vt:lpstr>From Regulation to Negotiation</vt:lpstr>
      <vt:lpstr>The Issue of Discretion, Chilling Effects and Transactions Costs , and Corruption</vt:lpstr>
      <vt:lpstr>Following a Transaction</vt:lpstr>
      <vt:lpstr>U.S. Process</vt:lpstr>
      <vt:lpstr>Cuban Process (Step 1: Plan)</vt:lpstr>
      <vt:lpstr>Cuban Process (Step 2: Execute)</vt:lpstr>
      <vt:lpstr>Cuban Process (Step 3: Obtain Approval)</vt:lpstr>
      <vt:lpstr>Special Economic Zones (Source)</vt:lpstr>
      <vt:lpstr>The Small Transaction</vt:lpstr>
      <vt:lpstr>The State of Foreign Investment</vt:lpstr>
      <vt:lpstr>Summary Points</vt:lpstr>
      <vt:lpstr>Contacts of Interest: CUBA</vt:lpstr>
      <vt:lpstr>Contacts of Interest: U.S.</vt:lpstr>
      <vt:lpstr>Contacts of Interest: U.S.</vt:lpstr>
      <vt:lpstr>Useful Additional References</vt:lpstr>
      <vt:lpstr>Thanks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143</cp:revision>
  <dcterms:created xsi:type="dcterms:W3CDTF">2017-07-21T19:46:31Z</dcterms:created>
  <dcterms:modified xsi:type="dcterms:W3CDTF">2017-07-28T22:28:35Z</dcterms:modified>
</cp:coreProperties>
</file>