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9" r:id="rId2"/>
    <p:sldId id="257" r:id="rId3"/>
    <p:sldId id="258" r:id="rId4"/>
    <p:sldId id="259" r:id="rId5"/>
    <p:sldId id="260" r:id="rId6"/>
    <p:sldId id="261" r:id="rId7"/>
    <p:sldId id="269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283CFBB-F398-490F-B0FA-8AC9A98F928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7D38488-DC3B-4720-9EC5-EF6F96668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law Lawyers should mind their trial practices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307102"/>
          </a:xfrm>
        </p:spPr>
        <p:txBody>
          <a:bodyPr/>
          <a:lstStyle/>
          <a:p>
            <a:r>
              <a:rPr lang="en-US" dirty="0" smtClean="0"/>
              <a:t>Understanding, Identifying, and Correcting a Semiotic Imbalance</a:t>
            </a:r>
          </a:p>
          <a:p>
            <a:endParaRPr lang="en-US" i="1" dirty="0" smtClean="0"/>
          </a:p>
          <a:p>
            <a:r>
              <a:rPr lang="en-US" i="1" dirty="0" smtClean="0"/>
              <a:t>Edward J. Cyran</a:t>
            </a:r>
            <a:endParaRPr lang="en-US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Actantial Model – A Model of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Greimas identified the deep structure  as being thematic, with the process of meaning occurring in the narrative form</a:t>
            </a:r>
          </a:p>
          <a:p>
            <a:r>
              <a:rPr lang="en-US" dirty="0" smtClean="0"/>
              <a:t>Greimas believed that we begin each thought with a “goal” (the goal doesn’t have to be discernible at first)</a:t>
            </a:r>
          </a:p>
          <a:p>
            <a:r>
              <a:rPr lang="en-US" dirty="0" smtClean="0"/>
              <a:t>Each goal involves a sign or semiotic object as its “subject”</a:t>
            </a:r>
          </a:p>
          <a:p>
            <a:r>
              <a:rPr lang="en-US" dirty="0" smtClean="0"/>
              <a:t>The subject then proceeds through a narrative with actors influencing it </a:t>
            </a:r>
          </a:p>
          <a:p>
            <a:r>
              <a:rPr lang="en-US" dirty="0" smtClean="0"/>
              <a:t>The narrative completes with a reflection upon the experience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Actantial Model – A Model of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Human action (whether real or fictional) thus appears meaningful in terms of a basic (“narrative”) sequence, which consists in the setting of goals (“contract”), “performance” (or non-performance) of those goals, and “recognition” of that performance (or non-performance)</a:t>
            </a:r>
          </a:p>
          <a:p>
            <a:pPr>
              <a:buNone/>
            </a:pPr>
            <a:r>
              <a:rPr lang="en-US" sz="2400" dirty="0" smtClean="0"/>
              <a:t>-- Bernard Jackson, An Outline of Greimassian Semiotics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First Narrative – </a:t>
            </a:r>
            <a:br>
              <a:rPr lang="en-US" dirty="0" smtClean="0"/>
            </a:br>
            <a:r>
              <a:rPr lang="en-US" dirty="0" smtClean="0"/>
              <a:t>The Story in the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Fact-finders, whether juries or judges, process the factual story presented by the lawyer as a narrative</a:t>
            </a:r>
          </a:p>
          <a:p>
            <a:r>
              <a:rPr lang="en-US" dirty="0" smtClean="0"/>
              <a:t>They also process the factual story presented by opposing counsel as a narrative</a:t>
            </a:r>
          </a:p>
          <a:p>
            <a:r>
              <a:rPr lang="en-US" dirty="0" smtClean="0"/>
              <a:t>Subject = Fictional character of the Defendant or Plaintiff/Victim</a:t>
            </a:r>
          </a:p>
          <a:p>
            <a:r>
              <a:rPr lang="en-US" dirty="0" smtClean="0"/>
              <a:t>Goal(s) = Fictional goal(s) that are expressed or implied by the storyteller; goal(s) that the fact-finder independently conceives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First Narrative – </a:t>
            </a:r>
            <a:br>
              <a:rPr lang="en-US" dirty="0" smtClean="0"/>
            </a:br>
            <a:r>
              <a:rPr lang="en-US" dirty="0" smtClean="0"/>
              <a:t>The Story in the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Goals = What happens to the subject during the narrative</a:t>
            </a:r>
          </a:p>
          <a:p>
            <a:r>
              <a:rPr lang="en-US" dirty="0" smtClean="0"/>
              <a:t>Recognition/Reflection upon Performance = Takes place in jurors’ minds after hearing the story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First Narrative – </a:t>
            </a:r>
            <a:br>
              <a:rPr lang="en-US" dirty="0" smtClean="0"/>
            </a:br>
            <a:r>
              <a:rPr lang="en-US" dirty="0" smtClean="0"/>
              <a:t>The Story in the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respect to the “Story in the Trial,” no semiotic differences exist between Common Law and Civil Law</a:t>
            </a:r>
          </a:p>
          <a:p>
            <a:r>
              <a:rPr lang="en-US" dirty="0" smtClean="0"/>
              <a:t>Jury listens to the story like the Civil Law Judge does, and then applies the facts to the law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Second Narrative – The Most Significant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Civil Law countries, lawyers cannot ask the witness questions, whether by direct or cross examination</a:t>
            </a:r>
          </a:p>
          <a:p>
            <a:r>
              <a:rPr lang="en-US" dirty="0" smtClean="0"/>
              <a:t>This difference in procedure severely limits, if not eliminates, the second narrative – “The Story </a:t>
            </a:r>
            <a:r>
              <a:rPr lang="en-US" b="1" i="1" dirty="0" smtClean="0"/>
              <a:t>of</a:t>
            </a:r>
            <a:r>
              <a:rPr lang="en-US" dirty="0" smtClean="0"/>
              <a:t> the Trial”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Second Narrative – </a:t>
            </a:r>
            <a:br>
              <a:rPr lang="en-US" dirty="0" smtClean="0"/>
            </a:br>
            <a:r>
              <a:rPr lang="en-US" dirty="0" smtClean="0"/>
              <a:t>The Story </a:t>
            </a:r>
            <a:r>
              <a:rPr lang="en-US" i="1" dirty="0" smtClean="0"/>
              <a:t>of</a:t>
            </a:r>
            <a:r>
              <a:rPr lang="en-US" dirty="0" smtClean="0"/>
              <a:t> the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“Counsel, are you prepared to open?”</a:t>
            </a:r>
          </a:p>
          <a:p>
            <a:pPr lvl="1"/>
            <a:r>
              <a:rPr lang="en-US" dirty="0" smtClean="0"/>
              <a:t>“Yes, Your Honor.”</a:t>
            </a:r>
          </a:p>
          <a:p>
            <a:pPr lvl="1"/>
            <a:r>
              <a:rPr lang="en-US" dirty="0" smtClean="0"/>
              <a:t>... and it starts</a:t>
            </a:r>
          </a:p>
          <a:p>
            <a:r>
              <a:rPr lang="en-US" dirty="0" smtClean="0"/>
              <a:t>Welcome to “The Commonwealth v. Van Fleet”</a:t>
            </a:r>
          </a:p>
          <a:p>
            <a:pPr lvl="1"/>
            <a:r>
              <a:rPr lang="en-US" i="1" dirty="0" smtClean="0"/>
              <a:t>On the charge of Impersonating a Police Officer</a:t>
            </a:r>
          </a:p>
          <a:p>
            <a:pPr lvl="1"/>
            <a:r>
              <a:rPr lang="en-US" dirty="0" smtClean="0"/>
              <a:t>Starring  Plaintiff’s Counsel and Defendant’s Counsel</a:t>
            </a:r>
          </a:p>
          <a:p>
            <a:pPr lvl="1"/>
            <a:r>
              <a:rPr lang="en-US" dirty="0" smtClean="0"/>
              <a:t>Watch closely as they:</a:t>
            </a:r>
          </a:p>
          <a:p>
            <a:pPr lvl="2"/>
            <a:r>
              <a:rPr lang="en-US" dirty="0" smtClean="0"/>
              <a:t>Compete with each other</a:t>
            </a:r>
          </a:p>
          <a:p>
            <a:pPr lvl="2"/>
            <a:r>
              <a:rPr lang="en-US" dirty="0" smtClean="0"/>
              <a:t>Try to persuade you by their words and actions</a:t>
            </a:r>
          </a:p>
          <a:p>
            <a:pPr lvl="2"/>
            <a:r>
              <a:rPr lang="en-US" dirty="0" smtClean="0"/>
              <a:t>Minimize each other’s arguments and tell you what “impersonating a police officer” </a:t>
            </a:r>
            <a:r>
              <a:rPr lang="en-US" i="1" dirty="0" smtClean="0"/>
              <a:t>really </a:t>
            </a:r>
            <a:r>
              <a:rPr lang="en-US" dirty="0" smtClean="0"/>
              <a:t>means in this case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Second Narrative – </a:t>
            </a:r>
            <a:br>
              <a:rPr lang="en-US" dirty="0" smtClean="0"/>
            </a:br>
            <a:r>
              <a:rPr lang="en-US" dirty="0" smtClean="0"/>
              <a:t>The Story </a:t>
            </a:r>
            <a:r>
              <a:rPr lang="en-US" i="1" dirty="0" smtClean="0"/>
              <a:t>of</a:t>
            </a:r>
            <a:r>
              <a:rPr lang="en-US" dirty="0" smtClean="0"/>
              <a:t> the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Also watch closely as they:</a:t>
            </a:r>
          </a:p>
          <a:p>
            <a:pPr lvl="2"/>
            <a:r>
              <a:rPr lang="en-US" dirty="0" smtClean="0"/>
              <a:t>Object to each other</a:t>
            </a:r>
          </a:p>
          <a:p>
            <a:pPr lvl="2"/>
            <a:r>
              <a:rPr lang="en-US" dirty="0" smtClean="0"/>
              <a:t>Argue with the judge</a:t>
            </a:r>
          </a:p>
          <a:p>
            <a:pPr lvl="2"/>
            <a:r>
              <a:rPr lang="en-US" dirty="0" smtClean="0"/>
              <a:t>Guide the witness through his or her testimony on direct examination</a:t>
            </a:r>
          </a:p>
          <a:p>
            <a:pPr lvl="2"/>
            <a:r>
              <a:rPr lang="en-US" dirty="0" smtClean="0"/>
              <a:t>Cross-examine the witness in a way that makes you feel like the attorney is the one telling the story</a:t>
            </a:r>
          </a:p>
          <a:p>
            <a:r>
              <a:rPr lang="en-US" dirty="0" smtClean="0"/>
              <a:t>Don’t miss the Final Act!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Second Narrative – </a:t>
            </a:r>
            <a:br>
              <a:rPr lang="en-US" dirty="0" smtClean="0"/>
            </a:br>
            <a:r>
              <a:rPr lang="en-US" dirty="0" smtClean="0"/>
              <a:t>The Story </a:t>
            </a:r>
            <a:r>
              <a:rPr lang="en-US" i="1" dirty="0" smtClean="0"/>
              <a:t>of</a:t>
            </a:r>
            <a:r>
              <a:rPr lang="en-US" dirty="0" smtClean="0"/>
              <a:t> the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What does this narrative do??</a:t>
            </a:r>
          </a:p>
          <a:p>
            <a:pPr lvl="1"/>
            <a:r>
              <a:rPr lang="en-US" b="1" i="1" dirty="0" smtClean="0"/>
              <a:t>It manipulates meaning</a:t>
            </a:r>
          </a:p>
          <a:p>
            <a:pPr lvl="1"/>
            <a:r>
              <a:rPr lang="en-US" dirty="0" smtClean="0"/>
              <a:t>No longer do you, the fact-finder, consider only the story in the trial, you consider the story of the trial</a:t>
            </a:r>
          </a:p>
          <a:p>
            <a:pPr lvl="1"/>
            <a:r>
              <a:rPr lang="en-US" dirty="0" smtClean="0"/>
              <a:t>And not only that, but you consider all of the stories of the trial; including the one starring </a:t>
            </a:r>
            <a:r>
              <a:rPr lang="en-US" b="1" i="1" dirty="0" smtClean="0"/>
              <a:t>you</a:t>
            </a:r>
            <a:r>
              <a:rPr lang="en-US" dirty="0" smtClean="0"/>
              <a:t>, the jury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Semiotic “Imbalance”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The existence of an unwanted effect upon the development of meaning caused by any practice or procedure</a:t>
            </a:r>
          </a:p>
          <a:p>
            <a:r>
              <a:rPr lang="en-US" dirty="0" smtClean="0"/>
              <a:t>An unwanted effect in legal semiotics is one that damages the development of meaning, thereby carrying a substantial risk of preventing the law from being administered—that is, preventing it from realizing its goal of determining whether the defendant did or did not do something illegal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Which legal tradition is more just?  Civil Law or Common Law?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 comparative lawyer’s response:</a:t>
            </a:r>
          </a:p>
          <a:p>
            <a:pPr marL="463550" lvl="1" indent="-6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“...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if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[I]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were innocent,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[I]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would prefer to be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tried by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 Civil Law court, but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if [I]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were guilty,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I]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would prefer to be tried by a Common Law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court.”</a:t>
            </a:r>
          </a:p>
          <a:p>
            <a:pPr marL="463550" lvl="1" indent="-6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A Civil Law Tradition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Merryman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Perez-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Perdomo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(2007).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Semiotic “Imbalance”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The potential for a semiotic imbalance in discourse exists when the discourse is susceptible to misuse, </a:t>
            </a:r>
            <a:r>
              <a:rPr lang="en-US" i="1" dirty="0" smtClean="0"/>
              <a:t>i.e.</a:t>
            </a:r>
            <a:r>
              <a:rPr lang="en-US" dirty="0" smtClean="0"/>
              <a:t> susceptible to the manipulation of meaning by an individual or a group of individuals</a:t>
            </a:r>
          </a:p>
          <a:p>
            <a:r>
              <a:rPr lang="en-US" dirty="0" smtClean="0"/>
              <a:t>But, why care?</a:t>
            </a:r>
          </a:p>
          <a:p>
            <a:pPr lvl="1"/>
            <a:r>
              <a:rPr lang="en-US" dirty="0" smtClean="0"/>
              <a:t>The ultimate goal of both the Common Law and Civil Law is certainty</a:t>
            </a:r>
          </a:p>
          <a:p>
            <a:pPr lvl="1"/>
            <a:r>
              <a:rPr lang="en-US" dirty="0" smtClean="0"/>
              <a:t>Inaccurate application of the law to facts means that the law is not certain—and if it is uncertain, law is a meaningless endeavor!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Semiotic “Imbalance”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Two levels of understanding this phrase:</a:t>
            </a:r>
          </a:p>
          <a:p>
            <a:pPr lvl="1"/>
            <a:r>
              <a:rPr lang="en-US" dirty="0" smtClean="0"/>
              <a:t>Within the legal tradition</a:t>
            </a:r>
          </a:p>
          <a:p>
            <a:pPr lvl="2"/>
            <a:r>
              <a:rPr lang="en-US" dirty="0" smtClean="0"/>
              <a:t>The effect on the development of meaning (obfuscation of meaning)</a:t>
            </a:r>
          </a:p>
          <a:p>
            <a:pPr lvl="1"/>
            <a:r>
              <a:rPr lang="en-US" dirty="0" smtClean="0"/>
              <a:t>Between the legal traditions</a:t>
            </a:r>
          </a:p>
          <a:p>
            <a:pPr lvl="2"/>
            <a:r>
              <a:rPr lang="en-US" dirty="0" smtClean="0"/>
              <a:t>Civil Law avoids the situation, while Common Law has it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Semiotic “Imbalance”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More scholarship is needed</a:t>
            </a:r>
          </a:p>
          <a:p>
            <a:pPr lvl="1"/>
            <a:r>
              <a:rPr lang="en-US" dirty="0" smtClean="0"/>
              <a:t>Where else do such manipulations of meaning occur?</a:t>
            </a:r>
          </a:p>
          <a:p>
            <a:pPr lvl="1"/>
            <a:r>
              <a:rPr lang="en-US" dirty="0" smtClean="0"/>
              <a:t>If a Common lawyer mindful of semiotics was to try to avoid obfuscating meaning, what would he do?</a:t>
            </a:r>
          </a:p>
          <a:p>
            <a:pPr lvl="2"/>
            <a:r>
              <a:rPr lang="en-US" dirty="0" smtClean="0"/>
              <a:t>Anything different?</a:t>
            </a:r>
          </a:p>
          <a:p>
            <a:pPr lvl="2"/>
            <a:r>
              <a:rPr lang="en-US" dirty="0" smtClean="0"/>
              <a:t>Would clients hire that lawyer??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Which legal tradition is more just?  Civil Law or Common Law?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3550" lvl="1" indent="-635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63550" lvl="1" indent="-6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“...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if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[I]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were innocent,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[I]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would prefer to be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tried by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 Civil Law court, but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if [I]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were guilty,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I]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would prefer to be tried by a Common Law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court.”</a:t>
            </a:r>
          </a:p>
          <a:p>
            <a:pPr marL="463550" lvl="1" indent="-6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A Civil Law Tradition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Merryman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Perez-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Perdomo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(2007).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Artificial Discourse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</a:p>
          <a:p>
            <a:r>
              <a:rPr lang="en-US" dirty="0" smtClean="0"/>
              <a:t>How is artificial discourse different than natural discourse?</a:t>
            </a:r>
          </a:p>
          <a:p>
            <a:pPr lvl="1"/>
            <a:r>
              <a:rPr lang="en-US" dirty="0" smtClean="0"/>
              <a:t>Decision-making process in communication (authority vs. all people)</a:t>
            </a:r>
          </a:p>
          <a:p>
            <a:pPr lvl="1"/>
            <a:r>
              <a:rPr lang="en-US" dirty="0" smtClean="0"/>
              <a:t>The character of a sign’s meaning (serving a goal of the discourse vs. pure development)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Reality of Legal Discourse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institution achieves its goals by employing functionaries to define meaning.</a:t>
            </a:r>
          </a:p>
          <a:p>
            <a:r>
              <a:rPr lang="en-US" dirty="0" smtClean="0"/>
              <a:t>Institution = Government</a:t>
            </a:r>
          </a:p>
          <a:p>
            <a:r>
              <a:rPr lang="en-US" dirty="0" smtClean="0"/>
              <a:t>Goals = Justice, control, division of resources, etc.</a:t>
            </a:r>
          </a:p>
          <a:p>
            <a:r>
              <a:rPr lang="en-US" dirty="0" smtClean="0"/>
              <a:t>Functionaries = Authorities = Master Signifiers</a:t>
            </a:r>
          </a:p>
          <a:p>
            <a:pPr lvl="1"/>
            <a:r>
              <a:rPr lang="en-US" dirty="0" smtClean="0"/>
              <a:t>Examples </a:t>
            </a:r>
          </a:p>
          <a:p>
            <a:pPr lvl="2"/>
            <a:r>
              <a:rPr lang="en-US" dirty="0" smtClean="0"/>
              <a:t>Legislators</a:t>
            </a:r>
          </a:p>
          <a:p>
            <a:pPr lvl="2"/>
            <a:r>
              <a:rPr lang="en-US" dirty="0" smtClean="0"/>
              <a:t>Judges (Appellate and Trial)</a:t>
            </a:r>
          </a:p>
          <a:p>
            <a:pPr lvl="2"/>
            <a:r>
              <a:rPr lang="en-US" b="1" i="1" dirty="0" smtClean="0"/>
              <a:t>Juries</a:t>
            </a:r>
            <a:endParaRPr lang="en-US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can participate in legal discourse?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those who communicate with the functionaries can influence the meaning of signs in discourse.</a:t>
            </a:r>
          </a:p>
          <a:p>
            <a:pPr lvl="1"/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Lobbyists</a:t>
            </a:r>
          </a:p>
          <a:p>
            <a:pPr lvl="2"/>
            <a:r>
              <a:rPr lang="en-US" dirty="0" smtClean="0"/>
              <a:t>Lawyers</a:t>
            </a:r>
          </a:p>
          <a:p>
            <a:pPr lvl="2"/>
            <a:r>
              <a:rPr lang="en-US" dirty="0" smtClean="0"/>
              <a:t>You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is legal discourse limited?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Whenever communication is limited and the bounds of discussion narrowed, the semiotics of a process changes because potential meanings of signs are restrained.  </a:t>
            </a:r>
          </a:p>
          <a:p>
            <a:r>
              <a:rPr lang="en-US" dirty="0" smtClean="0"/>
              <a:t>Common Law</a:t>
            </a:r>
          </a:p>
          <a:p>
            <a:pPr lvl="1"/>
            <a:r>
              <a:rPr lang="en-US" i="1" dirty="0" smtClean="0"/>
              <a:t>Stare Decisis</a:t>
            </a:r>
            <a:r>
              <a:rPr lang="en-US" dirty="0" smtClean="0"/>
              <a:t> – A Sea of Precedent</a:t>
            </a:r>
          </a:p>
          <a:p>
            <a:pPr lvl="1"/>
            <a:r>
              <a:rPr lang="en-US" dirty="0" smtClean="0"/>
              <a:t>Constitutions</a:t>
            </a:r>
          </a:p>
          <a:p>
            <a:pPr lvl="1"/>
            <a:r>
              <a:rPr lang="en-US" dirty="0" smtClean="0"/>
              <a:t>Legislative History</a:t>
            </a:r>
          </a:p>
          <a:p>
            <a:pPr lvl="1"/>
            <a:r>
              <a:rPr lang="en-US" dirty="0" smtClean="0"/>
              <a:t>Public Policy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is legal discourse limited?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Civil Law</a:t>
            </a:r>
          </a:p>
          <a:p>
            <a:pPr lvl="1"/>
            <a:r>
              <a:rPr lang="en-US" dirty="0" smtClean="0"/>
              <a:t>The Core Precept of Civil Law</a:t>
            </a:r>
          </a:p>
          <a:p>
            <a:pPr lvl="2"/>
            <a:r>
              <a:rPr lang="en-US" dirty="0" smtClean="0"/>
              <a:t>Interpret the code with clarity, coherence, and consistency to uphold the law.</a:t>
            </a:r>
          </a:p>
          <a:p>
            <a:pPr lvl="1"/>
            <a:r>
              <a:rPr lang="en-US" dirty="0" smtClean="0"/>
              <a:t>[Past rationales personally used by a judge</a:t>
            </a:r>
          </a:p>
          <a:p>
            <a:pPr lvl="1"/>
            <a:r>
              <a:rPr lang="en-US" dirty="0" smtClean="0"/>
              <a:t>Truncated decisions of the ECJ or any superior court (only because judge seeks to avoid reversal)]</a:t>
            </a:r>
          </a:p>
          <a:p>
            <a:pPr lvl="1"/>
            <a:r>
              <a:rPr lang="en-US" dirty="0" smtClean="0"/>
              <a:t>The Civil lawyer is not permitted to brief the judge on the above two aspects of legal discourse.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juries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consider precedent</a:t>
            </a:r>
          </a:p>
          <a:p>
            <a:r>
              <a:rPr lang="en-US" dirty="0" smtClean="0"/>
              <a:t>Not educated on precedent</a:t>
            </a:r>
          </a:p>
          <a:p>
            <a:r>
              <a:rPr lang="en-US" dirty="0" smtClean="0"/>
              <a:t>Only authority is in the application of the facts of the case to the </a:t>
            </a:r>
            <a:r>
              <a:rPr lang="en-US" dirty="0" smtClean="0"/>
              <a:t>law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Greimassian Narratives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Elementary structures of signification exist in the deep structure of all discourses</a:t>
            </a:r>
          </a:p>
          <a:p>
            <a:r>
              <a:rPr lang="en-US" dirty="0" smtClean="0"/>
              <a:t>Legal discourse does not have a deep structure, i.e. a genotext</a:t>
            </a:r>
          </a:p>
          <a:p>
            <a:r>
              <a:rPr lang="en-US" dirty="0" smtClean="0"/>
              <a:t>Nonetheless, juries </a:t>
            </a:r>
            <a:r>
              <a:rPr lang="en-US" dirty="0" smtClean="0"/>
              <a:t>are still </a:t>
            </a:r>
            <a:r>
              <a:rPr lang="en-US" dirty="0" smtClean="0"/>
              <a:t>influenced by </a:t>
            </a:r>
            <a:r>
              <a:rPr lang="en-US" dirty="0" smtClean="0"/>
              <a:t>Greimassian narratives.  So, is such a structure of signification existing in the phenotext of legal discourse?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1438</TotalTime>
  <Words>1200</Words>
  <Application>Microsoft Office PowerPoint</Application>
  <PresentationFormat>On-screen Show (4:3)</PresentationFormat>
  <Paragraphs>166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Apex</vt:lpstr>
      <vt:lpstr>Common law Lawyers should mind their trial practices</vt:lpstr>
      <vt:lpstr>Which legal tradition is more just?  Civil Law or Common Law?</vt:lpstr>
      <vt:lpstr>An Artificial Discourse</vt:lpstr>
      <vt:lpstr>The Reality of Legal Discourse</vt:lpstr>
      <vt:lpstr>Who can participate in legal discourse?</vt:lpstr>
      <vt:lpstr>How is legal discourse limited?</vt:lpstr>
      <vt:lpstr>How is legal discourse limited?</vt:lpstr>
      <vt:lpstr>Why are juries different?</vt:lpstr>
      <vt:lpstr>Greimassian Narratives</vt:lpstr>
      <vt:lpstr>The Actantial Model – A Model of Experience</vt:lpstr>
      <vt:lpstr>The Actantial Model – A Model of Experience</vt:lpstr>
      <vt:lpstr>The First Narrative –  The Story in the Trial</vt:lpstr>
      <vt:lpstr>The First Narrative –  The Story in the Trial</vt:lpstr>
      <vt:lpstr>The First Narrative –  The Story in the Trial</vt:lpstr>
      <vt:lpstr>The Second Narrative – The Most Significant Difference</vt:lpstr>
      <vt:lpstr>The Second Narrative –  The Story of the Trial</vt:lpstr>
      <vt:lpstr>The Second Narrative –  The Story of the Trial</vt:lpstr>
      <vt:lpstr>The Second Narrative –  The Story of the Trial</vt:lpstr>
      <vt:lpstr>A Semiotic “Imbalance”</vt:lpstr>
      <vt:lpstr>A Semiotic “Imbalance”</vt:lpstr>
      <vt:lpstr>A Semiotic “Imbalance”</vt:lpstr>
      <vt:lpstr>A Semiotic “Imbalance”</vt:lpstr>
      <vt:lpstr>Which legal tradition is more just?  Civil Law or Common Law?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legal tradition is more just?</dc:title>
  <dc:creator>Edward J. Cyran</dc:creator>
  <cp:lastModifiedBy>Edward J. Cyran</cp:lastModifiedBy>
  <cp:revision>78</cp:revision>
  <dcterms:created xsi:type="dcterms:W3CDTF">2011-02-23T03:54:38Z</dcterms:created>
  <dcterms:modified xsi:type="dcterms:W3CDTF">2011-02-25T12:41:36Z</dcterms:modified>
</cp:coreProperties>
</file>