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60" r:id="rId5"/>
    <p:sldId id="287" r:id="rId6"/>
    <p:sldId id="283" r:id="rId7"/>
    <p:sldId id="262" r:id="rId8"/>
    <p:sldId id="288" r:id="rId9"/>
    <p:sldId id="289" r:id="rId10"/>
    <p:sldId id="290" r:id="rId11"/>
    <p:sldId id="285" r:id="rId12"/>
    <p:sldId id="286" r:id="rId13"/>
    <p:sldId id="261" r:id="rId14"/>
    <p:sldId id="299" r:id="rId15"/>
    <p:sldId id="263" r:id="rId16"/>
    <p:sldId id="293" r:id="rId17"/>
    <p:sldId id="264" r:id="rId18"/>
    <p:sldId id="300" r:id="rId19"/>
    <p:sldId id="292" r:id="rId20"/>
    <p:sldId id="298" r:id="rId21"/>
    <p:sldId id="265" r:id="rId22"/>
    <p:sldId id="295" r:id="rId23"/>
    <p:sldId id="294" r:id="rId24"/>
    <p:sldId id="272" r:id="rId25"/>
    <p:sldId id="296" r:id="rId26"/>
    <p:sldId id="297" r:id="rId27"/>
    <p:sldId id="271" r:id="rId28"/>
    <p:sldId id="301" r:id="rId29"/>
    <p:sldId id="259" r:id="rId30"/>
    <p:sldId id="27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D28B2-3856-4747-AAC4-BED7017E81E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1385109-F657-490D-B4F5-91DC57D0B1E0}">
      <dgm:prSet/>
      <dgm:spPr/>
      <dgm:t>
        <a:bodyPr/>
        <a:lstStyle/>
        <a:p>
          <a:r>
            <a:rPr lang="en-US"/>
            <a:t>Definitions</a:t>
          </a:r>
        </a:p>
      </dgm:t>
    </dgm:pt>
    <dgm:pt modelId="{AF083C34-4FF1-4656-B257-75AFD12680B9}" type="parTrans" cxnId="{B67A6E3A-FB83-4C3F-A898-D9DAB0E22582}">
      <dgm:prSet/>
      <dgm:spPr/>
      <dgm:t>
        <a:bodyPr/>
        <a:lstStyle/>
        <a:p>
          <a:endParaRPr lang="en-US"/>
        </a:p>
      </dgm:t>
    </dgm:pt>
    <dgm:pt modelId="{94998746-FAA7-4304-8271-639CE161A953}" type="sibTrans" cxnId="{B67A6E3A-FB83-4C3F-A898-D9DAB0E22582}">
      <dgm:prSet/>
      <dgm:spPr/>
      <dgm:t>
        <a:bodyPr/>
        <a:lstStyle/>
        <a:p>
          <a:endParaRPr lang="en-US"/>
        </a:p>
      </dgm:t>
    </dgm:pt>
    <dgm:pt modelId="{B5DEAD75-0BBF-446E-9362-5FFEAF75F827}">
      <dgm:prSet/>
      <dgm:spPr/>
      <dgm:t>
        <a:bodyPr/>
        <a:lstStyle/>
        <a:p>
          <a:r>
            <a:rPr lang="en-US"/>
            <a:t>Methods of Assessments</a:t>
          </a:r>
        </a:p>
      </dgm:t>
    </dgm:pt>
    <dgm:pt modelId="{8B6EB42C-FD07-4E2F-B72E-B474E2C1ABFF}" type="parTrans" cxnId="{800F360A-9389-465E-80D9-75C42A743E2C}">
      <dgm:prSet/>
      <dgm:spPr/>
      <dgm:t>
        <a:bodyPr/>
        <a:lstStyle/>
        <a:p>
          <a:endParaRPr lang="en-US"/>
        </a:p>
      </dgm:t>
    </dgm:pt>
    <dgm:pt modelId="{0CE34BCA-378E-44CC-A285-7B8909AE5C84}" type="sibTrans" cxnId="{800F360A-9389-465E-80D9-75C42A743E2C}">
      <dgm:prSet/>
      <dgm:spPr/>
      <dgm:t>
        <a:bodyPr/>
        <a:lstStyle/>
        <a:p>
          <a:endParaRPr lang="en-US"/>
        </a:p>
      </dgm:t>
    </dgm:pt>
    <dgm:pt modelId="{BB326B98-7F25-4774-968D-E2D6F9E26F30}">
      <dgm:prSet/>
      <dgm:spPr/>
      <dgm:t>
        <a:bodyPr/>
        <a:lstStyle/>
        <a:p>
          <a:r>
            <a:rPr lang="en-US"/>
            <a:t>Quality of data</a:t>
          </a:r>
        </a:p>
      </dgm:t>
    </dgm:pt>
    <dgm:pt modelId="{B2F1D543-EF43-4E80-9572-CC3B80B0FAE0}" type="parTrans" cxnId="{70AAE76B-A00A-4CBC-A496-FF900F94EF50}">
      <dgm:prSet/>
      <dgm:spPr/>
      <dgm:t>
        <a:bodyPr/>
        <a:lstStyle/>
        <a:p>
          <a:endParaRPr lang="en-US"/>
        </a:p>
      </dgm:t>
    </dgm:pt>
    <dgm:pt modelId="{5FEC0A59-418D-4410-9BDB-B5D2B9DAB018}" type="sibTrans" cxnId="{70AAE76B-A00A-4CBC-A496-FF900F94EF50}">
      <dgm:prSet/>
      <dgm:spPr/>
      <dgm:t>
        <a:bodyPr/>
        <a:lstStyle/>
        <a:p>
          <a:endParaRPr lang="en-US"/>
        </a:p>
      </dgm:t>
    </dgm:pt>
    <dgm:pt modelId="{A38939FE-4B68-444C-8BBF-419069507266}">
      <dgm:prSet/>
      <dgm:spPr/>
      <dgm:t>
        <a:bodyPr/>
        <a:lstStyle/>
        <a:p>
          <a:r>
            <a:rPr lang="en-US"/>
            <a:t>Applications</a:t>
          </a:r>
        </a:p>
      </dgm:t>
    </dgm:pt>
    <dgm:pt modelId="{11D0FBB9-7446-4AF7-9CE8-8697B09D74E4}" type="parTrans" cxnId="{945CEE7F-07B8-42D0-B5AD-9AEF91C8215E}">
      <dgm:prSet/>
      <dgm:spPr/>
      <dgm:t>
        <a:bodyPr/>
        <a:lstStyle/>
        <a:p>
          <a:endParaRPr lang="en-US"/>
        </a:p>
      </dgm:t>
    </dgm:pt>
    <dgm:pt modelId="{49D516D7-BA31-4C3B-BA8A-8706EC2CE84A}" type="sibTrans" cxnId="{945CEE7F-07B8-42D0-B5AD-9AEF91C8215E}">
      <dgm:prSet/>
      <dgm:spPr/>
      <dgm:t>
        <a:bodyPr/>
        <a:lstStyle/>
        <a:p>
          <a:endParaRPr lang="en-US"/>
        </a:p>
      </dgm:t>
    </dgm:pt>
    <dgm:pt modelId="{D45E5A85-20CE-4696-8BC4-2F7675B7A9FC}">
      <dgm:prSet/>
      <dgm:spPr/>
      <dgm:t>
        <a:bodyPr/>
        <a:lstStyle/>
        <a:p>
          <a:r>
            <a:rPr lang="en-US"/>
            <a:t>Scalability</a:t>
          </a:r>
        </a:p>
      </dgm:t>
    </dgm:pt>
    <dgm:pt modelId="{341C4A2A-8566-4169-9098-BE3B547BF83D}" type="parTrans" cxnId="{CB0E7C18-D504-4E40-89F6-CEA0578524F4}">
      <dgm:prSet/>
      <dgm:spPr/>
      <dgm:t>
        <a:bodyPr/>
        <a:lstStyle/>
        <a:p>
          <a:endParaRPr lang="en-US"/>
        </a:p>
      </dgm:t>
    </dgm:pt>
    <dgm:pt modelId="{18ECC833-6341-4F6E-8FD1-41C72B9C7846}" type="sibTrans" cxnId="{CB0E7C18-D504-4E40-89F6-CEA0578524F4}">
      <dgm:prSet/>
      <dgm:spPr/>
      <dgm:t>
        <a:bodyPr/>
        <a:lstStyle/>
        <a:p>
          <a:endParaRPr lang="en-US"/>
        </a:p>
      </dgm:t>
    </dgm:pt>
    <dgm:pt modelId="{CFA6E36C-EE69-42E2-B7B1-903661B9AEA3}">
      <dgm:prSet/>
      <dgm:spPr/>
      <dgm:t>
        <a:bodyPr/>
        <a:lstStyle/>
        <a:p>
          <a:r>
            <a:rPr lang="en-US"/>
            <a:t>Comparability</a:t>
          </a:r>
        </a:p>
      </dgm:t>
    </dgm:pt>
    <dgm:pt modelId="{83A3F1A9-9ECD-416C-88CD-13B48D9E8E05}" type="parTrans" cxnId="{54F820D9-3279-4F04-A68F-CE63A894F03E}">
      <dgm:prSet/>
      <dgm:spPr/>
      <dgm:t>
        <a:bodyPr/>
        <a:lstStyle/>
        <a:p>
          <a:endParaRPr lang="en-US"/>
        </a:p>
      </dgm:t>
    </dgm:pt>
    <dgm:pt modelId="{D43F2C43-029C-4283-89D9-057CCF743FD2}" type="sibTrans" cxnId="{54F820D9-3279-4F04-A68F-CE63A894F03E}">
      <dgm:prSet/>
      <dgm:spPr/>
      <dgm:t>
        <a:bodyPr/>
        <a:lstStyle/>
        <a:p>
          <a:endParaRPr lang="en-US"/>
        </a:p>
      </dgm:t>
    </dgm:pt>
    <dgm:pt modelId="{8FB203FA-3741-454F-84C8-76C92CE8D579}">
      <dgm:prSet/>
      <dgm:spPr/>
      <dgm:t>
        <a:bodyPr/>
        <a:lstStyle/>
        <a:p>
          <a:r>
            <a:rPr lang="en-US"/>
            <a:t>Liability-consequences</a:t>
          </a:r>
        </a:p>
      </dgm:t>
    </dgm:pt>
    <dgm:pt modelId="{840213D8-65C2-452B-A897-00A1B6CB9113}" type="parTrans" cxnId="{2AD4A02C-BB00-4477-A018-A84A2C2669E9}">
      <dgm:prSet/>
      <dgm:spPr/>
      <dgm:t>
        <a:bodyPr/>
        <a:lstStyle/>
        <a:p>
          <a:endParaRPr lang="en-US"/>
        </a:p>
      </dgm:t>
    </dgm:pt>
    <dgm:pt modelId="{679B0951-8254-42DB-8129-B9EC7FA6117D}" type="sibTrans" cxnId="{2AD4A02C-BB00-4477-A018-A84A2C2669E9}">
      <dgm:prSet/>
      <dgm:spPr/>
      <dgm:t>
        <a:bodyPr/>
        <a:lstStyle/>
        <a:p>
          <a:endParaRPr lang="en-US"/>
        </a:p>
      </dgm:t>
    </dgm:pt>
    <dgm:pt modelId="{E57E9CC9-5663-443F-8320-FE3215B81321}">
      <dgm:prSet/>
      <dgm:spPr/>
      <dgm:t>
        <a:bodyPr/>
        <a:lstStyle/>
        <a:p>
          <a:r>
            <a:rPr lang="en-US"/>
            <a:t>Compliance networks</a:t>
          </a:r>
        </a:p>
      </dgm:t>
    </dgm:pt>
    <dgm:pt modelId="{020B3BAE-7530-4C99-A5BF-0A24E7F21284}" type="parTrans" cxnId="{AB66936D-8F9B-41D4-9EDF-DEE4BE7F6343}">
      <dgm:prSet/>
      <dgm:spPr/>
      <dgm:t>
        <a:bodyPr/>
        <a:lstStyle/>
        <a:p>
          <a:endParaRPr lang="en-US"/>
        </a:p>
      </dgm:t>
    </dgm:pt>
    <dgm:pt modelId="{08AA12D6-8EC3-4F58-AED0-1BD15C275A10}" type="sibTrans" cxnId="{AB66936D-8F9B-41D4-9EDF-DEE4BE7F6343}">
      <dgm:prSet/>
      <dgm:spPr/>
      <dgm:t>
        <a:bodyPr/>
        <a:lstStyle/>
        <a:p>
          <a:endParaRPr lang="en-US"/>
        </a:p>
      </dgm:t>
    </dgm:pt>
    <dgm:pt modelId="{0A8AC8CC-C216-4E55-8F2B-9374E9F8E441}">
      <dgm:prSet/>
      <dgm:spPr/>
      <dgm:t>
        <a:bodyPr/>
        <a:lstStyle/>
        <a:p>
          <a:r>
            <a:rPr lang="en-US"/>
            <a:t>Coordination</a:t>
          </a:r>
        </a:p>
      </dgm:t>
    </dgm:pt>
    <dgm:pt modelId="{B31E1800-D807-47C6-9427-2EB949B7B0E4}" type="parTrans" cxnId="{FD1802CC-D9C9-4719-96B2-50403C3E9C2C}">
      <dgm:prSet/>
      <dgm:spPr/>
      <dgm:t>
        <a:bodyPr/>
        <a:lstStyle/>
        <a:p>
          <a:endParaRPr lang="en-US"/>
        </a:p>
      </dgm:t>
    </dgm:pt>
    <dgm:pt modelId="{6838FFD4-22D9-45FA-8771-CC3F8F2EDB47}" type="sibTrans" cxnId="{FD1802CC-D9C9-4719-96B2-50403C3E9C2C}">
      <dgm:prSet/>
      <dgm:spPr/>
      <dgm:t>
        <a:bodyPr/>
        <a:lstStyle/>
        <a:p>
          <a:endParaRPr lang="en-US"/>
        </a:p>
      </dgm:t>
    </dgm:pt>
    <dgm:pt modelId="{B6A71C8D-7D99-1441-AC55-1A1AAEB464EA}" type="pres">
      <dgm:prSet presAssocID="{6BDD28B2-3856-4747-AAC4-BED7017E81E4}" presName="vert0" presStyleCnt="0">
        <dgm:presLayoutVars>
          <dgm:dir/>
          <dgm:animOne val="branch"/>
          <dgm:animLvl val="lvl"/>
        </dgm:presLayoutVars>
      </dgm:prSet>
      <dgm:spPr/>
    </dgm:pt>
    <dgm:pt modelId="{93C4A733-1378-1749-B5BA-219F3A63DC97}" type="pres">
      <dgm:prSet presAssocID="{21385109-F657-490D-B4F5-91DC57D0B1E0}" presName="thickLine" presStyleLbl="alignNode1" presStyleIdx="0" presStyleCnt="9"/>
      <dgm:spPr/>
    </dgm:pt>
    <dgm:pt modelId="{17D0FFF5-801D-3D42-BC9F-58C7A8E08153}" type="pres">
      <dgm:prSet presAssocID="{21385109-F657-490D-B4F5-91DC57D0B1E0}" presName="horz1" presStyleCnt="0"/>
      <dgm:spPr/>
    </dgm:pt>
    <dgm:pt modelId="{D53578DC-D21D-4B4B-A436-110D31259DF5}" type="pres">
      <dgm:prSet presAssocID="{21385109-F657-490D-B4F5-91DC57D0B1E0}" presName="tx1" presStyleLbl="revTx" presStyleIdx="0" presStyleCnt="9"/>
      <dgm:spPr/>
    </dgm:pt>
    <dgm:pt modelId="{CB8F1AF4-6CEA-5542-806D-CDA334403A7B}" type="pres">
      <dgm:prSet presAssocID="{21385109-F657-490D-B4F5-91DC57D0B1E0}" presName="vert1" presStyleCnt="0"/>
      <dgm:spPr/>
    </dgm:pt>
    <dgm:pt modelId="{91F07379-1AC6-764B-A3A2-57E87DD62A61}" type="pres">
      <dgm:prSet presAssocID="{B5DEAD75-0BBF-446E-9362-5FFEAF75F827}" presName="thickLine" presStyleLbl="alignNode1" presStyleIdx="1" presStyleCnt="9"/>
      <dgm:spPr/>
    </dgm:pt>
    <dgm:pt modelId="{04E73BF0-0E8C-2740-BDC0-314EE3E47AB6}" type="pres">
      <dgm:prSet presAssocID="{B5DEAD75-0BBF-446E-9362-5FFEAF75F827}" presName="horz1" presStyleCnt="0"/>
      <dgm:spPr/>
    </dgm:pt>
    <dgm:pt modelId="{A8F9F6A3-9E49-2847-8F77-A79CBCAB3DFC}" type="pres">
      <dgm:prSet presAssocID="{B5DEAD75-0BBF-446E-9362-5FFEAF75F827}" presName="tx1" presStyleLbl="revTx" presStyleIdx="1" presStyleCnt="9"/>
      <dgm:spPr/>
    </dgm:pt>
    <dgm:pt modelId="{03C1A27B-10A6-1044-94C1-38FE00E0832B}" type="pres">
      <dgm:prSet presAssocID="{B5DEAD75-0BBF-446E-9362-5FFEAF75F827}" presName="vert1" presStyleCnt="0"/>
      <dgm:spPr/>
    </dgm:pt>
    <dgm:pt modelId="{8296A336-EE85-1D42-8FBF-54974A439EDC}" type="pres">
      <dgm:prSet presAssocID="{BB326B98-7F25-4774-968D-E2D6F9E26F30}" presName="thickLine" presStyleLbl="alignNode1" presStyleIdx="2" presStyleCnt="9"/>
      <dgm:spPr/>
    </dgm:pt>
    <dgm:pt modelId="{A941D7F3-615E-FE44-9703-E391D0D2EA02}" type="pres">
      <dgm:prSet presAssocID="{BB326B98-7F25-4774-968D-E2D6F9E26F30}" presName="horz1" presStyleCnt="0"/>
      <dgm:spPr/>
    </dgm:pt>
    <dgm:pt modelId="{0502C83E-3FA7-4A40-A666-CDB9C7E8FD79}" type="pres">
      <dgm:prSet presAssocID="{BB326B98-7F25-4774-968D-E2D6F9E26F30}" presName="tx1" presStyleLbl="revTx" presStyleIdx="2" presStyleCnt="9"/>
      <dgm:spPr/>
    </dgm:pt>
    <dgm:pt modelId="{D4C4A34E-6540-174C-AFFA-0DB417E9D7BA}" type="pres">
      <dgm:prSet presAssocID="{BB326B98-7F25-4774-968D-E2D6F9E26F30}" presName="vert1" presStyleCnt="0"/>
      <dgm:spPr/>
    </dgm:pt>
    <dgm:pt modelId="{774B81E9-FB0F-4D4F-9628-9C6E1D454849}" type="pres">
      <dgm:prSet presAssocID="{A38939FE-4B68-444C-8BBF-419069507266}" presName="thickLine" presStyleLbl="alignNode1" presStyleIdx="3" presStyleCnt="9"/>
      <dgm:spPr/>
    </dgm:pt>
    <dgm:pt modelId="{B2CB69E4-BA22-7549-AD1F-00ADFF17E502}" type="pres">
      <dgm:prSet presAssocID="{A38939FE-4B68-444C-8BBF-419069507266}" presName="horz1" presStyleCnt="0"/>
      <dgm:spPr/>
    </dgm:pt>
    <dgm:pt modelId="{5BB37FB7-BF4F-5C43-AE7F-F29FECC024AA}" type="pres">
      <dgm:prSet presAssocID="{A38939FE-4B68-444C-8BBF-419069507266}" presName="tx1" presStyleLbl="revTx" presStyleIdx="3" presStyleCnt="9"/>
      <dgm:spPr/>
    </dgm:pt>
    <dgm:pt modelId="{27B20A55-3AE7-B841-BABF-7AE2E1BE83EC}" type="pres">
      <dgm:prSet presAssocID="{A38939FE-4B68-444C-8BBF-419069507266}" presName="vert1" presStyleCnt="0"/>
      <dgm:spPr/>
    </dgm:pt>
    <dgm:pt modelId="{F27055CE-2CA5-084F-9E3C-15740AF9B9ED}" type="pres">
      <dgm:prSet presAssocID="{D45E5A85-20CE-4696-8BC4-2F7675B7A9FC}" presName="thickLine" presStyleLbl="alignNode1" presStyleIdx="4" presStyleCnt="9"/>
      <dgm:spPr/>
    </dgm:pt>
    <dgm:pt modelId="{ECD6B469-C165-9F44-92B6-BBFCFF7AA505}" type="pres">
      <dgm:prSet presAssocID="{D45E5A85-20CE-4696-8BC4-2F7675B7A9FC}" presName="horz1" presStyleCnt="0"/>
      <dgm:spPr/>
    </dgm:pt>
    <dgm:pt modelId="{0FA36295-422B-7D4C-8670-3B393E302196}" type="pres">
      <dgm:prSet presAssocID="{D45E5A85-20CE-4696-8BC4-2F7675B7A9FC}" presName="tx1" presStyleLbl="revTx" presStyleIdx="4" presStyleCnt="9"/>
      <dgm:spPr/>
    </dgm:pt>
    <dgm:pt modelId="{76E655DF-0AD0-3544-8F2E-92791F810416}" type="pres">
      <dgm:prSet presAssocID="{D45E5A85-20CE-4696-8BC4-2F7675B7A9FC}" presName="vert1" presStyleCnt="0"/>
      <dgm:spPr/>
    </dgm:pt>
    <dgm:pt modelId="{686CB5B5-A6AF-C446-8AAE-10CD2B98C301}" type="pres">
      <dgm:prSet presAssocID="{CFA6E36C-EE69-42E2-B7B1-903661B9AEA3}" presName="thickLine" presStyleLbl="alignNode1" presStyleIdx="5" presStyleCnt="9"/>
      <dgm:spPr/>
    </dgm:pt>
    <dgm:pt modelId="{8A798D34-3D11-7D45-88AF-5BEAAFAC1373}" type="pres">
      <dgm:prSet presAssocID="{CFA6E36C-EE69-42E2-B7B1-903661B9AEA3}" presName="horz1" presStyleCnt="0"/>
      <dgm:spPr/>
    </dgm:pt>
    <dgm:pt modelId="{72FD4626-1706-3047-A847-2A6F00552403}" type="pres">
      <dgm:prSet presAssocID="{CFA6E36C-EE69-42E2-B7B1-903661B9AEA3}" presName="tx1" presStyleLbl="revTx" presStyleIdx="5" presStyleCnt="9"/>
      <dgm:spPr/>
    </dgm:pt>
    <dgm:pt modelId="{C004B37F-59C5-954A-A934-C5B80304AC26}" type="pres">
      <dgm:prSet presAssocID="{CFA6E36C-EE69-42E2-B7B1-903661B9AEA3}" presName="vert1" presStyleCnt="0"/>
      <dgm:spPr/>
    </dgm:pt>
    <dgm:pt modelId="{78FB7CB3-0770-2242-87BE-8B517B8D12A0}" type="pres">
      <dgm:prSet presAssocID="{8FB203FA-3741-454F-84C8-76C92CE8D579}" presName="thickLine" presStyleLbl="alignNode1" presStyleIdx="6" presStyleCnt="9"/>
      <dgm:spPr/>
    </dgm:pt>
    <dgm:pt modelId="{9C94D19E-04CB-FA4A-83E2-CBE4CA1A6F5E}" type="pres">
      <dgm:prSet presAssocID="{8FB203FA-3741-454F-84C8-76C92CE8D579}" presName="horz1" presStyleCnt="0"/>
      <dgm:spPr/>
    </dgm:pt>
    <dgm:pt modelId="{C3B59C15-9E5B-C545-82CC-0D261B3A08FE}" type="pres">
      <dgm:prSet presAssocID="{8FB203FA-3741-454F-84C8-76C92CE8D579}" presName="tx1" presStyleLbl="revTx" presStyleIdx="6" presStyleCnt="9"/>
      <dgm:spPr/>
    </dgm:pt>
    <dgm:pt modelId="{4A9988FD-AD06-2D40-B895-D202EFF7EC5E}" type="pres">
      <dgm:prSet presAssocID="{8FB203FA-3741-454F-84C8-76C92CE8D579}" presName="vert1" presStyleCnt="0"/>
      <dgm:spPr/>
    </dgm:pt>
    <dgm:pt modelId="{84A522B9-36F9-B243-90FD-119DDA6970D2}" type="pres">
      <dgm:prSet presAssocID="{E57E9CC9-5663-443F-8320-FE3215B81321}" presName="thickLine" presStyleLbl="alignNode1" presStyleIdx="7" presStyleCnt="9"/>
      <dgm:spPr/>
    </dgm:pt>
    <dgm:pt modelId="{4A95BC20-8B1E-984D-B900-CCC754B045FA}" type="pres">
      <dgm:prSet presAssocID="{E57E9CC9-5663-443F-8320-FE3215B81321}" presName="horz1" presStyleCnt="0"/>
      <dgm:spPr/>
    </dgm:pt>
    <dgm:pt modelId="{F18487A6-2BAB-FC49-AC94-D3A3C8F077AB}" type="pres">
      <dgm:prSet presAssocID="{E57E9CC9-5663-443F-8320-FE3215B81321}" presName="tx1" presStyleLbl="revTx" presStyleIdx="7" presStyleCnt="9"/>
      <dgm:spPr/>
    </dgm:pt>
    <dgm:pt modelId="{F28F0C44-9E5C-344C-B7BF-29E64414DCCC}" type="pres">
      <dgm:prSet presAssocID="{E57E9CC9-5663-443F-8320-FE3215B81321}" presName="vert1" presStyleCnt="0"/>
      <dgm:spPr/>
    </dgm:pt>
    <dgm:pt modelId="{3459A746-B9B8-8A41-BA70-D7A220C1AACF}" type="pres">
      <dgm:prSet presAssocID="{0A8AC8CC-C216-4E55-8F2B-9374E9F8E441}" presName="thickLine" presStyleLbl="alignNode1" presStyleIdx="8" presStyleCnt="9"/>
      <dgm:spPr/>
    </dgm:pt>
    <dgm:pt modelId="{58E90E03-7FDF-0640-9D6C-31BF3DE4C97E}" type="pres">
      <dgm:prSet presAssocID="{0A8AC8CC-C216-4E55-8F2B-9374E9F8E441}" presName="horz1" presStyleCnt="0"/>
      <dgm:spPr/>
    </dgm:pt>
    <dgm:pt modelId="{9C5F9A94-4EFA-5C47-8FBF-0208DD5D7FB5}" type="pres">
      <dgm:prSet presAssocID="{0A8AC8CC-C216-4E55-8F2B-9374E9F8E441}" presName="tx1" presStyleLbl="revTx" presStyleIdx="8" presStyleCnt="9"/>
      <dgm:spPr/>
    </dgm:pt>
    <dgm:pt modelId="{FAA4DACB-DD5B-304A-8D02-4E05CDB8BDCC}" type="pres">
      <dgm:prSet presAssocID="{0A8AC8CC-C216-4E55-8F2B-9374E9F8E441}" presName="vert1" presStyleCnt="0"/>
      <dgm:spPr/>
    </dgm:pt>
  </dgm:ptLst>
  <dgm:cxnLst>
    <dgm:cxn modelId="{800F360A-9389-465E-80D9-75C42A743E2C}" srcId="{6BDD28B2-3856-4747-AAC4-BED7017E81E4}" destId="{B5DEAD75-0BBF-446E-9362-5FFEAF75F827}" srcOrd="1" destOrd="0" parTransId="{8B6EB42C-FD07-4E2F-B72E-B474E2C1ABFF}" sibTransId="{0CE34BCA-378E-44CC-A285-7B8909AE5C84}"/>
    <dgm:cxn modelId="{CB0E7C18-D504-4E40-89F6-CEA0578524F4}" srcId="{6BDD28B2-3856-4747-AAC4-BED7017E81E4}" destId="{D45E5A85-20CE-4696-8BC4-2F7675B7A9FC}" srcOrd="4" destOrd="0" parTransId="{341C4A2A-8566-4169-9098-BE3B547BF83D}" sibTransId="{18ECC833-6341-4F6E-8FD1-41C72B9C7846}"/>
    <dgm:cxn modelId="{2AD4A02C-BB00-4477-A018-A84A2C2669E9}" srcId="{6BDD28B2-3856-4747-AAC4-BED7017E81E4}" destId="{8FB203FA-3741-454F-84C8-76C92CE8D579}" srcOrd="6" destOrd="0" parTransId="{840213D8-65C2-452B-A897-00A1B6CB9113}" sibTransId="{679B0951-8254-42DB-8129-B9EC7FA6117D}"/>
    <dgm:cxn modelId="{EB26303A-2F0F-004D-B7A2-BA5B1D82B811}" type="presOf" srcId="{A38939FE-4B68-444C-8BBF-419069507266}" destId="{5BB37FB7-BF4F-5C43-AE7F-F29FECC024AA}" srcOrd="0" destOrd="0" presId="urn:microsoft.com/office/officeart/2008/layout/LinedList"/>
    <dgm:cxn modelId="{B67A6E3A-FB83-4C3F-A898-D9DAB0E22582}" srcId="{6BDD28B2-3856-4747-AAC4-BED7017E81E4}" destId="{21385109-F657-490D-B4F5-91DC57D0B1E0}" srcOrd="0" destOrd="0" parTransId="{AF083C34-4FF1-4656-B257-75AFD12680B9}" sibTransId="{94998746-FAA7-4304-8271-639CE161A953}"/>
    <dgm:cxn modelId="{36ABBA3D-B9DB-6A49-8C14-140209F46D9F}" type="presOf" srcId="{CFA6E36C-EE69-42E2-B7B1-903661B9AEA3}" destId="{72FD4626-1706-3047-A847-2A6F00552403}" srcOrd="0" destOrd="0" presId="urn:microsoft.com/office/officeart/2008/layout/LinedList"/>
    <dgm:cxn modelId="{2AF6FC67-C65B-424D-8A03-1C434107B60C}" type="presOf" srcId="{6BDD28B2-3856-4747-AAC4-BED7017E81E4}" destId="{B6A71C8D-7D99-1441-AC55-1A1AAEB464EA}" srcOrd="0" destOrd="0" presId="urn:microsoft.com/office/officeart/2008/layout/LinedList"/>
    <dgm:cxn modelId="{70AAE76B-A00A-4CBC-A496-FF900F94EF50}" srcId="{6BDD28B2-3856-4747-AAC4-BED7017E81E4}" destId="{BB326B98-7F25-4774-968D-E2D6F9E26F30}" srcOrd="2" destOrd="0" parTransId="{B2F1D543-EF43-4E80-9572-CC3B80B0FAE0}" sibTransId="{5FEC0A59-418D-4410-9BDB-B5D2B9DAB018}"/>
    <dgm:cxn modelId="{AB66936D-8F9B-41D4-9EDF-DEE4BE7F6343}" srcId="{6BDD28B2-3856-4747-AAC4-BED7017E81E4}" destId="{E57E9CC9-5663-443F-8320-FE3215B81321}" srcOrd="7" destOrd="0" parTransId="{020B3BAE-7530-4C99-A5BF-0A24E7F21284}" sibTransId="{08AA12D6-8EC3-4F58-AED0-1BD15C275A10}"/>
    <dgm:cxn modelId="{945CEE7F-07B8-42D0-B5AD-9AEF91C8215E}" srcId="{6BDD28B2-3856-4747-AAC4-BED7017E81E4}" destId="{A38939FE-4B68-444C-8BBF-419069507266}" srcOrd="3" destOrd="0" parTransId="{11D0FBB9-7446-4AF7-9CE8-8697B09D74E4}" sibTransId="{49D516D7-BA31-4C3B-BA8A-8706EC2CE84A}"/>
    <dgm:cxn modelId="{E2EE4285-8D78-F941-A398-DA8AE5D63FD6}" type="presOf" srcId="{BB326B98-7F25-4774-968D-E2D6F9E26F30}" destId="{0502C83E-3FA7-4A40-A666-CDB9C7E8FD79}" srcOrd="0" destOrd="0" presId="urn:microsoft.com/office/officeart/2008/layout/LinedList"/>
    <dgm:cxn modelId="{00982A9A-8EC9-A045-A603-20200DDC5A47}" type="presOf" srcId="{D45E5A85-20CE-4696-8BC4-2F7675B7A9FC}" destId="{0FA36295-422B-7D4C-8670-3B393E302196}" srcOrd="0" destOrd="0" presId="urn:microsoft.com/office/officeart/2008/layout/LinedList"/>
    <dgm:cxn modelId="{66E334AD-959F-8F43-B272-FB7226136172}" type="presOf" srcId="{21385109-F657-490D-B4F5-91DC57D0B1E0}" destId="{D53578DC-D21D-4B4B-A436-110D31259DF5}" srcOrd="0" destOrd="0" presId="urn:microsoft.com/office/officeart/2008/layout/LinedList"/>
    <dgm:cxn modelId="{A68D2AB7-5EC2-F040-B42E-A96FEB59A045}" type="presOf" srcId="{B5DEAD75-0BBF-446E-9362-5FFEAF75F827}" destId="{A8F9F6A3-9E49-2847-8F77-A79CBCAB3DFC}" srcOrd="0" destOrd="0" presId="urn:microsoft.com/office/officeart/2008/layout/LinedList"/>
    <dgm:cxn modelId="{2797C5CB-2EAE-1B4D-9E54-91AE77D33DFB}" type="presOf" srcId="{8FB203FA-3741-454F-84C8-76C92CE8D579}" destId="{C3B59C15-9E5B-C545-82CC-0D261B3A08FE}" srcOrd="0" destOrd="0" presId="urn:microsoft.com/office/officeart/2008/layout/LinedList"/>
    <dgm:cxn modelId="{FD1802CC-D9C9-4719-96B2-50403C3E9C2C}" srcId="{6BDD28B2-3856-4747-AAC4-BED7017E81E4}" destId="{0A8AC8CC-C216-4E55-8F2B-9374E9F8E441}" srcOrd="8" destOrd="0" parTransId="{B31E1800-D807-47C6-9427-2EB949B7B0E4}" sibTransId="{6838FFD4-22D9-45FA-8771-CC3F8F2EDB47}"/>
    <dgm:cxn modelId="{54F820D9-3279-4F04-A68F-CE63A894F03E}" srcId="{6BDD28B2-3856-4747-AAC4-BED7017E81E4}" destId="{CFA6E36C-EE69-42E2-B7B1-903661B9AEA3}" srcOrd="5" destOrd="0" parTransId="{83A3F1A9-9ECD-416C-88CD-13B48D9E8E05}" sibTransId="{D43F2C43-029C-4283-89D9-057CCF743FD2}"/>
    <dgm:cxn modelId="{F49FA0E2-F31B-E54A-B06B-2388BD2C1263}" type="presOf" srcId="{0A8AC8CC-C216-4E55-8F2B-9374E9F8E441}" destId="{9C5F9A94-4EFA-5C47-8FBF-0208DD5D7FB5}" srcOrd="0" destOrd="0" presId="urn:microsoft.com/office/officeart/2008/layout/LinedList"/>
    <dgm:cxn modelId="{10B82FFE-6EEC-1046-9AF1-E13DCFA638C9}" type="presOf" srcId="{E57E9CC9-5663-443F-8320-FE3215B81321}" destId="{F18487A6-2BAB-FC49-AC94-D3A3C8F077AB}" srcOrd="0" destOrd="0" presId="urn:microsoft.com/office/officeart/2008/layout/LinedList"/>
    <dgm:cxn modelId="{ECABDCFD-9617-9246-A5C2-F37D24345D53}" type="presParOf" srcId="{B6A71C8D-7D99-1441-AC55-1A1AAEB464EA}" destId="{93C4A733-1378-1749-B5BA-219F3A63DC97}" srcOrd="0" destOrd="0" presId="urn:microsoft.com/office/officeart/2008/layout/LinedList"/>
    <dgm:cxn modelId="{7306AC1F-5533-484D-BFE9-308D1843AB9D}" type="presParOf" srcId="{B6A71C8D-7D99-1441-AC55-1A1AAEB464EA}" destId="{17D0FFF5-801D-3D42-BC9F-58C7A8E08153}" srcOrd="1" destOrd="0" presId="urn:microsoft.com/office/officeart/2008/layout/LinedList"/>
    <dgm:cxn modelId="{244E3F74-9A48-AE42-878D-1B4D0BB88B95}" type="presParOf" srcId="{17D0FFF5-801D-3D42-BC9F-58C7A8E08153}" destId="{D53578DC-D21D-4B4B-A436-110D31259DF5}" srcOrd="0" destOrd="0" presId="urn:microsoft.com/office/officeart/2008/layout/LinedList"/>
    <dgm:cxn modelId="{82DA20A7-96D9-0046-BF43-2D7C67307F28}" type="presParOf" srcId="{17D0FFF5-801D-3D42-BC9F-58C7A8E08153}" destId="{CB8F1AF4-6CEA-5542-806D-CDA334403A7B}" srcOrd="1" destOrd="0" presId="urn:microsoft.com/office/officeart/2008/layout/LinedList"/>
    <dgm:cxn modelId="{7A46331F-87D0-8540-B9BF-D988BC36F2AA}" type="presParOf" srcId="{B6A71C8D-7D99-1441-AC55-1A1AAEB464EA}" destId="{91F07379-1AC6-764B-A3A2-57E87DD62A61}" srcOrd="2" destOrd="0" presId="urn:microsoft.com/office/officeart/2008/layout/LinedList"/>
    <dgm:cxn modelId="{E986C568-E45F-8643-9DFF-D4ABCBAF47BE}" type="presParOf" srcId="{B6A71C8D-7D99-1441-AC55-1A1AAEB464EA}" destId="{04E73BF0-0E8C-2740-BDC0-314EE3E47AB6}" srcOrd="3" destOrd="0" presId="urn:microsoft.com/office/officeart/2008/layout/LinedList"/>
    <dgm:cxn modelId="{BB5D7FFE-36A9-E94C-B962-5C922A581B92}" type="presParOf" srcId="{04E73BF0-0E8C-2740-BDC0-314EE3E47AB6}" destId="{A8F9F6A3-9E49-2847-8F77-A79CBCAB3DFC}" srcOrd="0" destOrd="0" presId="urn:microsoft.com/office/officeart/2008/layout/LinedList"/>
    <dgm:cxn modelId="{3A11E747-385C-DD46-9986-D3799BE6891F}" type="presParOf" srcId="{04E73BF0-0E8C-2740-BDC0-314EE3E47AB6}" destId="{03C1A27B-10A6-1044-94C1-38FE00E0832B}" srcOrd="1" destOrd="0" presId="urn:microsoft.com/office/officeart/2008/layout/LinedList"/>
    <dgm:cxn modelId="{470FB108-028C-884E-9D5E-6DB0B618FF16}" type="presParOf" srcId="{B6A71C8D-7D99-1441-AC55-1A1AAEB464EA}" destId="{8296A336-EE85-1D42-8FBF-54974A439EDC}" srcOrd="4" destOrd="0" presId="urn:microsoft.com/office/officeart/2008/layout/LinedList"/>
    <dgm:cxn modelId="{010A1EF0-40DD-0643-A16E-208B34CE72C0}" type="presParOf" srcId="{B6A71C8D-7D99-1441-AC55-1A1AAEB464EA}" destId="{A941D7F3-615E-FE44-9703-E391D0D2EA02}" srcOrd="5" destOrd="0" presId="urn:microsoft.com/office/officeart/2008/layout/LinedList"/>
    <dgm:cxn modelId="{90A3479B-CCF7-2A44-BCC5-68AFAA1DC640}" type="presParOf" srcId="{A941D7F3-615E-FE44-9703-E391D0D2EA02}" destId="{0502C83E-3FA7-4A40-A666-CDB9C7E8FD79}" srcOrd="0" destOrd="0" presId="urn:microsoft.com/office/officeart/2008/layout/LinedList"/>
    <dgm:cxn modelId="{04976FA6-B663-B74C-AD80-54F74333414D}" type="presParOf" srcId="{A941D7F3-615E-FE44-9703-E391D0D2EA02}" destId="{D4C4A34E-6540-174C-AFFA-0DB417E9D7BA}" srcOrd="1" destOrd="0" presId="urn:microsoft.com/office/officeart/2008/layout/LinedList"/>
    <dgm:cxn modelId="{F43D61AA-65CB-684F-A20E-455568760D73}" type="presParOf" srcId="{B6A71C8D-7D99-1441-AC55-1A1AAEB464EA}" destId="{774B81E9-FB0F-4D4F-9628-9C6E1D454849}" srcOrd="6" destOrd="0" presId="urn:microsoft.com/office/officeart/2008/layout/LinedList"/>
    <dgm:cxn modelId="{51ADF843-5AEC-2244-AB7F-56D25BDFB670}" type="presParOf" srcId="{B6A71C8D-7D99-1441-AC55-1A1AAEB464EA}" destId="{B2CB69E4-BA22-7549-AD1F-00ADFF17E502}" srcOrd="7" destOrd="0" presId="urn:microsoft.com/office/officeart/2008/layout/LinedList"/>
    <dgm:cxn modelId="{FD8891DE-736E-A04C-B516-1738C323107D}" type="presParOf" srcId="{B2CB69E4-BA22-7549-AD1F-00ADFF17E502}" destId="{5BB37FB7-BF4F-5C43-AE7F-F29FECC024AA}" srcOrd="0" destOrd="0" presId="urn:microsoft.com/office/officeart/2008/layout/LinedList"/>
    <dgm:cxn modelId="{55970DEE-650C-2141-A641-228C379C1AD7}" type="presParOf" srcId="{B2CB69E4-BA22-7549-AD1F-00ADFF17E502}" destId="{27B20A55-3AE7-B841-BABF-7AE2E1BE83EC}" srcOrd="1" destOrd="0" presId="urn:microsoft.com/office/officeart/2008/layout/LinedList"/>
    <dgm:cxn modelId="{F37F36C8-F6EC-984C-8740-BAE0B8958AE4}" type="presParOf" srcId="{B6A71C8D-7D99-1441-AC55-1A1AAEB464EA}" destId="{F27055CE-2CA5-084F-9E3C-15740AF9B9ED}" srcOrd="8" destOrd="0" presId="urn:microsoft.com/office/officeart/2008/layout/LinedList"/>
    <dgm:cxn modelId="{ABF6C5BB-11B4-4048-96E7-7A176355301A}" type="presParOf" srcId="{B6A71C8D-7D99-1441-AC55-1A1AAEB464EA}" destId="{ECD6B469-C165-9F44-92B6-BBFCFF7AA505}" srcOrd="9" destOrd="0" presId="urn:microsoft.com/office/officeart/2008/layout/LinedList"/>
    <dgm:cxn modelId="{3BD084A8-0276-3441-85D3-9A2190B8A8A0}" type="presParOf" srcId="{ECD6B469-C165-9F44-92B6-BBFCFF7AA505}" destId="{0FA36295-422B-7D4C-8670-3B393E302196}" srcOrd="0" destOrd="0" presId="urn:microsoft.com/office/officeart/2008/layout/LinedList"/>
    <dgm:cxn modelId="{D9357123-7B3F-D847-8574-00159C4767DE}" type="presParOf" srcId="{ECD6B469-C165-9F44-92B6-BBFCFF7AA505}" destId="{76E655DF-0AD0-3544-8F2E-92791F810416}" srcOrd="1" destOrd="0" presId="urn:microsoft.com/office/officeart/2008/layout/LinedList"/>
    <dgm:cxn modelId="{AA0FD11B-2340-854B-BCE7-7F68845E24B4}" type="presParOf" srcId="{B6A71C8D-7D99-1441-AC55-1A1AAEB464EA}" destId="{686CB5B5-A6AF-C446-8AAE-10CD2B98C301}" srcOrd="10" destOrd="0" presId="urn:microsoft.com/office/officeart/2008/layout/LinedList"/>
    <dgm:cxn modelId="{A1CC2DC2-B4A3-0943-856E-7521CEF8E211}" type="presParOf" srcId="{B6A71C8D-7D99-1441-AC55-1A1AAEB464EA}" destId="{8A798D34-3D11-7D45-88AF-5BEAAFAC1373}" srcOrd="11" destOrd="0" presId="urn:microsoft.com/office/officeart/2008/layout/LinedList"/>
    <dgm:cxn modelId="{F6B93F48-4AAC-A84A-BDDA-A6CD64E34968}" type="presParOf" srcId="{8A798D34-3D11-7D45-88AF-5BEAAFAC1373}" destId="{72FD4626-1706-3047-A847-2A6F00552403}" srcOrd="0" destOrd="0" presId="urn:microsoft.com/office/officeart/2008/layout/LinedList"/>
    <dgm:cxn modelId="{BFE578AB-A27D-C64F-B558-4C391AC34AD7}" type="presParOf" srcId="{8A798D34-3D11-7D45-88AF-5BEAAFAC1373}" destId="{C004B37F-59C5-954A-A934-C5B80304AC26}" srcOrd="1" destOrd="0" presId="urn:microsoft.com/office/officeart/2008/layout/LinedList"/>
    <dgm:cxn modelId="{C9E10BF7-0F16-3247-890F-3AE9F3BFA6B7}" type="presParOf" srcId="{B6A71C8D-7D99-1441-AC55-1A1AAEB464EA}" destId="{78FB7CB3-0770-2242-87BE-8B517B8D12A0}" srcOrd="12" destOrd="0" presId="urn:microsoft.com/office/officeart/2008/layout/LinedList"/>
    <dgm:cxn modelId="{E9449F1E-8218-FE43-9E49-0B7F3C48A95F}" type="presParOf" srcId="{B6A71C8D-7D99-1441-AC55-1A1AAEB464EA}" destId="{9C94D19E-04CB-FA4A-83E2-CBE4CA1A6F5E}" srcOrd="13" destOrd="0" presId="urn:microsoft.com/office/officeart/2008/layout/LinedList"/>
    <dgm:cxn modelId="{557CC034-BE00-4848-B890-422C9E9EF765}" type="presParOf" srcId="{9C94D19E-04CB-FA4A-83E2-CBE4CA1A6F5E}" destId="{C3B59C15-9E5B-C545-82CC-0D261B3A08FE}" srcOrd="0" destOrd="0" presId="urn:microsoft.com/office/officeart/2008/layout/LinedList"/>
    <dgm:cxn modelId="{37B321D8-2848-4440-99E0-63479321ED34}" type="presParOf" srcId="{9C94D19E-04CB-FA4A-83E2-CBE4CA1A6F5E}" destId="{4A9988FD-AD06-2D40-B895-D202EFF7EC5E}" srcOrd="1" destOrd="0" presId="urn:microsoft.com/office/officeart/2008/layout/LinedList"/>
    <dgm:cxn modelId="{2E7EFA6D-CA78-8E48-9CAB-04B7E745039A}" type="presParOf" srcId="{B6A71C8D-7D99-1441-AC55-1A1AAEB464EA}" destId="{84A522B9-36F9-B243-90FD-119DDA6970D2}" srcOrd="14" destOrd="0" presId="urn:microsoft.com/office/officeart/2008/layout/LinedList"/>
    <dgm:cxn modelId="{658E4FB3-49A1-CF4C-AC3E-C903C558BF9A}" type="presParOf" srcId="{B6A71C8D-7D99-1441-AC55-1A1AAEB464EA}" destId="{4A95BC20-8B1E-984D-B900-CCC754B045FA}" srcOrd="15" destOrd="0" presId="urn:microsoft.com/office/officeart/2008/layout/LinedList"/>
    <dgm:cxn modelId="{F1BA3C10-6C13-9841-8147-CEC9BCD5D98F}" type="presParOf" srcId="{4A95BC20-8B1E-984D-B900-CCC754B045FA}" destId="{F18487A6-2BAB-FC49-AC94-D3A3C8F077AB}" srcOrd="0" destOrd="0" presId="urn:microsoft.com/office/officeart/2008/layout/LinedList"/>
    <dgm:cxn modelId="{0E249E97-3A0E-AD46-A74B-DF9EFDFED16E}" type="presParOf" srcId="{4A95BC20-8B1E-984D-B900-CCC754B045FA}" destId="{F28F0C44-9E5C-344C-B7BF-29E64414DCCC}" srcOrd="1" destOrd="0" presId="urn:microsoft.com/office/officeart/2008/layout/LinedList"/>
    <dgm:cxn modelId="{1C9547F0-F958-D549-8471-39DDCF55DA16}" type="presParOf" srcId="{B6A71C8D-7D99-1441-AC55-1A1AAEB464EA}" destId="{3459A746-B9B8-8A41-BA70-D7A220C1AACF}" srcOrd="16" destOrd="0" presId="urn:microsoft.com/office/officeart/2008/layout/LinedList"/>
    <dgm:cxn modelId="{DDEA7B63-D8A7-1A44-ABF2-9E9A19FDC436}" type="presParOf" srcId="{B6A71C8D-7D99-1441-AC55-1A1AAEB464EA}" destId="{58E90E03-7FDF-0640-9D6C-31BF3DE4C97E}" srcOrd="17" destOrd="0" presId="urn:microsoft.com/office/officeart/2008/layout/LinedList"/>
    <dgm:cxn modelId="{42208F99-EE93-244E-AFCE-2B7744259012}" type="presParOf" srcId="{58E90E03-7FDF-0640-9D6C-31BF3DE4C97E}" destId="{9C5F9A94-4EFA-5C47-8FBF-0208DD5D7FB5}" srcOrd="0" destOrd="0" presId="urn:microsoft.com/office/officeart/2008/layout/LinedList"/>
    <dgm:cxn modelId="{55A258BB-3D4B-C84F-9893-1CA1437B8824}" type="presParOf" srcId="{58E90E03-7FDF-0640-9D6C-31BF3DE4C97E}" destId="{FAA4DACB-DD5B-304A-8D02-4E05CDB8BD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4A733-1378-1749-B5BA-219F3A63DC97}">
      <dsp:nvSpPr>
        <dsp:cNvPr id="0" name=""/>
        <dsp:cNvSpPr/>
      </dsp:nvSpPr>
      <dsp:spPr>
        <a:xfrm>
          <a:off x="0" y="531"/>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578DC-D21D-4B4B-A436-110D31259DF5}">
      <dsp:nvSpPr>
        <dsp:cNvPr id="0" name=""/>
        <dsp:cNvSpPr/>
      </dsp:nvSpPr>
      <dsp:spPr>
        <a:xfrm>
          <a:off x="0" y="531"/>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Definitions</a:t>
          </a:r>
        </a:p>
      </dsp:txBody>
      <dsp:txXfrm>
        <a:off x="0" y="531"/>
        <a:ext cx="5181600" cy="483363"/>
      </dsp:txXfrm>
    </dsp:sp>
    <dsp:sp modelId="{91F07379-1AC6-764B-A3A2-57E87DD62A61}">
      <dsp:nvSpPr>
        <dsp:cNvPr id="0" name=""/>
        <dsp:cNvSpPr/>
      </dsp:nvSpPr>
      <dsp:spPr>
        <a:xfrm>
          <a:off x="0" y="483895"/>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F9F6A3-9E49-2847-8F77-A79CBCAB3DFC}">
      <dsp:nvSpPr>
        <dsp:cNvPr id="0" name=""/>
        <dsp:cNvSpPr/>
      </dsp:nvSpPr>
      <dsp:spPr>
        <a:xfrm>
          <a:off x="0" y="483895"/>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Methods of Assessments</a:t>
          </a:r>
        </a:p>
      </dsp:txBody>
      <dsp:txXfrm>
        <a:off x="0" y="483895"/>
        <a:ext cx="5181600" cy="483363"/>
      </dsp:txXfrm>
    </dsp:sp>
    <dsp:sp modelId="{8296A336-EE85-1D42-8FBF-54974A439EDC}">
      <dsp:nvSpPr>
        <dsp:cNvPr id="0" name=""/>
        <dsp:cNvSpPr/>
      </dsp:nvSpPr>
      <dsp:spPr>
        <a:xfrm>
          <a:off x="0" y="96725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02C83E-3FA7-4A40-A666-CDB9C7E8FD79}">
      <dsp:nvSpPr>
        <dsp:cNvPr id="0" name=""/>
        <dsp:cNvSpPr/>
      </dsp:nvSpPr>
      <dsp:spPr>
        <a:xfrm>
          <a:off x="0" y="967259"/>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Quality of data</a:t>
          </a:r>
        </a:p>
      </dsp:txBody>
      <dsp:txXfrm>
        <a:off x="0" y="967259"/>
        <a:ext cx="5181600" cy="483363"/>
      </dsp:txXfrm>
    </dsp:sp>
    <dsp:sp modelId="{774B81E9-FB0F-4D4F-9628-9C6E1D454849}">
      <dsp:nvSpPr>
        <dsp:cNvPr id="0" name=""/>
        <dsp:cNvSpPr/>
      </dsp:nvSpPr>
      <dsp:spPr>
        <a:xfrm>
          <a:off x="0" y="145062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37FB7-BF4F-5C43-AE7F-F29FECC024AA}">
      <dsp:nvSpPr>
        <dsp:cNvPr id="0" name=""/>
        <dsp:cNvSpPr/>
      </dsp:nvSpPr>
      <dsp:spPr>
        <a:xfrm>
          <a:off x="0" y="1450623"/>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Applications</a:t>
          </a:r>
        </a:p>
      </dsp:txBody>
      <dsp:txXfrm>
        <a:off x="0" y="1450623"/>
        <a:ext cx="5181600" cy="483363"/>
      </dsp:txXfrm>
    </dsp:sp>
    <dsp:sp modelId="{F27055CE-2CA5-084F-9E3C-15740AF9B9ED}">
      <dsp:nvSpPr>
        <dsp:cNvPr id="0" name=""/>
        <dsp:cNvSpPr/>
      </dsp:nvSpPr>
      <dsp:spPr>
        <a:xfrm>
          <a:off x="0" y="1933987"/>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36295-422B-7D4C-8670-3B393E302196}">
      <dsp:nvSpPr>
        <dsp:cNvPr id="0" name=""/>
        <dsp:cNvSpPr/>
      </dsp:nvSpPr>
      <dsp:spPr>
        <a:xfrm>
          <a:off x="0" y="1933987"/>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Scalability</a:t>
          </a:r>
        </a:p>
      </dsp:txBody>
      <dsp:txXfrm>
        <a:off x="0" y="1933987"/>
        <a:ext cx="5181600" cy="483363"/>
      </dsp:txXfrm>
    </dsp:sp>
    <dsp:sp modelId="{686CB5B5-A6AF-C446-8AAE-10CD2B98C301}">
      <dsp:nvSpPr>
        <dsp:cNvPr id="0" name=""/>
        <dsp:cNvSpPr/>
      </dsp:nvSpPr>
      <dsp:spPr>
        <a:xfrm>
          <a:off x="0" y="241735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D4626-1706-3047-A847-2A6F00552403}">
      <dsp:nvSpPr>
        <dsp:cNvPr id="0" name=""/>
        <dsp:cNvSpPr/>
      </dsp:nvSpPr>
      <dsp:spPr>
        <a:xfrm>
          <a:off x="0" y="2417350"/>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Comparability</a:t>
          </a:r>
        </a:p>
      </dsp:txBody>
      <dsp:txXfrm>
        <a:off x="0" y="2417350"/>
        <a:ext cx="5181600" cy="483363"/>
      </dsp:txXfrm>
    </dsp:sp>
    <dsp:sp modelId="{78FB7CB3-0770-2242-87BE-8B517B8D12A0}">
      <dsp:nvSpPr>
        <dsp:cNvPr id="0" name=""/>
        <dsp:cNvSpPr/>
      </dsp:nvSpPr>
      <dsp:spPr>
        <a:xfrm>
          <a:off x="0" y="2900714"/>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59C15-9E5B-C545-82CC-0D261B3A08FE}">
      <dsp:nvSpPr>
        <dsp:cNvPr id="0" name=""/>
        <dsp:cNvSpPr/>
      </dsp:nvSpPr>
      <dsp:spPr>
        <a:xfrm>
          <a:off x="0" y="2900714"/>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Liability-consequences</a:t>
          </a:r>
        </a:p>
      </dsp:txBody>
      <dsp:txXfrm>
        <a:off x="0" y="2900714"/>
        <a:ext cx="5181600" cy="483363"/>
      </dsp:txXfrm>
    </dsp:sp>
    <dsp:sp modelId="{84A522B9-36F9-B243-90FD-119DDA6970D2}">
      <dsp:nvSpPr>
        <dsp:cNvPr id="0" name=""/>
        <dsp:cNvSpPr/>
      </dsp:nvSpPr>
      <dsp:spPr>
        <a:xfrm>
          <a:off x="0" y="3384078"/>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487A6-2BAB-FC49-AC94-D3A3C8F077AB}">
      <dsp:nvSpPr>
        <dsp:cNvPr id="0" name=""/>
        <dsp:cNvSpPr/>
      </dsp:nvSpPr>
      <dsp:spPr>
        <a:xfrm>
          <a:off x="0" y="3384078"/>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Compliance networks</a:t>
          </a:r>
        </a:p>
      </dsp:txBody>
      <dsp:txXfrm>
        <a:off x="0" y="3384078"/>
        <a:ext cx="5181600" cy="483363"/>
      </dsp:txXfrm>
    </dsp:sp>
    <dsp:sp modelId="{3459A746-B9B8-8A41-BA70-D7A220C1AACF}">
      <dsp:nvSpPr>
        <dsp:cNvPr id="0" name=""/>
        <dsp:cNvSpPr/>
      </dsp:nvSpPr>
      <dsp:spPr>
        <a:xfrm>
          <a:off x="0" y="386744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F9A94-4EFA-5C47-8FBF-0208DD5D7FB5}">
      <dsp:nvSpPr>
        <dsp:cNvPr id="0" name=""/>
        <dsp:cNvSpPr/>
      </dsp:nvSpPr>
      <dsp:spPr>
        <a:xfrm>
          <a:off x="0" y="3867442"/>
          <a:ext cx="5181600" cy="483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Coordination</a:t>
          </a:r>
        </a:p>
      </dsp:txBody>
      <dsp:txXfrm>
        <a:off x="0" y="3867442"/>
        <a:ext cx="5181600" cy="48336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08A2E-472E-604C-B374-736C014A79DD}"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4604A-88CC-6346-996F-0E2EB8523A69}" type="slidenum">
              <a:rPr lang="en-US" smtClean="0"/>
              <a:t>‹#›</a:t>
            </a:fld>
            <a:endParaRPr lang="en-US"/>
          </a:p>
        </p:txBody>
      </p:sp>
    </p:spTree>
    <p:extLst>
      <p:ext uri="{BB962C8B-B14F-4D97-AF65-F5344CB8AC3E}">
        <p14:creationId xmlns:p14="http://schemas.microsoft.com/office/powerpoint/2010/main" val="10699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4604A-88CC-6346-996F-0E2EB8523A69}" type="slidenum">
              <a:rPr lang="en-US" smtClean="0"/>
              <a:t>19</a:t>
            </a:fld>
            <a:endParaRPr lang="en-US"/>
          </a:p>
        </p:txBody>
      </p:sp>
    </p:spTree>
    <p:extLst>
      <p:ext uri="{BB962C8B-B14F-4D97-AF65-F5344CB8AC3E}">
        <p14:creationId xmlns:p14="http://schemas.microsoft.com/office/powerpoint/2010/main" val="89968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8D-5D69-DCE6-D4A9-A0B076FD8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D39B85-6ADC-04D6-3E62-208A2B3CF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26345F-9A1D-F3FF-DA84-C882608085CD}"/>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34E52ECB-BFC8-9C88-B070-4E7AD510E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0B246-3C95-6758-6D39-FEA7E8C6C985}"/>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280997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DB06-6E97-D5F4-0EE9-40A7116A39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FDEC8E-0F05-23BE-CEF0-F3365CB4F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CA4B6-8A45-5112-2D75-EB10195636F4}"/>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C11F4050-FC86-590A-5B13-E2D2E932D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4174E-817D-131E-1286-E747ED52132F}"/>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62621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0E6E28-10DA-D307-D575-48F883629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35CB5-8BEA-DD93-680D-A726DE693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B4367-EBF7-AD42-C0AF-4FAB6730671A}"/>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2031A8E1-C39B-FF1B-4B28-610315528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DF8D7-4852-7D0B-5966-EC026E6BE042}"/>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221933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23EA1-8CBF-1C55-1E45-8E600874C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B121A-31FB-A707-1151-EF52671E65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584236-31EC-C5EC-C74F-05F27531D80F}"/>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E9B786A4-E014-48B7-29FD-B071BD89A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23F6-846A-0F79-96D5-EFAE837FC3D2}"/>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113000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B187-8217-A524-1B33-95633620D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7483E9-FCCA-4F3A-FA37-6715209D38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C77E78-CA1D-D5D8-4BA1-C22A92350D73}"/>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173757AD-4CD8-C404-AC83-2C73B884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B1B69-46B1-DABE-30D9-BE8220E8D8F2}"/>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370168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1543-5E10-EC48-7EDB-3654045A5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6CD33-FF36-31D5-7F06-670E22B4D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5D526-5E51-C6B0-F53A-AACDBB3225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BAE5B-77F7-F6BD-081F-DA352185C673}"/>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6" name="Footer Placeholder 5">
            <a:extLst>
              <a:ext uri="{FF2B5EF4-FFF2-40B4-BE49-F238E27FC236}">
                <a16:creationId xmlns:a16="http://schemas.microsoft.com/office/drawing/2014/main" id="{141B36BC-033D-BAEB-BB77-35B4B2118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9591C-3D78-F614-E56C-493FC433A107}"/>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170768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328C-4B0F-9B8B-6AF0-1A0A93C18E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0DDBF-F0AA-46CA-D8F6-CC35D0472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4F90C-7FAE-B925-9CB2-556E0D7A7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43F56-C405-33C8-5940-882FBB6D7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29411-0795-ECAE-E89C-7587BE3A2F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EA9AC-EC3C-1D36-4C10-D74503A32106}"/>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8" name="Footer Placeholder 7">
            <a:extLst>
              <a:ext uri="{FF2B5EF4-FFF2-40B4-BE49-F238E27FC236}">
                <a16:creationId xmlns:a16="http://schemas.microsoft.com/office/drawing/2014/main" id="{1C389E95-1C4E-9A15-FAC3-9A836BF21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08CB7A-3784-45B6-DFA7-71DE70370BBC}"/>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349108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2704-ACF2-B603-9412-70E00B033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947FF2-5B0A-F8BD-1083-A927789F2926}"/>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4" name="Footer Placeholder 3">
            <a:extLst>
              <a:ext uri="{FF2B5EF4-FFF2-40B4-BE49-F238E27FC236}">
                <a16:creationId xmlns:a16="http://schemas.microsoft.com/office/drawing/2014/main" id="{A5507C32-BBD8-F24F-0456-64E22C557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AD3AF-BC63-8B45-FF40-B8FDE034D96B}"/>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76608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1A819-FF61-3953-1509-10E65F99B48F}"/>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3" name="Footer Placeholder 2">
            <a:extLst>
              <a:ext uri="{FF2B5EF4-FFF2-40B4-BE49-F238E27FC236}">
                <a16:creationId xmlns:a16="http://schemas.microsoft.com/office/drawing/2014/main" id="{1DBA7770-E080-5B60-F036-BBBCE7793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F8D3F1-8CFB-6739-4904-E8D0FA97CB71}"/>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402327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3414-6805-D1F7-2332-0BD061A1EB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1B3E1-3C42-3DAD-6820-5855B101F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3F5B8D-3B34-8D4D-8CC8-E30B96E46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2AE53-C0BB-49DE-CEC9-A43039B9A837}"/>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6" name="Footer Placeholder 5">
            <a:extLst>
              <a:ext uri="{FF2B5EF4-FFF2-40B4-BE49-F238E27FC236}">
                <a16:creationId xmlns:a16="http://schemas.microsoft.com/office/drawing/2014/main" id="{CEB25F97-0913-9257-4501-4893DDC4F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DD359-AC77-AF56-E027-84F94627AD63}"/>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272845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9650-AF32-EE16-375D-95CFAB349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08C2B-A84E-A56F-1146-DCDB81D2D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7B3D8C-F615-561A-66A8-DED7FA9C9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CD3FC-2394-C7C2-1EE7-7737F8B82C82}"/>
              </a:ext>
            </a:extLst>
          </p:cNvPr>
          <p:cNvSpPr>
            <a:spLocks noGrp="1"/>
          </p:cNvSpPr>
          <p:nvPr>
            <p:ph type="dt" sz="half" idx="10"/>
          </p:nvPr>
        </p:nvSpPr>
        <p:spPr/>
        <p:txBody>
          <a:bodyPr/>
          <a:lstStyle/>
          <a:p>
            <a:fld id="{CC633FDD-3B0A-CF43-8A7A-E335494492A3}" type="datetimeFigureOut">
              <a:rPr lang="en-US" smtClean="0"/>
              <a:t>9/21/23</a:t>
            </a:fld>
            <a:endParaRPr lang="en-US"/>
          </a:p>
        </p:txBody>
      </p:sp>
      <p:sp>
        <p:nvSpPr>
          <p:cNvPr id="6" name="Footer Placeholder 5">
            <a:extLst>
              <a:ext uri="{FF2B5EF4-FFF2-40B4-BE49-F238E27FC236}">
                <a16:creationId xmlns:a16="http://schemas.microsoft.com/office/drawing/2014/main" id="{D31A08EC-9313-91DD-0988-F817DFDAE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AD194-3BEA-6E94-F6B1-671DA75C237E}"/>
              </a:ext>
            </a:extLst>
          </p:cNvPr>
          <p:cNvSpPr>
            <a:spLocks noGrp="1"/>
          </p:cNvSpPr>
          <p:nvPr>
            <p:ph type="sldNum" sz="quarter" idx="12"/>
          </p:nvPr>
        </p:nvSpPr>
        <p:spPr/>
        <p:txBody>
          <a:bodyPr/>
          <a:lstStyle/>
          <a:p>
            <a:fld id="{0B9A4C03-48A0-AC4A-A661-C204ECCC4A2B}" type="slidenum">
              <a:rPr lang="en-US" smtClean="0"/>
              <a:t>‹#›</a:t>
            </a:fld>
            <a:endParaRPr lang="en-US"/>
          </a:p>
        </p:txBody>
      </p:sp>
    </p:spTree>
    <p:extLst>
      <p:ext uri="{BB962C8B-B14F-4D97-AF65-F5344CB8AC3E}">
        <p14:creationId xmlns:p14="http://schemas.microsoft.com/office/powerpoint/2010/main" val="17972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8C504D-5364-28F6-3500-E4CDBF40B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D56584-EFA6-37AE-994A-CE6DF72C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6089A-1F69-36ED-4C82-020FBB3CD8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33FDD-3B0A-CF43-8A7A-E335494492A3}" type="datetimeFigureOut">
              <a:rPr lang="en-US" smtClean="0"/>
              <a:t>9/21/23</a:t>
            </a:fld>
            <a:endParaRPr lang="en-US"/>
          </a:p>
        </p:txBody>
      </p:sp>
      <p:sp>
        <p:nvSpPr>
          <p:cNvPr id="5" name="Footer Placeholder 4">
            <a:extLst>
              <a:ext uri="{FF2B5EF4-FFF2-40B4-BE49-F238E27FC236}">
                <a16:creationId xmlns:a16="http://schemas.microsoft.com/office/drawing/2014/main" id="{60198B1C-713C-7A8C-B03F-D30ED68AF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B4E303-8E3C-D480-72E9-A534C51E8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A4C03-48A0-AC4A-A661-C204ECCC4A2B}" type="slidenum">
              <a:rPr lang="en-US" smtClean="0"/>
              <a:t>‹#›</a:t>
            </a:fld>
            <a:endParaRPr lang="en-US"/>
          </a:p>
        </p:txBody>
      </p:sp>
    </p:spTree>
    <p:extLst>
      <p:ext uri="{BB962C8B-B14F-4D97-AF65-F5344CB8AC3E}">
        <p14:creationId xmlns:p14="http://schemas.microsoft.com/office/powerpoint/2010/main" val="3079255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l.gov/agencies/ebsa/about-ebsa/our-activities/resource-center/fact-sheets/final-rule-on-prudence-and-loyalty-in-selecting-plan-investments-and-exercising-shareholder-rights"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ia.com/china-waits-on-issb-for-mandatory-esg-disclosure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erds.cn/site/term/33.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07/07/15/books/review/Adams.html"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mp.com/news/china/article/3032720/why-us-businesses-should-be-worried-about-chinas-corporate-social-credit"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unpri.org/introductory-guides-to-responsible-investment/an-introduction-to-responsible-investment-fixed-income/4986.articl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investopedia.com/terms/e/environmental-social-and-governance-esg-criteria.asp"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hyperlink" Target="https://www.investors.com/news/esg-companies-list-2021-best-esg-stocks-environmental-social-governance-values-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logger.com/" TargetMode="External"/><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hyperlink" Target="https://www.globalreporting.org/" TargetMode="External"/><Relationship Id="rId4" Type="http://schemas.openxmlformats.org/officeDocument/2006/relationships/hyperlink" Target="https://efrag.org/Assets/Download?assetUrl=%2Fsites%2Fwebpublishing%2FMeeting%20Documents%2F2307280747599961%2F04-02%20EFRAG%20SRB%20%20230823%20-%20EFRAG%20IFRS%20interoperability%20and%20mapping%20table.pdf&amp;AspxAutoDetectCookieSupport=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F0BF-7AFB-4160-8E0B-1F58D3F5B4F8}"/>
              </a:ext>
            </a:extLst>
          </p:cNvPr>
          <p:cNvSpPr>
            <a:spLocks noGrp="1"/>
          </p:cNvSpPr>
          <p:nvPr>
            <p:ph type="ctrTitle"/>
          </p:nvPr>
        </p:nvSpPr>
        <p:spPr>
          <a:xfrm>
            <a:off x="0" y="914399"/>
            <a:ext cx="3200400" cy="4967417"/>
          </a:xfrm>
          <a:noFill/>
        </p:spPr>
        <p:txBody>
          <a:bodyPr>
            <a:normAutofit fontScale="90000"/>
          </a:bodyPr>
          <a:lstStyle/>
          <a:p>
            <a:r>
              <a:rPr lang="en-US" b="1" dirty="0">
                <a:solidFill>
                  <a:schemeClr val="bg1"/>
                </a:solidFill>
              </a:rPr>
              <a:t>ESG Trouble </a:t>
            </a:r>
            <a:r>
              <a:rPr lang="en-US" sz="4000" b="1" dirty="0">
                <a:solidFill>
                  <a:schemeClr val="bg1"/>
                </a:solidFill>
              </a:rPr>
              <a:t>From the Center to the Ends of the Silk Roads—</a:t>
            </a:r>
            <a:br>
              <a:rPr lang="en-US" sz="4000" b="1" dirty="0">
                <a:solidFill>
                  <a:schemeClr val="bg1"/>
                </a:solidFill>
              </a:rPr>
            </a:br>
            <a:r>
              <a:rPr lang="en-US" sz="4000" b="1" dirty="0">
                <a:solidFill>
                  <a:schemeClr val="bg1"/>
                </a:solidFill>
              </a:rPr>
              <a:t>A Comparative Problématique </a:t>
            </a:r>
          </a:p>
        </p:txBody>
      </p:sp>
      <p:sp>
        <p:nvSpPr>
          <p:cNvPr id="3" name="Subtitle 2">
            <a:extLst>
              <a:ext uri="{FF2B5EF4-FFF2-40B4-BE49-F238E27FC236}">
                <a16:creationId xmlns:a16="http://schemas.microsoft.com/office/drawing/2014/main" id="{E67BF5D5-E8CB-F299-F5F1-83D4E128CBDA}"/>
              </a:ext>
            </a:extLst>
          </p:cNvPr>
          <p:cNvSpPr>
            <a:spLocks noGrp="1"/>
          </p:cNvSpPr>
          <p:nvPr>
            <p:ph type="subTitle" idx="1"/>
          </p:nvPr>
        </p:nvSpPr>
        <p:spPr>
          <a:xfrm>
            <a:off x="7117492" y="4843849"/>
            <a:ext cx="5074507" cy="2014151"/>
          </a:xfrm>
          <a:noFill/>
        </p:spPr>
        <p:txBody>
          <a:bodyPr>
            <a:normAutofit fontScale="62500" lnSpcReduction="20000"/>
          </a:bodyPr>
          <a:lstStyle/>
          <a:p>
            <a:r>
              <a:rPr lang="en-US" sz="4600" dirty="0">
                <a:solidFill>
                  <a:schemeClr val="bg1"/>
                </a:solidFill>
              </a:rPr>
              <a:t>Larry Catá Backer (</a:t>
            </a:r>
            <a:r>
              <a:rPr lang="zh-CN" altLang="en-US" sz="4600" dirty="0">
                <a:solidFill>
                  <a:schemeClr val="bg1"/>
                </a:solidFill>
              </a:rPr>
              <a:t>白 轲</a:t>
            </a:r>
            <a:r>
              <a:rPr lang="en-US" altLang="zh-CN" sz="4600" dirty="0">
                <a:solidFill>
                  <a:schemeClr val="bg1"/>
                </a:solidFill>
              </a:rPr>
              <a:t>)</a:t>
            </a:r>
            <a:br>
              <a:rPr lang="en-US" altLang="zh-CN" sz="4600" dirty="0">
                <a:solidFill>
                  <a:schemeClr val="bg1"/>
                </a:solidFill>
              </a:rPr>
            </a:br>
            <a:r>
              <a:rPr lang="en-US" sz="2000" dirty="0">
                <a:solidFill>
                  <a:schemeClr val="bg1"/>
                </a:solidFill>
              </a:rPr>
              <a:t>W. Richard and Mary Eshelman Faculty Scholar; Professor of Law and International Affairs; Pennsylvania State University | 239 Lewis Katz Building, University Park, PA 16802 ||  1.814.863.3640 (direct) ||  lcb11@psu.edu</a:t>
            </a:r>
          </a:p>
          <a:p>
            <a:r>
              <a:rPr lang="en-US" sz="2900" dirty="0">
                <a:solidFill>
                  <a:schemeClr val="bg1"/>
                </a:solidFill>
              </a:rPr>
              <a:t>Prepared for the Panel on “Data Governance and the Governance of Data in China”; European China Law Studies Association Annual Conference; Helsinki, Finland 22 September 2023</a:t>
            </a:r>
          </a:p>
          <a:p>
            <a:endParaRPr lang="en-US" dirty="0"/>
          </a:p>
        </p:txBody>
      </p:sp>
    </p:spTree>
    <p:extLst>
      <p:ext uri="{BB962C8B-B14F-4D97-AF65-F5344CB8AC3E}">
        <p14:creationId xmlns:p14="http://schemas.microsoft.com/office/powerpoint/2010/main" val="330503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D64C-C943-7970-EB7E-FC6793FA984B}"/>
              </a:ext>
            </a:extLst>
          </p:cNvPr>
          <p:cNvSpPr>
            <a:spLocks noGrp="1"/>
          </p:cNvSpPr>
          <p:nvPr>
            <p:ph type="title"/>
          </p:nvPr>
        </p:nvSpPr>
        <p:spPr>
          <a:xfrm>
            <a:off x="838200" y="365125"/>
            <a:ext cx="3365938" cy="1325563"/>
          </a:xfrm>
        </p:spPr>
        <p:txBody>
          <a:bodyPr/>
          <a:lstStyle/>
          <a:p>
            <a:r>
              <a:rPr lang="en-US" dirty="0"/>
              <a:t>Oppositions</a:t>
            </a:r>
          </a:p>
        </p:txBody>
      </p:sp>
      <p:pic>
        <p:nvPicPr>
          <p:cNvPr id="7" name="Content Placeholder 6">
            <a:extLst>
              <a:ext uri="{FF2B5EF4-FFF2-40B4-BE49-F238E27FC236}">
                <a16:creationId xmlns:a16="http://schemas.microsoft.com/office/drawing/2014/main" id="{9CDCF796-0AFA-A4CB-84D2-4C2B27CCBD53}"/>
              </a:ext>
            </a:extLst>
          </p:cNvPr>
          <p:cNvPicPr>
            <a:picLocks noGrp="1" noChangeAspect="1"/>
          </p:cNvPicPr>
          <p:nvPr>
            <p:ph idx="1"/>
          </p:nvPr>
        </p:nvPicPr>
        <p:blipFill>
          <a:blip r:embed="rId2"/>
          <a:stretch>
            <a:fillRect/>
          </a:stretch>
        </p:blipFill>
        <p:spPr>
          <a:xfrm>
            <a:off x="5689757" y="47167"/>
            <a:ext cx="5219981" cy="6810833"/>
          </a:xfrm>
        </p:spPr>
      </p:pic>
    </p:spTree>
    <p:extLst>
      <p:ext uri="{BB962C8B-B14F-4D97-AF65-F5344CB8AC3E}">
        <p14:creationId xmlns:p14="http://schemas.microsoft.com/office/powerpoint/2010/main" val="89217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2B29-BB2F-CE93-E980-68FA807743DE}"/>
              </a:ext>
            </a:extLst>
          </p:cNvPr>
          <p:cNvSpPr>
            <a:spLocks noGrp="1"/>
          </p:cNvSpPr>
          <p:nvPr>
            <p:ph type="title"/>
          </p:nvPr>
        </p:nvSpPr>
        <p:spPr>
          <a:xfrm>
            <a:off x="5867400" y="609600"/>
            <a:ext cx="5310116" cy="1322887"/>
          </a:xfrm>
        </p:spPr>
        <p:txBody>
          <a:bodyPr vert="horz" lIns="91440" tIns="45720" rIns="91440" bIns="45720" rtlCol="0" anchor="ctr">
            <a:normAutofit/>
          </a:bodyPr>
          <a:lstStyle/>
          <a:p>
            <a:r>
              <a:rPr lang="en-US" kern="1200">
                <a:solidFill>
                  <a:schemeClr val="tx1"/>
                </a:solidFill>
                <a:latin typeface="+mj-lt"/>
                <a:ea typeface="+mj-ea"/>
                <a:cs typeface="+mj-cs"/>
              </a:rPr>
              <a:t>Examples: Federal ESG Wars</a:t>
            </a:r>
          </a:p>
        </p:txBody>
      </p:sp>
      <p:pic>
        <p:nvPicPr>
          <p:cNvPr id="1026" name="Picture 2">
            <a:extLst>
              <a:ext uri="{FF2B5EF4-FFF2-40B4-BE49-F238E27FC236}">
                <a16:creationId xmlns:a16="http://schemas.microsoft.com/office/drawing/2014/main" id="{13436DA0-0DF6-4DF4-4822-ADA83360823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8854" y="0"/>
            <a:ext cx="48809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5BF6829-4DD7-39C6-3CB7-92C044D4FC05}"/>
              </a:ext>
            </a:extLst>
          </p:cNvPr>
          <p:cNvSpPr>
            <a:spLocks noGrp="1"/>
          </p:cNvSpPr>
          <p:nvPr>
            <p:ph sz="half" idx="1"/>
          </p:nvPr>
        </p:nvSpPr>
        <p:spPr>
          <a:xfrm>
            <a:off x="5867400" y="2194102"/>
            <a:ext cx="5310116" cy="3908585"/>
          </a:xfrm>
        </p:spPr>
        <p:txBody>
          <a:bodyPr vert="horz" lIns="91440" tIns="45720" rIns="91440" bIns="45720" rtlCol="0">
            <a:normAutofit lnSpcReduction="10000"/>
          </a:bodyPr>
          <a:lstStyle/>
          <a:p>
            <a:r>
              <a:rPr lang="en-US" sz="2000" dirty="0"/>
              <a:t>Challenge to SEC efforts to mandate ESG disclosure in securities disclosures.</a:t>
            </a:r>
          </a:p>
          <a:p>
            <a:pPr lvl="1"/>
            <a:r>
              <a:rPr lang="en-US" sz="2000" dirty="0"/>
              <a:t>“Only Financial Criteria” strategy</a:t>
            </a:r>
          </a:p>
          <a:p>
            <a:r>
              <a:rPr lang="en-US" sz="2000" dirty="0"/>
              <a:t>US State Attorneys General sue to prevent  use of ESG in making pension investment decisions</a:t>
            </a:r>
          </a:p>
          <a:p>
            <a:pPr lvl="1"/>
            <a:r>
              <a:rPr lang="en-US" sz="2000" dirty="0"/>
              <a:t>Issue is one of privileging ESG over financial objectives where legal compliance is not otherwise implicated </a:t>
            </a:r>
          </a:p>
          <a:p>
            <a:pPr lvl="1"/>
            <a:r>
              <a:rPr lang="en-US" sz="2000" dirty="0"/>
              <a:t>Biden Administration </a:t>
            </a:r>
            <a:r>
              <a:rPr lang="en-US" sz="1900" dirty="0">
                <a:hlinkClick r:id="rId3"/>
              </a:rPr>
              <a:t>final rule</a:t>
            </a:r>
            <a:r>
              <a:rPr lang="en-US" sz="1900" dirty="0"/>
              <a:t> </a:t>
            </a:r>
            <a:r>
              <a:rPr lang="en-US" sz="2000" dirty="0"/>
              <a:t>: “fiduciaries are permitted to weigh “the economic effects of climate change and other ESG considerations” as long as such concerns are relevant to a risk-and-return analysis.”</a:t>
            </a:r>
          </a:p>
          <a:p>
            <a:endParaRPr lang="en-US" sz="2400" dirty="0"/>
          </a:p>
        </p:txBody>
      </p:sp>
    </p:spTree>
    <p:extLst>
      <p:ext uri="{BB962C8B-B14F-4D97-AF65-F5344CB8AC3E}">
        <p14:creationId xmlns:p14="http://schemas.microsoft.com/office/powerpoint/2010/main" val="373081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52E42-5561-866C-1871-D5AB0150B308}"/>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dirty="0">
                <a:solidFill>
                  <a:schemeClr val="tx1"/>
                </a:solidFill>
                <a:latin typeface="+mj-lt"/>
                <a:ea typeface="+mj-ea"/>
                <a:cs typeface="+mj-cs"/>
              </a:rPr>
              <a:t>Example: State Anti-ESG Legislation</a:t>
            </a:r>
          </a:p>
        </p:txBody>
      </p:sp>
      <p:sp>
        <p:nvSpPr>
          <p:cNvPr id="3" name="Content Placeholder 2">
            <a:extLst>
              <a:ext uri="{FF2B5EF4-FFF2-40B4-BE49-F238E27FC236}">
                <a16:creationId xmlns:a16="http://schemas.microsoft.com/office/drawing/2014/main" id="{70FEE35F-5AD6-CFB8-82F1-C694F77AA644}"/>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200"/>
              <a:t>Limit Pension Plan fiduciaries from taking into account ESG criteria.</a:t>
            </a:r>
          </a:p>
          <a:p>
            <a:pPr lvl="1"/>
            <a:r>
              <a:rPr lang="en-US" sz="2200"/>
              <a:t>Mississippi; Florida</a:t>
            </a:r>
          </a:p>
          <a:p>
            <a:r>
              <a:rPr lang="en-US" sz="2200"/>
              <a:t>No ESG criteria in fund investment or in awarding contracts</a:t>
            </a:r>
          </a:p>
          <a:p>
            <a:pPr lvl="1"/>
            <a:r>
              <a:rPr lang="en-US" sz="2200"/>
              <a:t>Kansas</a:t>
            </a:r>
          </a:p>
        </p:txBody>
      </p:sp>
      <p:pic>
        <p:nvPicPr>
          <p:cNvPr id="6" name="Content Placeholder 5" descr="Diagram, map&#10;&#10;Description automatically generated">
            <a:extLst>
              <a:ext uri="{FF2B5EF4-FFF2-40B4-BE49-F238E27FC236}">
                <a16:creationId xmlns:a16="http://schemas.microsoft.com/office/drawing/2014/main" id="{6EAF14B2-597D-C067-CCE2-5F2DDEF94518}"/>
              </a:ext>
            </a:extLst>
          </p:cNvPr>
          <p:cNvPicPr>
            <a:picLocks noGrp="1" noChangeAspect="1"/>
          </p:cNvPicPr>
          <p:nvPr>
            <p:ph sz="half" idx="2"/>
          </p:nvPr>
        </p:nvPicPr>
        <p:blipFill>
          <a:blip r:embed="rId2"/>
          <a:stretch>
            <a:fillRect/>
          </a:stretch>
        </p:blipFill>
        <p:spPr>
          <a:xfrm>
            <a:off x="5074721" y="640080"/>
            <a:ext cx="6062870" cy="5577840"/>
          </a:xfrm>
          <a:prstGeom prst="rect">
            <a:avLst/>
          </a:prstGeom>
        </p:spPr>
      </p:pic>
    </p:spTree>
    <p:extLst>
      <p:ext uri="{BB962C8B-B14F-4D97-AF65-F5344CB8AC3E}">
        <p14:creationId xmlns:p14="http://schemas.microsoft.com/office/powerpoint/2010/main" val="45758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11" name="Rectangle 10">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9F15FB7-0917-2E00-337C-25A3C2C2AA61}"/>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a:solidFill>
                  <a:srgbClr val="FFFFFF"/>
                </a:solidFill>
              </a:rPr>
              <a:t>China’s ESG Universe</a:t>
            </a:r>
          </a:p>
        </p:txBody>
      </p:sp>
      <p:pic>
        <p:nvPicPr>
          <p:cNvPr id="5" name="Content Placeholder 4" descr="A red square with a red square on top of a hill with trees&#10;&#10;Description automatically generated">
            <a:extLst>
              <a:ext uri="{FF2B5EF4-FFF2-40B4-BE49-F238E27FC236}">
                <a16:creationId xmlns:a16="http://schemas.microsoft.com/office/drawing/2014/main" id="{983625EC-1BA4-7A08-08F0-D1097DD838EA}"/>
              </a:ext>
            </a:extLst>
          </p:cNvPr>
          <p:cNvPicPr>
            <a:picLocks noGrp="1" noChangeAspect="1"/>
          </p:cNvPicPr>
          <p:nvPr>
            <p:ph idx="1"/>
          </p:nvPr>
        </p:nvPicPr>
        <p:blipFill rotWithShape="1">
          <a:blip r:embed="rId2"/>
          <a:srcRect t="10080" b="16448"/>
          <a:stretch/>
        </p:blipFill>
        <p:spPr>
          <a:xfrm>
            <a:off x="1" y="10"/>
            <a:ext cx="12191998" cy="5352218"/>
          </a:xfrm>
          <a:prstGeom prst="rect">
            <a:avLst/>
          </a:prstGeom>
        </p:spPr>
      </p:pic>
      <p:sp>
        <p:nvSpPr>
          <p:cNvPr id="6" name="TextBox 5">
            <a:extLst>
              <a:ext uri="{FF2B5EF4-FFF2-40B4-BE49-F238E27FC236}">
                <a16:creationId xmlns:a16="http://schemas.microsoft.com/office/drawing/2014/main" id="{7D45A6C7-B91D-B53A-4F4E-05FC6E8122F4}"/>
              </a:ext>
            </a:extLst>
          </p:cNvPr>
          <p:cNvSpPr txBox="1"/>
          <p:nvPr/>
        </p:nvSpPr>
        <p:spPr>
          <a:xfrm>
            <a:off x="9897762" y="6017741"/>
            <a:ext cx="1533177"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113457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4D032F6-C3FC-2EB2-E1E1-3D7740A30F7C}"/>
              </a:ext>
            </a:extLst>
          </p:cNvPr>
          <p:cNvSpPr>
            <a:spLocks noGrp="1"/>
          </p:cNvSpPr>
          <p:nvPr>
            <p:ph type="title"/>
          </p:nvPr>
        </p:nvSpPr>
        <p:spPr>
          <a:xfrm>
            <a:off x="6314303" y="673233"/>
            <a:ext cx="4818888" cy="1476801"/>
          </a:xfrm>
        </p:spPr>
        <p:txBody>
          <a:bodyPr vert="horz" lIns="91440" tIns="45720" rIns="91440" bIns="45720" rtlCol="0" anchor="b">
            <a:normAutofit/>
          </a:bodyPr>
          <a:lstStyle/>
          <a:p>
            <a:r>
              <a:rPr lang="en-US" sz="5000" kern="1200">
                <a:solidFill>
                  <a:schemeClr val="tx1"/>
                </a:solidFill>
                <a:latin typeface="+mj-lt"/>
                <a:ea typeface="+mj-ea"/>
                <a:cs typeface="+mj-cs"/>
              </a:rPr>
              <a:t>Political Foundations</a:t>
            </a:r>
          </a:p>
        </p:txBody>
      </p:sp>
      <p:pic>
        <p:nvPicPr>
          <p:cNvPr id="8" name="Content Placeholder 7" descr="A group of pillars in a field&#10;&#10;Description automatically generated">
            <a:extLst>
              <a:ext uri="{FF2B5EF4-FFF2-40B4-BE49-F238E27FC236}">
                <a16:creationId xmlns:a16="http://schemas.microsoft.com/office/drawing/2014/main" id="{6B1D6013-C52A-E872-7DE1-D1DDA3002048}"/>
              </a:ext>
            </a:extLst>
          </p:cNvPr>
          <p:cNvPicPr>
            <a:picLocks noGrp="1" noChangeAspect="1"/>
          </p:cNvPicPr>
          <p:nvPr>
            <p:ph sz="half" idx="1"/>
          </p:nvPr>
        </p:nvPicPr>
        <p:blipFill>
          <a:blip r:embed="rId2"/>
          <a:stretch>
            <a:fillRect/>
          </a:stretch>
        </p:blipFill>
        <p:spPr>
          <a:xfrm>
            <a:off x="0" y="2643"/>
            <a:ext cx="5964496" cy="3146271"/>
          </a:xfrm>
          <a:prstGeom prst="rect">
            <a:avLst/>
          </a:prstGeom>
        </p:spPr>
      </p:pic>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26455B8-AB4A-8AF2-7D21-DF795C4B4FBA}"/>
              </a:ext>
            </a:extLst>
          </p:cNvPr>
          <p:cNvSpPr>
            <a:spLocks noGrp="1"/>
          </p:cNvSpPr>
          <p:nvPr>
            <p:ph sz="half" idx="2"/>
          </p:nvPr>
        </p:nvSpPr>
        <p:spPr>
          <a:xfrm>
            <a:off x="6314303" y="2664886"/>
            <a:ext cx="5877697" cy="4193114"/>
          </a:xfrm>
        </p:spPr>
        <p:txBody>
          <a:bodyPr vert="horz" lIns="91440" tIns="45720" rIns="91440" bIns="45720" rtlCol="0" anchor="t">
            <a:noAutofit/>
          </a:bodyPr>
          <a:lstStyle/>
          <a:p>
            <a:r>
              <a:rPr lang="en-US" sz="1800" dirty="0"/>
              <a:t>From “Reform and Opening Up” to “New Era”</a:t>
            </a:r>
          </a:p>
          <a:p>
            <a:pPr lvl="1"/>
            <a:r>
              <a:rPr lang="en-US" sz="1800" dirty="0"/>
              <a:t>Ecological civilization</a:t>
            </a:r>
          </a:p>
          <a:p>
            <a:pPr lvl="1"/>
            <a:r>
              <a:rPr lang="en-US" sz="1800" dirty="0"/>
              <a:t>12 Socialist Core Values</a:t>
            </a:r>
          </a:p>
          <a:p>
            <a:pPr lvl="1"/>
            <a:r>
              <a:rPr lang="en-US" sz="1800" dirty="0"/>
              <a:t>4 Cardinal Principles</a:t>
            </a:r>
          </a:p>
          <a:p>
            <a:pPr lvl="2"/>
            <a:r>
              <a:rPr lang="en-US" sz="1800" dirty="0"/>
              <a:t>Communist path</a:t>
            </a:r>
          </a:p>
          <a:p>
            <a:pPr lvl="2"/>
            <a:r>
              <a:rPr lang="en-US" sz="1800" dirty="0"/>
              <a:t>Peoples’ democratic dictatorship</a:t>
            </a:r>
          </a:p>
          <a:p>
            <a:pPr lvl="2"/>
            <a:r>
              <a:rPr lang="en-US" sz="1800" dirty="0"/>
              <a:t>CPC Leadership</a:t>
            </a:r>
          </a:p>
          <a:p>
            <a:pPr lvl="2"/>
            <a:r>
              <a:rPr lang="en-US" sz="1800" dirty="0"/>
              <a:t>Upholding core ideology</a:t>
            </a:r>
          </a:p>
          <a:p>
            <a:pPr lvl="1"/>
            <a:r>
              <a:rPr lang="en-US" sz="1800" dirty="0"/>
              <a:t>General Contradiction: </a:t>
            </a:r>
          </a:p>
          <a:p>
            <a:pPr lvl="2"/>
            <a:r>
              <a:rPr lang="en-US" sz="1800" dirty="0"/>
              <a:t>From class struggle</a:t>
            </a:r>
          </a:p>
          <a:p>
            <a:pPr lvl="2"/>
            <a:r>
              <a:rPr lang="en-US" sz="1800" dirty="0"/>
              <a:t>To economic and cultural development </a:t>
            </a:r>
          </a:p>
          <a:p>
            <a:pPr lvl="2"/>
            <a:r>
              <a:rPr lang="en-US" sz="1800" dirty="0"/>
              <a:t>To “between unbalanced and inadequate development and the people's ever-growing needs for a better life”</a:t>
            </a:r>
          </a:p>
        </p:txBody>
      </p:sp>
      <p:pic>
        <p:nvPicPr>
          <p:cNvPr id="10" name="Picture 9" descr="A sign with white text and words&#10;&#10;Description automatically generated">
            <a:extLst>
              <a:ext uri="{FF2B5EF4-FFF2-40B4-BE49-F238E27FC236}">
                <a16:creationId xmlns:a16="http://schemas.microsoft.com/office/drawing/2014/main" id="{4282FF90-A81B-165E-34EB-20698742A1C6}"/>
              </a:ext>
            </a:extLst>
          </p:cNvPr>
          <p:cNvPicPr>
            <a:picLocks noChangeAspect="1"/>
          </p:cNvPicPr>
          <p:nvPr/>
        </p:nvPicPr>
        <p:blipFill>
          <a:blip r:embed="rId3"/>
          <a:stretch>
            <a:fillRect/>
          </a:stretch>
        </p:blipFill>
        <p:spPr>
          <a:xfrm>
            <a:off x="18169" y="3198408"/>
            <a:ext cx="5946327" cy="3624304"/>
          </a:xfrm>
          <a:prstGeom prst="rect">
            <a:avLst/>
          </a:prstGeom>
        </p:spPr>
      </p:pic>
    </p:spTree>
    <p:extLst>
      <p:ext uri="{BB962C8B-B14F-4D97-AF65-F5344CB8AC3E}">
        <p14:creationId xmlns:p14="http://schemas.microsoft.com/office/powerpoint/2010/main" val="3117900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38AC9E-6693-7D71-6BDF-AF42C2BC9F5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From CSR to ESG (to Social Credit?)</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F73E51D-F129-3626-2A77-4666E006A6D5}"/>
              </a:ext>
            </a:extLst>
          </p:cNvPr>
          <p:cNvSpPr>
            <a:spLocks noGrp="1"/>
          </p:cNvSpPr>
          <p:nvPr>
            <p:ph sz="half" idx="1"/>
          </p:nvPr>
        </p:nvSpPr>
        <p:spPr>
          <a:xfrm>
            <a:off x="98854" y="1911493"/>
            <a:ext cx="7416043" cy="4928219"/>
          </a:xfrm>
        </p:spPr>
        <p:txBody>
          <a:bodyPr vert="horz" lIns="91440" tIns="45720" rIns="91440" bIns="45720" rtlCol="0" anchor="t">
            <a:normAutofit fontScale="92500" lnSpcReduction="10000"/>
          </a:bodyPr>
          <a:lstStyle/>
          <a:p>
            <a:r>
              <a:rPr lang="en-US" sz="2000" dirty="0"/>
              <a:t>2006 Companies Law</a:t>
            </a:r>
          </a:p>
          <a:p>
            <a:pPr lvl="1"/>
            <a:r>
              <a:rPr lang="en-US" sz="1600" dirty="0"/>
              <a:t>Art.5. “When conducting business operations, a company shall comply with the laws and administrative regulations, social morality, and business morality. It shall act in good faith, accept the supervision of the government and general public, and bear social responsibilities.”</a:t>
            </a:r>
          </a:p>
          <a:p>
            <a:r>
              <a:rPr lang="en-US" sz="2000" dirty="0"/>
              <a:t>China Securities Regulatory Commission (CSRC) and stock exchanges </a:t>
            </a:r>
          </a:p>
          <a:p>
            <a:pPr lvl="1"/>
            <a:r>
              <a:rPr lang="en-US" sz="1600" dirty="0"/>
              <a:t>Before 2018 gradual inclusion of ESG reporting measures</a:t>
            </a:r>
          </a:p>
          <a:p>
            <a:pPr lvl="1"/>
            <a:r>
              <a:rPr lang="en-US" sz="1600" dirty="0"/>
              <a:t>2018 CSRC added ESG to its Corporate Governance Guideline (encouraging listed entities comply with ESG requirements)</a:t>
            </a:r>
          </a:p>
          <a:p>
            <a:pPr lvl="1"/>
            <a:r>
              <a:rPr lang="en-US" sz="1600" dirty="0"/>
              <a:t>2021 (June) CSRC (a) rules on ESG reporting in the annual report of listed companies (b) reform scope of disclosure</a:t>
            </a:r>
          </a:p>
          <a:p>
            <a:pPr lvl="2"/>
            <a:r>
              <a:rPr lang="en-US" sz="1600" dirty="0"/>
              <a:t>environmental emissions,</a:t>
            </a:r>
          </a:p>
          <a:p>
            <a:pPr lvl="2"/>
            <a:r>
              <a:rPr lang="en-US" sz="1600" dirty="0"/>
              <a:t>administrative penalties for breach of environmental regulations, </a:t>
            </a:r>
          </a:p>
          <a:p>
            <a:pPr lvl="2"/>
            <a:r>
              <a:rPr lang="en-US" sz="1600" dirty="0"/>
              <a:t>measures for reducing carbon emissions, </a:t>
            </a:r>
          </a:p>
          <a:p>
            <a:pPr lvl="2"/>
            <a:r>
              <a:rPr lang="en-US" sz="1600" dirty="0"/>
              <a:t>donations or other actions that reduce poverty, and so on.</a:t>
            </a:r>
          </a:p>
          <a:p>
            <a:r>
              <a:rPr lang="en-US" sz="2400" dirty="0"/>
              <a:t>2022 (February)  </a:t>
            </a:r>
          </a:p>
          <a:p>
            <a:pPr lvl="1"/>
            <a:r>
              <a:rPr lang="en-US" sz="1600" dirty="0">
                <a:hlinkClick r:id="rId2"/>
              </a:rPr>
              <a:t>CERDS</a:t>
            </a:r>
            <a:r>
              <a:rPr lang="en-US" sz="1600" dirty="0"/>
              <a:t> (China Enterprise Reform and Development Society) led</a:t>
            </a:r>
          </a:p>
          <a:p>
            <a:pPr lvl="1"/>
            <a:r>
              <a:rPr lang="en-US" sz="1600" dirty="0"/>
              <a:t>ESG disclosure standards: the “Guidance for Enterprise ESG Disclosure” (“</a:t>
            </a:r>
            <a:r>
              <a:rPr lang="zh-CN" altLang="en-US" sz="1600" dirty="0"/>
              <a:t>企业 </a:t>
            </a:r>
            <a:r>
              <a:rPr lang="en-US" sz="1600" dirty="0"/>
              <a:t>ESG </a:t>
            </a:r>
            <a:r>
              <a:rPr lang="zh-CN" altLang="en-US" sz="1600" dirty="0"/>
              <a:t>披露指南”</a:t>
            </a:r>
            <a:r>
              <a:rPr lang="en-US" altLang="zh-CN" sz="1600" dirty="0"/>
              <a:t>, </a:t>
            </a:r>
            <a:r>
              <a:rPr lang="en-US" sz="1600" dirty="0"/>
              <a:t>the “</a:t>
            </a:r>
            <a:r>
              <a:rPr lang="en-US" sz="1600" b="1" dirty="0"/>
              <a:t>ESG</a:t>
            </a:r>
            <a:r>
              <a:rPr lang="en-US" sz="1600" dirty="0"/>
              <a:t> </a:t>
            </a:r>
            <a:r>
              <a:rPr lang="en-US" sz="1600" b="1" dirty="0"/>
              <a:t>Disclosure Standards</a:t>
            </a:r>
            <a:endParaRPr lang="en-US" sz="2000" dirty="0"/>
          </a:p>
        </p:txBody>
      </p:sp>
      <p:pic>
        <p:nvPicPr>
          <p:cNvPr id="8" name="Content Placeholder 7" descr="A painting of a person in a blue dress&#10;&#10;Description automatically generated">
            <a:extLst>
              <a:ext uri="{FF2B5EF4-FFF2-40B4-BE49-F238E27FC236}">
                <a16:creationId xmlns:a16="http://schemas.microsoft.com/office/drawing/2014/main" id="{F4B291F6-8B08-1EDB-67E5-699BA847467E}"/>
              </a:ext>
            </a:extLst>
          </p:cNvPr>
          <p:cNvPicPr>
            <a:picLocks noGrp="1" noChangeAspect="1"/>
          </p:cNvPicPr>
          <p:nvPr>
            <p:ph sz="half" idx="2"/>
          </p:nvPr>
        </p:nvPicPr>
        <p:blipFill rotWithShape="1">
          <a:blip r:embed="rId3"/>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210361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poster with a group of people pointing at something&#10;&#10;Description automatically generated">
            <a:extLst>
              <a:ext uri="{FF2B5EF4-FFF2-40B4-BE49-F238E27FC236}">
                <a16:creationId xmlns:a16="http://schemas.microsoft.com/office/drawing/2014/main" id="{26DA3DAB-51C4-8AD1-FBCB-98619A9EEF17}"/>
              </a:ext>
            </a:extLst>
          </p:cNvPr>
          <p:cNvPicPr>
            <a:picLocks noGrp="1" noChangeAspect="1"/>
          </p:cNvPicPr>
          <p:nvPr>
            <p:ph sz="half" idx="1"/>
          </p:nvPr>
        </p:nvPicPr>
        <p:blipFill rotWithShape="1">
          <a:blip r:embed="rId2">
            <a:alphaModFix amt="55000"/>
          </a:blip>
          <a:srcRect t="4297" b="4610"/>
          <a:stretch/>
        </p:blipFill>
        <p:spPr>
          <a:xfrm>
            <a:off x="20" y="-9107"/>
            <a:ext cx="12191980" cy="6858000"/>
          </a:xfrm>
          <a:prstGeom prst="rect">
            <a:avLst/>
          </a:prstGeom>
        </p:spPr>
      </p:pic>
      <p:sp>
        <p:nvSpPr>
          <p:cNvPr id="4" name="Title 3">
            <a:extLst>
              <a:ext uri="{FF2B5EF4-FFF2-40B4-BE49-F238E27FC236}">
                <a16:creationId xmlns:a16="http://schemas.microsoft.com/office/drawing/2014/main" id="{CDE7B3C1-3152-A492-E0B7-B8B40C15EA2C}"/>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b="1" dirty="0">
                <a:solidFill>
                  <a:srgbClr val="FFFFFF"/>
                </a:solidFill>
              </a:rPr>
              <a:t>A Marxist-Leninist (“Socialist”) ESG?</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74F86D42-0A2C-CF60-DC80-8C6359F6D9D0}"/>
              </a:ext>
            </a:extLst>
          </p:cNvPr>
          <p:cNvSpPr>
            <a:spLocks noGrp="1"/>
          </p:cNvSpPr>
          <p:nvPr>
            <p:ph sz="half" idx="2"/>
          </p:nvPr>
        </p:nvSpPr>
        <p:spPr>
          <a:xfrm>
            <a:off x="4447308" y="319088"/>
            <a:ext cx="6906491" cy="5857875"/>
          </a:xfrm>
        </p:spPr>
        <p:txBody>
          <a:bodyPr vert="horz" lIns="91440" tIns="45720" rIns="91440" bIns="45720" rtlCol="0" anchor="ctr">
            <a:normAutofit lnSpcReduction="10000"/>
          </a:bodyPr>
          <a:lstStyle/>
          <a:p>
            <a:r>
              <a:rPr lang="en-US" sz="2400" b="1" dirty="0">
                <a:solidFill>
                  <a:srgbClr val="FFFFFF"/>
                </a:solidFill>
              </a:rPr>
              <a:t>ESG “Trustworthiness”</a:t>
            </a:r>
          </a:p>
          <a:p>
            <a:pPr lvl="1"/>
            <a:r>
              <a:rPr lang="en-US" b="1" dirty="0">
                <a:solidFill>
                  <a:srgbClr val="FFFFFF"/>
                </a:solidFill>
              </a:rPr>
              <a:t>Moral/Social/Political</a:t>
            </a:r>
          </a:p>
          <a:p>
            <a:pPr lvl="1"/>
            <a:r>
              <a:rPr lang="en-US" b="1" dirty="0">
                <a:solidFill>
                  <a:srgbClr val="FFFFFF"/>
                </a:solidFill>
              </a:rPr>
              <a:t>Approach to the current general </a:t>
            </a:r>
            <a:r>
              <a:rPr lang="en-US" b="1" dirty="0" err="1">
                <a:solidFill>
                  <a:srgbClr val="FFFFFF"/>
                </a:solidFill>
              </a:rPr>
              <a:t>contradiciton</a:t>
            </a:r>
            <a:endParaRPr lang="en-US" b="1" dirty="0">
              <a:solidFill>
                <a:srgbClr val="FFFFFF"/>
              </a:solidFill>
            </a:endParaRPr>
          </a:p>
          <a:p>
            <a:r>
              <a:rPr lang="en-US" sz="2400" b="1" dirty="0">
                <a:solidFill>
                  <a:srgbClr val="FFFFFF"/>
                </a:solidFill>
              </a:rPr>
              <a:t>Data based</a:t>
            </a:r>
          </a:p>
          <a:p>
            <a:pPr lvl="1"/>
            <a:r>
              <a:rPr lang="en-US" b="1" dirty="0">
                <a:solidFill>
                  <a:srgbClr val="FFFFFF"/>
                </a:solidFill>
              </a:rPr>
              <a:t>Ratings and Assessment driven</a:t>
            </a:r>
          </a:p>
          <a:p>
            <a:pPr lvl="1"/>
            <a:r>
              <a:rPr lang="en-US" b="1" dirty="0">
                <a:solidFill>
                  <a:srgbClr val="FFFFFF"/>
                </a:solidFill>
              </a:rPr>
              <a:t>CSCS scoring system, based on its recent rollout in Zhejiang Province </a:t>
            </a:r>
          </a:p>
          <a:p>
            <a:pPr lvl="2"/>
            <a:r>
              <a:rPr lang="en-US" sz="2400" b="1" dirty="0">
                <a:solidFill>
                  <a:srgbClr val="FFFFFF"/>
                </a:solidFill>
              </a:rPr>
              <a:t>(Lauren Yu-</a:t>
            </a:r>
            <a:r>
              <a:rPr lang="en-US" sz="2400" b="1" dirty="0" err="1">
                <a:solidFill>
                  <a:srgbClr val="FFFFFF"/>
                </a:solidFill>
              </a:rPr>
              <a:t>Hsin</a:t>
            </a:r>
            <a:r>
              <a:rPr lang="en-US" sz="2400" b="1" dirty="0">
                <a:solidFill>
                  <a:srgbClr val="FFFFFF"/>
                </a:solidFill>
              </a:rPr>
              <a:t> Lin, Curtis J. Milhaupt 2021)</a:t>
            </a:r>
          </a:p>
          <a:p>
            <a:r>
              <a:rPr lang="en-US" sz="2400" b="1" dirty="0">
                <a:solidFill>
                  <a:srgbClr val="FFFFFF"/>
                </a:solidFill>
              </a:rPr>
              <a:t>Coordinating role of state apparatus</a:t>
            </a:r>
          </a:p>
          <a:p>
            <a:pPr lvl="1"/>
            <a:r>
              <a:rPr lang="en-US" b="1" dirty="0">
                <a:solidFill>
                  <a:srgbClr val="FFFFFF"/>
                </a:solidFill>
              </a:rPr>
              <a:t>Pyramid up from local to national</a:t>
            </a:r>
          </a:p>
          <a:p>
            <a:pPr lvl="1"/>
            <a:r>
              <a:rPr lang="en-US" b="1" dirty="0">
                <a:solidFill>
                  <a:srgbClr val="FFFFFF"/>
                </a:solidFill>
              </a:rPr>
              <a:t>Formal and informal mechanics</a:t>
            </a:r>
          </a:p>
          <a:p>
            <a:r>
              <a:rPr lang="en-US" sz="2400" b="1" dirty="0">
                <a:solidFill>
                  <a:srgbClr val="FFFFFF"/>
                </a:solidFill>
              </a:rPr>
              <a:t>Entwinning</a:t>
            </a:r>
          </a:p>
          <a:p>
            <a:pPr lvl="1"/>
            <a:r>
              <a:rPr lang="en-US" b="1" dirty="0">
                <a:solidFill>
                  <a:srgbClr val="FFFFFF"/>
                </a:solidFill>
              </a:rPr>
              <a:t>Administrative expression of New Era policies and initiatives</a:t>
            </a:r>
          </a:p>
          <a:p>
            <a:pPr lvl="1"/>
            <a:r>
              <a:rPr lang="en-US" b="1" dirty="0">
                <a:solidFill>
                  <a:srgbClr val="FFFFFF"/>
                </a:solidFill>
              </a:rPr>
              <a:t>Private sector operationalization</a:t>
            </a:r>
          </a:p>
          <a:p>
            <a:endParaRPr lang="en-US" sz="1500" dirty="0">
              <a:solidFill>
                <a:srgbClr val="FFFFFF"/>
              </a:solidFill>
            </a:endParaRPr>
          </a:p>
        </p:txBody>
      </p:sp>
    </p:spTree>
    <p:extLst>
      <p:ext uri="{BB962C8B-B14F-4D97-AF65-F5344CB8AC3E}">
        <p14:creationId xmlns:p14="http://schemas.microsoft.com/office/powerpoint/2010/main" val="3237857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AF47-56A5-B5F4-6F0D-60466C5B1FDA}"/>
              </a:ext>
            </a:extLst>
          </p:cNvPr>
          <p:cNvSpPr>
            <a:spLocks noGrp="1"/>
          </p:cNvSpPr>
          <p:nvPr>
            <p:ph type="title"/>
          </p:nvPr>
        </p:nvSpPr>
        <p:spPr>
          <a:xfrm>
            <a:off x="629301" y="955589"/>
            <a:ext cx="3457669" cy="2865458"/>
          </a:xfrm>
        </p:spPr>
        <p:txBody>
          <a:bodyPr vert="horz" lIns="91440" tIns="45720" rIns="91440" bIns="45720" rtlCol="0" anchor="ctr">
            <a:normAutofit/>
          </a:bodyPr>
          <a:lstStyle/>
          <a:p>
            <a:pPr algn="ctr"/>
            <a:r>
              <a:rPr lang="en-US" sz="3600" dirty="0">
                <a:solidFill>
                  <a:schemeClr val="tx2"/>
                </a:solidFill>
              </a:rPr>
              <a:t>Situating Chinese ESG in/as  Social Credit</a:t>
            </a:r>
          </a:p>
        </p:txBody>
      </p:sp>
      <p:grpSp>
        <p:nvGrpSpPr>
          <p:cNvPr id="10" name="Group 9">
            <a:extLst>
              <a:ext uri="{FF2B5EF4-FFF2-40B4-BE49-F238E27FC236}">
                <a16:creationId xmlns:a16="http://schemas.microsoft.com/office/drawing/2014/main" id="{30483244-3FE1-5CDD-710A-F74FDBFB2F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707" y="5350720"/>
            <a:ext cx="1952954" cy="1663853"/>
            <a:chOff x="-115707" y="5350720"/>
            <a:chExt cx="1952954" cy="1663853"/>
          </a:xfrm>
        </p:grpSpPr>
        <p:sp>
          <p:nvSpPr>
            <p:cNvPr id="11" name="Freeform: Shape 10">
              <a:extLst>
                <a:ext uri="{FF2B5EF4-FFF2-40B4-BE49-F238E27FC236}">
                  <a16:creationId xmlns:a16="http://schemas.microsoft.com/office/drawing/2014/main" id="{C19FC087-ADB8-F0CB-388D-4029C1B53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111881">
              <a:off x="259292" y="6176131"/>
              <a:ext cx="325448" cy="313454"/>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711207 w 3020684"/>
                <a:gd name="connsiteY0" fmla="*/ 130849 h 2750940"/>
                <a:gd name="connsiteX1" fmla="*/ 78716 w 3020684"/>
                <a:gd name="connsiteY1" fmla="*/ 1337983 h 2750940"/>
                <a:gd name="connsiteX2" fmla="*/ 293599 w 3020684"/>
                <a:gd name="connsiteY2" fmla="*/ 2534547 h 2750940"/>
                <a:gd name="connsiteX3" fmla="*/ 2621701 w 3020684"/>
                <a:gd name="connsiteY3" fmla="*/ 2610685 h 2750940"/>
                <a:gd name="connsiteX4" fmla="*/ 3003114 w 3020684"/>
                <a:gd name="connsiteY4" fmla="*/ 1062907 h 2750940"/>
                <a:gd name="connsiteX5" fmla="*/ 2122563 w 3020684"/>
                <a:gd name="connsiteY5" fmla="*/ 137475 h 2750940"/>
                <a:gd name="connsiteX6" fmla="*/ 711207 w 3020684"/>
                <a:gd name="connsiteY6" fmla="*/ 130849 h 2750940"/>
                <a:gd name="connsiteX0" fmla="*/ 529556 w 2839033"/>
                <a:gd name="connsiteY0" fmla="*/ 130849 h 2750940"/>
                <a:gd name="connsiteX1" fmla="*/ 111948 w 2839033"/>
                <a:gd name="connsiteY1" fmla="*/ 2534547 h 2750940"/>
                <a:gd name="connsiteX2" fmla="*/ 2440050 w 2839033"/>
                <a:gd name="connsiteY2" fmla="*/ 2610685 h 2750940"/>
                <a:gd name="connsiteX3" fmla="*/ 2821463 w 2839033"/>
                <a:gd name="connsiteY3" fmla="*/ 1062907 h 2750940"/>
                <a:gd name="connsiteX4" fmla="*/ 1940912 w 2839033"/>
                <a:gd name="connsiteY4" fmla="*/ 137475 h 2750940"/>
                <a:gd name="connsiteX5" fmla="*/ 529556 w 2839033"/>
                <a:gd name="connsiteY5" fmla="*/ 130849 h 2750940"/>
                <a:gd name="connsiteX0" fmla="*/ 274338 w 2973736"/>
                <a:gd name="connsiteY0" fmla="*/ 422384 h 2697767"/>
                <a:gd name="connsiteX1" fmla="*/ 246651 w 2973736"/>
                <a:gd name="connsiteY1" fmla="*/ 2436688 h 2697767"/>
                <a:gd name="connsiteX2" fmla="*/ 2574753 w 2973736"/>
                <a:gd name="connsiteY2" fmla="*/ 2512826 h 2697767"/>
                <a:gd name="connsiteX3" fmla="*/ 2956166 w 2973736"/>
                <a:gd name="connsiteY3" fmla="*/ 965048 h 2697767"/>
                <a:gd name="connsiteX4" fmla="*/ 2075615 w 2973736"/>
                <a:gd name="connsiteY4" fmla="*/ 39616 h 2697767"/>
                <a:gd name="connsiteX5" fmla="*/ 274338 w 2973736"/>
                <a:gd name="connsiteY5" fmla="*/ 422384 h 2697767"/>
                <a:gd name="connsiteX0" fmla="*/ 100018 w 2811870"/>
                <a:gd name="connsiteY0" fmla="*/ 446539 h 2755139"/>
                <a:gd name="connsiteX1" fmla="*/ 462726 w 2811870"/>
                <a:gd name="connsiteY1" fmla="*/ 2519633 h 2755139"/>
                <a:gd name="connsiteX2" fmla="*/ 2400433 w 2811870"/>
                <a:gd name="connsiteY2" fmla="*/ 2536981 h 2755139"/>
                <a:gd name="connsiteX3" fmla="*/ 2781846 w 2811870"/>
                <a:gd name="connsiteY3" fmla="*/ 989203 h 2755139"/>
                <a:gd name="connsiteX4" fmla="*/ 1901295 w 2811870"/>
                <a:gd name="connsiteY4" fmla="*/ 63771 h 2755139"/>
                <a:gd name="connsiteX5" fmla="*/ 100018 w 2811870"/>
                <a:gd name="connsiteY5" fmla="*/ 446539 h 2755139"/>
                <a:gd name="connsiteX0" fmla="*/ 91560 w 2784878"/>
                <a:gd name="connsiteY0" fmla="*/ 446539 h 2832031"/>
                <a:gd name="connsiteX1" fmla="*/ 454268 w 2784878"/>
                <a:gd name="connsiteY1" fmla="*/ 2519633 h 2832031"/>
                <a:gd name="connsiteX2" fmla="*/ 2087171 w 2784878"/>
                <a:gd name="connsiteY2" fmla="*/ 2666122 h 2832031"/>
                <a:gd name="connsiteX3" fmla="*/ 2773388 w 2784878"/>
                <a:gd name="connsiteY3" fmla="*/ 989203 h 2832031"/>
                <a:gd name="connsiteX4" fmla="*/ 1892837 w 2784878"/>
                <a:gd name="connsiteY4" fmla="*/ 63771 h 2832031"/>
                <a:gd name="connsiteX5" fmla="*/ 91560 w 2784878"/>
                <a:gd name="connsiteY5" fmla="*/ 446539 h 283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878" h="2832031">
                  <a:moveTo>
                    <a:pt x="91560" y="446539"/>
                  </a:moveTo>
                  <a:cubicBezTo>
                    <a:pt x="-148201" y="855849"/>
                    <a:pt x="121666" y="2149703"/>
                    <a:pt x="454268" y="2519633"/>
                  </a:cubicBezTo>
                  <a:cubicBezTo>
                    <a:pt x="786870" y="2889563"/>
                    <a:pt x="1700651" y="2921194"/>
                    <a:pt x="2087171" y="2666122"/>
                  </a:cubicBezTo>
                  <a:cubicBezTo>
                    <a:pt x="2473691" y="2411050"/>
                    <a:pt x="2856578" y="1401405"/>
                    <a:pt x="2773388" y="989203"/>
                  </a:cubicBezTo>
                  <a:cubicBezTo>
                    <a:pt x="2690198" y="577001"/>
                    <a:pt x="2164387" y="242305"/>
                    <a:pt x="1892837" y="63771"/>
                  </a:cubicBezTo>
                  <a:cubicBezTo>
                    <a:pt x="1510852" y="-91572"/>
                    <a:pt x="331321" y="37229"/>
                    <a:pt x="91560" y="44653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DCB3265-6690-DE15-57A0-D46EAD5D57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40295">
              <a:off x="-115707" y="5352001"/>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50FBE3D-043E-DA22-353D-CC5A0EEC7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40295">
              <a:off x="-115707" y="5350720"/>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46BE822-3E2C-8A7A-8BDC-049080C18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35277" flipH="1" flipV="1">
              <a:off x="926606" y="6033104"/>
              <a:ext cx="910640" cy="981469"/>
            </a:xfrm>
            <a:custGeom>
              <a:avLst/>
              <a:gdLst>
                <a:gd name="connsiteX0" fmla="*/ 0 w 910640"/>
                <a:gd name="connsiteY0" fmla="*/ 141849 h 981469"/>
                <a:gd name="connsiteX1" fmla="*/ 528917 w 910640"/>
                <a:gd name="connsiteY1" fmla="*/ 646629 h 981469"/>
                <a:gd name="connsiteX2" fmla="*/ 805510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7" y="646629"/>
                  </a:cubicBezTo>
                  <a:cubicBezTo>
                    <a:pt x="621115" y="431415"/>
                    <a:pt x="793780" y="-14848"/>
                    <a:pt x="805510" y="986"/>
                  </a:cubicBezTo>
                  <a:cubicBezTo>
                    <a:pt x="811749" y="-18180"/>
                    <a:pt x="877877"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8315343-0191-368B-3F08-DD7E500DB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435277" flipH="1" flipV="1">
              <a:off x="926607" y="6033104"/>
              <a:ext cx="910640" cy="981469"/>
            </a:xfrm>
            <a:custGeom>
              <a:avLst/>
              <a:gdLst>
                <a:gd name="connsiteX0" fmla="*/ 0 w 910640"/>
                <a:gd name="connsiteY0" fmla="*/ 141849 h 981469"/>
                <a:gd name="connsiteX1" fmla="*/ 528918 w 910640"/>
                <a:gd name="connsiteY1" fmla="*/ 646629 h 981469"/>
                <a:gd name="connsiteX2" fmla="*/ 805509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8" y="646629"/>
                  </a:cubicBezTo>
                  <a:cubicBezTo>
                    <a:pt x="621115" y="431415"/>
                    <a:pt x="793780" y="-14848"/>
                    <a:pt x="805509" y="986"/>
                  </a:cubicBezTo>
                  <a:cubicBezTo>
                    <a:pt x="811749" y="-18180"/>
                    <a:pt x="877878"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Content Placeholder 4">
            <a:extLst>
              <a:ext uri="{FF2B5EF4-FFF2-40B4-BE49-F238E27FC236}">
                <a16:creationId xmlns:a16="http://schemas.microsoft.com/office/drawing/2014/main" id="{EA3F6923-0268-6213-42BA-40F8E2100074}"/>
              </a:ext>
            </a:extLst>
          </p:cNvPr>
          <p:cNvPicPr>
            <a:picLocks noGrp="1" noChangeAspect="1"/>
          </p:cNvPicPr>
          <p:nvPr>
            <p:ph idx="1"/>
          </p:nvPr>
        </p:nvPicPr>
        <p:blipFill rotWithShape="1">
          <a:blip r:embed="rId2"/>
          <a:srcRect t="4459" b="4722"/>
          <a:stretch/>
        </p:blipFill>
        <p:spPr>
          <a:xfrm>
            <a:off x="4716326" y="10"/>
            <a:ext cx="7475674" cy="6857990"/>
          </a:xfrm>
          <a:prstGeom prst="rect">
            <a:avLst/>
          </a:prstGeom>
        </p:spPr>
      </p:pic>
    </p:spTree>
    <p:extLst>
      <p:ext uri="{BB962C8B-B14F-4D97-AF65-F5344CB8AC3E}">
        <p14:creationId xmlns:p14="http://schemas.microsoft.com/office/powerpoint/2010/main" val="777613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ACA7DCF-DF51-7375-5A6C-05ACB81C4413}"/>
              </a:ext>
            </a:extLst>
          </p:cNvPr>
          <p:cNvSpPr>
            <a:spLocks noGrp="1"/>
          </p:cNvSpPr>
          <p:nvPr>
            <p:ph type="title"/>
          </p:nvPr>
        </p:nvSpPr>
        <p:spPr>
          <a:xfrm>
            <a:off x="6513788" y="0"/>
            <a:ext cx="4840010" cy="1807305"/>
          </a:xfrm>
        </p:spPr>
        <p:txBody>
          <a:bodyPr vert="horz" lIns="91440" tIns="45720" rIns="91440" bIns="45720" rtlCol="0" anchor="ctr">
            <a:normAutofit/>
          </a:bodyPr>
          <a:lstStyle/>
          <a:p>
            <a:r>
              <a:rPr lang="en-US" dirty="0"/>
              <a:t>SCS Foundational Objectives 2014</a:t>
            </a:r>
          </a:p>
        </p:txBody>
      </p:sp>
      <p:pic>
        <p:nvPicPr>
          <p:cNvPr id="8" name="Content Placeholder 7" descr="A painting of a fire scene&#10;&#10;Description automatically generated">
            <a:extLst>
              <a:ext uri="{FF2B5EF4-FFF2-40B4-BE49-F238E27FC236}">
                <a16:creationId xmlns:a16="http://schemas.microsoft.com/office/drawing/2014/main" id="{B6A36FBC-23A8-F865-EC5E-68337765711D}"/>
              </a:ext>
            </a:extLst>
          </p:cNvPr>
          <p:cNvPicPr>
            <a:picLocks noGrp="1" noChangeAspect="1"/>
          </p:cNvPicPr>
          <p:nvPr>
            <p:ph sz="half" idx="2"/>
          </p:nvPr>
        </p:nvPicPr>
        <p:blipFill rotWithShape="1">
          <a:blip r:embed="rId2"/>
          <a:srcRect l="4355"/>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D7A50AEA-A917-BB06-CDBD-3EA7586327FF}"/>
              </a:ext>
            </a:extLst>
          </p:cNvPr>
          <p:cNvSpPr>
            <a:spLocks noGrp="1"/>
          </p:cNvSpPr>
          <p:nvPr>
            <p:ph sz="half" idx="1"/>
          </p:nvPr>
        </p:nvSpPr>
        <p:spPr>
          <a:xfrm>
            <a:off x="5678213" y="1681179"/>
            <a:ext cx="6510739" cy="5050685"/>
          </a:xfrm>
        </p:spPr>
        <p:txBody>
          <a:bodyPr vert="horz" lIns="91440" tIns="45720" rIns="91440" bIns="45720" rtlCol="0">
            <a:normAutofit fontScale="92500" lnSpcReduction="10000"/>
          </a:bodyPr>
          <a:lstStyle/>
          <a:p>
            <a:r>
              <a:rPr lang="en-US" sz="1600" dirty="0"/>
              <a:t>“Raising the level of creditworthiness in commercial affairs is a key part of establishing the social credit system; it is a basic requirement for effectively upholding commercial relations, effectively lowering commercial operating costs, and effectively improving the commercial environment; </a:t>
            </a:r>
            <a:r>
              <a:rPr lang="en-US" sz="1600" b="1" i="1" dirty="0">
                <a:solidFill>
                  <a:srgbClr val="C00000"/>
                </a:solidFill>
              </a:rPr>
              <a:t>it is the heart of having sustainable development for all kinds of commercial entities, and is a basic safeguard for effectively carrying out of all kinds of economic activities.” </a:t>
            </a:r>
            <a:r>
              <a:rPr lang="en-US" sz="1600" dirty="0"/>
              <a:t>(2014 State Council White Paper)</a:t>
            </a:r>
          </a:p>
          <a:p>
            <a:r>
              <a:rPr lang="en-US" sz="1600" dirty="0"/>
              <a:t>Establishment of credit in:</a:t>
            </a:r>
          </a:p>
          <a:p>
            <a:pPr lvl="1"/>
            <a:r>
              <a:rPr lang="en-US" sz="1400" b="1" i="1" dirty="0">
                <a:solidFill>
                  <a:srgbClr val="C00000"/>
                </a:solidFill>
              </a:rPr>
              <a:t>Production field</a:t>
            </a:r>
          </a:p>
          <a:p>
            <a:pPr lvl="1"/>
            <a:r>
              <a:rPr lang="en-US" sz="1400" dirty="0"/>
              <a:t>Feld of circulation (markets)</a:t>
            </a:r>
          </a:p>
          <a:p>
            <a:pPr lvl="1"/>
            <a:r>
              <a:rPr lang="en-US" sz="1400" b="1" i="1" dirty="0">
                <a:solidFill>
                  <a:srgbClr val="C00000"/>
                </a:solidFill>
              </a:rPr>
              <a:t>Finance</a:t>
            </a:r>
          </a:p>
          <a:p>
            <a:pPr lvl="1"/>
            <a:r>
              <a:rPr lang="en-US" sz="1400" dirty="0"/>
              <a:t>Taxation</a:t>
            </a:r>
          </a:p>
          <a:p>
            <a:pPr lvl="1"/>
            <a:r>
              <a:rPr lang="en-US" sz="1400" dirty="0"/>
              <a:t>Pricing</a:t>
            </a:r>
          </a:p>
          <a:p>
            <a:pPr lvl="1"/>
            <a:r>
              <a:rPr lang="en-US" sz="1400" dirty="0"/>
              <a:t>Construction projects</a:t>
            </a:r>
          </a:p>
          <a:p>
            <a:pPr lvl="1"/>
            <a:r>
              <a:rPr lang="en-US" sz="1400" dirty="0"/>
              <a:t>Procurement</a:t>
            </a:r>
          </a:p>
          <a:p>
            <a:pPr lvl="1"/>
            <a:r>
              <a:rPr lang="en-US" sz="1400" dirty="0"/>
              <a:t>Bidding</a:t>
            </a:r>
          </a:p>
          <a:p>
            <a:pPr lvl="1"/>
            <a:r>
              <a:rPr lang="en-US" sz="1400" dirty="0"/>
              <a:t>Transport</a:t>
            </a:r>
          </a:p>
          <a:p>
            <a:pPr lvl="1"/>
            <a:r>
              <a:rPr lang="en-US" sz="1400" dirty="0"/>
              <a:t>E-commerce</a:t>
            </a:r>
          </a:p>
          <a:p>
            <a:pPr lvl="1"/>
            <a:r>
              <a:rPr lang="en-US" sz="1400" dirty="0"/>
              <a:t>Statistics (data integrity, reporting)</a:t>
            </a:r>
          </a:p>
          <a:p>
            <a:pPr lvl="1"/>
            <a:r>
              <a:rPr lang="en-US" sz="1400" dirty="0"/>
              <a:t>Intermediary services</a:t>
            </a:r>
          </a:p>
          <a:p>
            <a:pPr lvl="1"/>
            <a:r>
              <a:rPr lang="en-US" sz="1400" dirty="0"/>
              <a:t>Exhibitions and advertising </a:t>
            </a:r>
          </a:p>
          <a:p>
            <a:pPr lvl="1"/>
            <a:r>
              <a:rPr lang="en-US" sz="1400" b="1" i="1" dirty="0">
                <a:solidFill>
                  <a:srgbClr val="C00000"/>
                </a:solidFill>
              </a:rPr>
              <a:t>Management systems in enterprises</a:t>
            </a:r>
          </a:p>
        </p:txBody>
      </p:sp>
    </p:spTree>
    <p:extLst>
      <p:ext uri="{BB962C8B-B14F-4D97-AF65-F5344CB8AC3E}">
        <p14:creationId xmlns:p14="http://schemas.microsoft.com/office/powerpoint/2010/main" val="426238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254A-3C09-FA70-27E0-282A88A879DB}"/>
              </a:ext>
            </a:extLst>
          </p:cNvPr>
          <p:cNvSpPr>
            <a:spLocks noGrp="1"/>
          </p:cNvSpPr>
          <p:nvPr>
            <p:ph type="title"/>
          </p:nvPr>
        </p:nvSpPr>
        <p:spPr>
          <a:xfrm>
            <a:off x="4465297" y="647700"/>
            <a:ext cx="3259479" cy="5557838"/>
          </a:xfrm>
        </p:spPr>
        <p:txBody>
          <a:bodyPr vert="horz" lIns="91440" tIns="45720" rIns="91440" bIns="45720" rtlCol="0" anchor="ctr">
            <a:normAutofit/>
          </a:bodyPr>
          <a:lstStyle/>
          <a:p>
            <a:r>
              <a:rPr lang="en-US" dirty="0"/>
              <a:t>ESG Alignment with  “Corporate” Social Credit System  Modalities?</a:t>
            </a:r>
          </a:p>
        </p:txBody>
      </p:sp>
      <p:pic>
        <p:nvPicPr>
          <p:cNvPr id="9" name="Content Placeholder 8" descr="A painting of a person and a cat&#10;&#10;Description automatically generated">
            <a:extLst>
              <a:ext uri="{FF2B5EF4-FFF2-40B4-BE49-F238E27FC236}">
                <a16:creationId xmlns:a16="http://schemas.microsoft.com/office/drawing/2014/main" id="{EA6D4C2D-4E14-2E6C-B6B8-01E2ADEBA6F2}"/>
              </a:ext>
            </a:extLst>
          </p:cNvPr>
          <p:cNvPicPr>
            <a:picLocks noGrp="1" noChangeAspect="1"/>
          </p:cNvPicPr>
          <p:nvPr>
            <p:ph sz="half" idx="1"/>
          </p:nvPr>
        </p:nvPicPr>
        <p:blipFill rotWithShape="1">
          <a:blip r:embed="rId3"/>
          <a:srcRect l="19758" r="10377"/>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4" name="Content Placeholder 3">
            <a:extLst>
              <a:ext uri="{FF2B5EF4-FFF2-40B4-BE49-F238E27FC236}">
                <a16:creationId xmlns:a16="http://schemas.microsoft.com/office/drawing/2014/main" id="{C0BACB0F-8ED4-F8AE-25C7-83EF26A56947}"/>
              </a:ext>
            </a:extLst>
          </p:cNvPr>
          <p:cNvSpPr>
            <a:spLocks noGrp="1"/>
          </p:cNvSpPr>
          <p:nvPr>
            <p:ph sz="half" idx="2"/>
          </p:nvPr>
        </p:nvSpPr>
        <p:spPr>
          <a:xfrm>
            <a:off x="8046509" y="647700"/>
            <a:ext cx="3662891" cy="5557838"/>
          </a:xfrm>
        </p:spPr>
        <p:txBody>
          <a:bodyPr vert="horz" lIns="91440" tIns="45720" rIns="91440" bIns="45720" rtlCol="0" anchor="ctr">
            <a:noAutofit/>
          </a:bodyPr>
          <a:lstStyle/>
          <a:p>
            <a:r>
              <a:rPr lang="en-US" sz="2400" dirty="0"/>
              <a:t>Ratings and Red-/Black-lists</a:t>
            </a:r>
          </a:p>
          <a:p>
            <a:pPr lvl="1"/>
            <a:r>
              <a:rPr lang="en-US" dirty="0"/>
              <a:t>The technologies of assessment are still embryonic but possible</a:t>
            </a:r>
          </a:p>
          <a:p>
            <a:pPr lvl="1"/>
            <a:r>
              <a:rPr lang="en-US" dirty="0"/>
              <a:t>Analytics of rating in place</a:t>
            </a:r>
          </a:p>
          <a:p>
            <a:r>
              <a:rPr lang="en-US" sz="2400" dirty="0"/>
              <a:t>Rewards and punishments</a:t>
            </a:r>
          </a:p>
          <a:p>
            <a:pPr lvl="1"/>
            <a:r>
              <a:rPr lang="en-US" dirty="0"/>
              <a:t>Cheap loans, higher import and export taxes and key personnel being prohibited from leaving China</a:t>
            </a:r>
          </a:p>
        </p:txBody>
      </p:sp>
      <p:sp>
        <p:nvSpPr>
          <p:cNvPr id="7" name="TextBox 6">
            <a:extLst>
              <a:ext uri="{FF2B5EF4-FFF2-40B4-BE49-F238E27FC236}">
                <a16:creationId xmlns:a16="http://schemas.microsoft.com/office/drawing/2014/main" id="{6D2E36A6-5310-19D1-20DC-5420CC8C66C7}"/>
              </a:ext>
            </a:extLst>
          </p:cNvPr>
          <p:cNvSpPr txBox="1"/>
          <p:nvPr/>
        </p:nvSpPr>
        <p:spPr>
          <a:xfrm>
            <a:off x="20" y="6170771"/>
            <a:ext cx="4143544" cy="685641"/>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Pix: Wang </a:t>
            </a:r>
            <a:r>
              <a:rPr lang="en-US" sz="1300" err="1">
                <a:solidFill>
                  <a:srgbClr val="FFFFFF"/>
                </a:solidFill>
              </a:rPr>
              <a:t>Guangy</a:t>
            </a:r>
            <a:r>
              <a:rPr lang="en-US" sz="1300">
                <a:solidFill>
                  <a:srgbClr val="FFFFFF"/>
                </a:solidFill>
              </a:rPr>
              <a:t>, Great Criticism (Tate Modern 1992).</a:t>
            </a:r>
          </a:p>
        </p:txBody>
      </p:sp>
    </p:spTree>
    <p:extLst>
      <p:ext uri="{BB962C8B-B14F-4D97-AF65-F5344CB8AC3E}">
        <p14:creationId xmlns:p14="http://schemas.microsoft.com/office/powerpoint/2010/main" val="152493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99E40B-BA69-EE4B-E782-499BF509E924}"/>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4800" kern="1200">
                <a:solidFill>
                  <a:schemeClr val="tx1"/>
                </a:solidFill>
                <a:latin typeface="+mj-lt"/>
                <a:ea typeface="+mj-ea"/>
                <a:cs typeface="+mj-cs"/>
              </a:rPr>
              <a:t>Intersections Along Silk Roads</a:t>
            </a:r>
          </a:p>
        </p:txBody>
      </p:sp>
      <p:sp>
        <p:nvSpPr>
          <p:cNvPr id="15" name="Rectangle 14">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artoon of a person and a cow&#10;&#10;Description automatically generated">
            <a:extLst>
              <a:ext uri="{FF2B5EF4-FFF2-40B4-BE49-F238E27FC236}">
                <a16:creationId xmlns:a16="http://schemas.microsoft.com/office/drawing/2014/main" id="{3DF02319-3F81-9DE6-7AEA-7EA917F2686C}"/>
              </a:ext>
            </a:extLst>
          </p:cNvPr>
          <p:cNvPicPr>
            <a:picLocks noGrp="1" noChangeAspect="1"/>
          </p:cNvPicPr>
          <p:nvPr>
            <p:ph sz="half" idx="2"/>
          </p:nvPr>
        </p:nvPicPr>
        <p:blipFill>
          <a:blip r:embed="rId2"/>
          <a:stretch>
            <a:fillRect/>
          </a:stretch>
        </p:blipFill>
        <p:spPr>
          <a:xfrm>
            <a:off x="147042" y="3259470"/>
            <a:ext cx="5150277" cy="2121708"/>
          </a:xfrm>
          <a:prstGeom prst="rect">
            <a:avLst/>
          </a:prstGeom>
        </p:spPr>
      </p:pic>
      <p:sp>
        <p:nvSpPr>
          <p:cNvPr id="5" name="Content Placeholder 4">
            <a:extLst>
              <a:ext uri="{FF2B5EF4-FFF2-40B4-BE49-F238E27FC236}">
                <a16:creationId xmlns:a16="http://schemas.microsoft.com/office/drawing/2014/main" id="{70411B05-D111-6B8F-AA33-65FABD560F99}"/>
              </a:ext>
            </a:extLst>
          </p:cNvPr>
          <p:cNvSpPr>
            <a:spLocks noGrp="1"/>
          </p:cNvSpPr>
          <p:nvPr>
            <p:ph sz="half" idx="1"/>
          </p:nvPr>
        </p:nvSpPr>
        <p:spPr>
          <a:xfrm>
            <a:off x="5444361" y="2203079"/>
            <a:ext cx="5939001" cy="4654286"/>
          </a:xfrm>
        </p:spPr>
        <p:txBody>
          <a:bodyPr vert="horz" lIns="91440" tIns="45720" rIns="91440" bIns="45720" rtlCol="0" anchor="ctr">
            <a:normAutofit lnSpcReduction="10000"/>
          </a:bodyPr>
          <a:lstStyle/>
          <a:p>
            <a:r>
              <a:rPr lang="en-US" sz="2000" b="1" i="1" dirty="0">
                <a:solidFill>
                  <a:srgbClr val="C00000"/>
                </a:solidFill>
              </a:rPr>
              <a:t>Social Credit</a:t>
            </a:r>
          </a:p>
          <a:p>
            <a:pPr lvl="1"/>
            <a:r>
              <a:rPr lang="en-US" sz="2000" dirty="0"/>
              <a:t>Target: Trustworthiness</a:t>
            </a:r>
          </a:p>
          <a:p>
            <a:pPr lvl="1"/>
            <a:r>
              <a:rPr lang="en-US" sz="2000" dirty="0"/>
              <a:t>Form: Lists developed from data driven measures</a:t>
            </a:r>
          </a:p>
          <a:p>
            <a:pPr lvl="1"/>
            <a:r>
              <a:rPr lang="en-US" sz="2000" dirty="0"/>
              <a:t>Basis: Data based nudging</a:t>
            </a:r>
          </a:p>
          <a:p>
            <a:r>
              <a:rPr lang="en-US" sz="2000" b="1" i="1" dirty="0">
                <a:solidFill>
                  <a:srgbClr val="C00000"/>
                </a:solidFill>
              </a:rPr>
              <a:t>Responsible Business Conduct</a:t>
            </a:r>
          </a:p>
          <a:p>
            <a:pPr lvl="1"/>
            <a:r>
              <a:rPr lang="en-US" sz="2000" dirty="0"/>
              <a:t>Target: Human rights &amp; sustainability</a:t>
            </a:r>
          </a:p>
          <a:p>
            <a:pPr lvl="1"/>
            <a:r>
              <a:rPr lang="en-US" sz="2000" dirty="0"/>
              <a:t>Form: ESG Regimes  developed from data driven measures</a:t>
            </a:r>
          </a:p>
          <a:p>
            <a:pPr lvl="1"/>
            <a:r>
              <a:rPr lang="en-US" sz="2000" dirty="0"/>
              <a:t>Basis: Disclosure based nudging</a:t>
            </a:r>
          </a:p>
          <a:p>
            <a:r>
              <a:rPr lang="en-US" sz="2000" b="1" i="1" dirty="0">
                <a:solidFill>
                  <a:srgbClr val="C00000"/>
                </a:solidFill>
              </a:rPr>
              <a:t>What happens when they meet?</a:t>
            </a:r>
          </a:p>
          <a:p>
            <a:pPr lvl="1"/>
            <a:r>
              <a:rPr lang="en-US" sz="1600" dirty="0"/>
              <a:t>What happens when Chinese Social Credit and ESG regimes meet  foreign variants?</a:t>
            </a:r>
          </a:p>
          <a:p>
            <a:pPr lvl="1"/>
            <a:r>
              <a:rPr lang="en-US" sz="1600" dirty="0"/>
              <a:t>What happens when companies subject to foreign variants operate in Chia?</a:t>
            </a:r>
          </a:p>
          <a:p>
            <a:pPr lvl="1"/>
            <a:endParaRPr lang="en-US" sz="2000" dirty="0"/>
          </a:p>
        </p:txBody>
      </p:sp>
      <p:sp>
        <p:nvSpPr>
          <p:cNvPr id="19" name="Rectangle 18">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A00A58-C575-E176-2320-BA978290928E}"/>
              </a:ext>
            </a:extLst>
          </p:cNvPr>
          <p:cNvSpPr txBox="1"/>
          <p:nvPr/>
        </p:nvSpPr>
        <p:spPr>
          <a:xfrm>
            <a:off x="1254673" y="5795319"/>
            <a:ext cx="1010213" cy="261610"/>
          </a:xfrm>
          <a:prstGeom prst="rect">
            <a:avLst/>
          </a:prstGeom>
          <a:noFill/>
        </p:spPr>
        <p:txBody>
          <a:bodyPr wrap="none" rtlCol="0">
            <a:spAutoFit/>
          </a:bodyPr>
          <a:lstStyle/>
          <a:p>
            <a:r>
              <a:rPr lang="en-US" sz="1100" dirty="0"/>
              <a:t>Pix credit </a:t>
            </a:r>
            <a:r>
              <a:rPr lang="en-US" sz="1100" dirty="0">
                <a:hlinkClick r:id="rId3"/>
              </a:rPr>
              <a:t>here</a:t>
            </a:r>
            <a:endParaRPr lang="en-US" sz="1100" dirty="0"/>
          </a:p>
        </p:txBody>
      </p:sp>
    </p:spTree>
    <p:extLst>
      <p:ext uri="{BB962C8B-B14F-4D97-AF65-F5344CB8AC3E}">
        <p14:creationId xmlns:p14="http://schemas.microsoft.com/office/powerpoint/2010/main" val="379728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4C910D9-4BB0-2022-0D65-6EF16225F9AA}"/>
              </a:ext>
            </a:extLst>
          </p:cNvPr>
          <p:cNvSpPr>
            <a:spLocks noGrp="1"/>
          </p:cNvSpPr>
          <p:nvPr>
            <p:ph type="title"/>
          </p:nvPr>
        </p:nvSpPr>
        <p:spPr>
          <a:xfrm>
            <a:off x="640080" y="325369"/>
            <a:ext cx="4368602" cy="1956841"/>
          </a:xfrm>
        </p:spPr>
        <p:txBody>
          <a:bodyPr anchor="b">
            <a:normAutofit fontScale="90000"/>
          </a:bodyPr>
          <a:lstStyle/>
          <a:p>
            <a:r>
              <a:rPr lang="en-US" sz="5400" dirty="0"/>
              <a:t>Managing the Economic Sector</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B2CED082-03B4-75EA-AC98-6A383D7868B7}"/>
              </a:ext>
            </a:extLst>
          </p:cNvPr>
          <p:cNvSpPr>
            <a:spLocks noGrp="1"/>
          </p:cNvSpPr>
          <p:nvPr>
            <p:ph idx="1"/>
          </p:nvPr>
        </p:nvSpPr>
        <p:spPr>
          <a:xfrm>
            <a:off x="640080" y="2872899"/>
            <a:ext cx="4243589" cy="3966812"/>
          </a:xfrm>
        </p:spPr>
        <p:txBody>
          <a:bodyPr>
            <a:normAutofit fontScale="85000" lnSpcReduction="20000"/>
          </a:bodyPr>
          <a:lstStyle/>
          <a:p>
            <a:r>
              <a:rPr lang="en-US" sz="2200" dirty="0"/>
              <a:t>Indirect management of people through enterprises</a:t>
            </a:r>
          </a:p>
          <a:p>
            <a:r>
              <a:rPr lang="en-US" sz="2200" dirty="0"/>
              <a:t>Delegated governmentalization of private sector (disciplining of private sector in Market Marxist Systems)</a:t>
            </a:r>
          </a:p>
          <a:p>
            <a:r>
              <a:rPr lang="en-US" sz="2200" dirty="0"/>
              <a:t>Coordinating markets and public public policy</a:t>
            </a:r>
          </a:p>
          <a:p>
            <a:r>
              <a:rPr lang="en-US" sz="2200" dirty="0"/>
              <a:t>Data driven punishments and rewards based on deviations from normative ideal</a:t>
            </a:r>
          </a:p>
          <a:p>
            <a:pPr lvl="1"/>
            <a:r>
              <a:rPr lang="en-US" sz="1800" dirty="0"/>
              <a:t>System of triggers based on placement in ratings with effects beyond the specific context</a:t>
            </a:r>
          </a:p>
          <a:p>
            <a:pPr lvl="1"/>
            <a:endParaRPr lang="en-US" sz="1800" dirty="0"/>
          </a:p>
          <a:p>
            <a:pPr marL="0" indent="0" algn="ctr">
              <a:buNone/>
            </a:pPr>
            <a:r>
              <a:rPr lang="en-US" sz="5200" dirty="0"/>
              <a:t>Social Credit!</a:t>
            </a:r>
          </a:p>
        </p:txBody>
      </p:sp>
      <p:pic>
        <p:nvPicPr>
          <p:cNvPr id="8" name="Content Placeholder 7" descr="A group of women flying on brooms&#10;&#10;Description automatically generated">
            <a:extLst>
              <a:ext uri="{FF2B5EF4-FFF2-40B4-BE49-F238E27FC236}">
                <a16:creationId xmlns:a16="http://schemas.microsoft.com/office/drawing/2014/main" id="{0CEBA210-CC26-BA1D-FF9C-9298DFB03DA6}"/>
              </a:ext>
            </a:extLst>
          </p:cNvPr>
          <p:cNvPicPr>
            <a:picLocks noChangeAspect="1"/>
          </p:cNvPicPr>
          <p:nvPr/>
        </p:nvPicPr>
        <p:blipFill rotWithShape="1">
          <a:blip r:embed="rId2"/>
          <a:srcRect l="6712" r="2583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1271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several cameras&#10;&#10;Description automatically generated">
            <a:extLst>
              <a:ext uri="{FF2B5EF4-FFF2-40B4-BE49-F238E27FC236}">
                <a16:creationId xmlns:a16="http://schemas.microsoft.com/office/drawing/2014/main" id="{2C5A28F8-BAE3-C4C2-00A3-B89EB1C9FD20}"/>
              </a:ext>
            </a:extLst>
          </p:cNvPr>
          <p:cNvPicPr>
            <a:picLocks noGrp="1" noChangeAspect="1"/>
          </p:cNvPicPr>
          <p:nvPr>
            <p:ph idx="1"/>
          </p:nvPr>
        </p:nvPicPr>
        <p:blipFill rotWithShape="1">
          <a:blip r:embed="rId2"/>
          <a:srcRect t="5180" b="1055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92272-38A0-C205-25F9-CE008E04923C}"/>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Conflicts at the Crossroads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B713D8A-3325-4F1E-4F06-761A79521358}"/>
              </a:ext>
            </a:extLst>
          </p:cNvPr>
          <p:cNvSpPr txBox="1"/>
          <p:nvPr/>
        </p:nvSpPr>
        <p:spPr>
          <a:xfrm>
            <a:off x="333632" y="6326659"/>
            <a:ext cx="1533177"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3620401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5C8FC-37B1-7A35-8E6F-4F559B05BD9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Data/Information Protection Regimes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407C79-A68C-BBDA-05FC-E59A857B596B}"/>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2000" dirty="0"/>
              <a:t>Information/Data</a:t>
            </a:r>
          </a:p>
          <a:p>
            <a:pPr lvl="1"/>
            <a:r>
              <a:rPr lang="en-US" sz="2000" dirty="0"/>
              <a:t>China</a:t>
            </a:r>
          </a:p>
          <a:p>
            <a:pPr lvl="2"/>
            <a:r>
              <a:rPr lang="en-US" dirty="0"/>
              <a:t>State Security, Counter-Espionage; Data Security Laws</a:t>
            </a:r>
          </a:p>
          <a:p>
            <a:pPr lvl="1"/>
            <a:r>
              <a:rPr lang="en-US" sz="2000" dirty="0"/>
              <a:t>EU</a:t>
            </a:r>
          </a:p>
          <a:p>
            <a:pPr lvl="2"/>
            <a:r>
              <a:rPr lang="en-US" dirty="0"/>
              <a:t>German Supply Chain Due Diligence Law; France, </a:t>
            </a:r>
            <a:r>
              <a:rPr lang="en-US" i="1" dirty="0" err="1"/>
              <a:t>Loi</a:t>
            </a:r>
            <a:r>
              <a:rPr lang="en-US" i="1" dirty="0"/>
              <a:t> de </a:t>
            </a:r>
            <a:r>
              <a:rPr lang="en-US" i="1" dirty="0" err="1"/>
              <a:t>Digilance</a:t>
            </a:r>
            <a:endParaRPr lang="en-US" i="1" dirty="0"/>
          </a:p>
          <a:p>
            <a:pPr lvl="1"/>
            <a:r>
              <a:rPr lang="en-US" sz="2000" dirty="0"/>
              <a:t>UK/US/AUS</a:t>
            </a:r>
          </a:p>
          <a:p>
            <a:pPr lvl="2"/>
            <a:r>
              <a:rPr lang="en-US" dirty="0"/>
              <a:t>Modern Slavery Law disclosures; sanctions-based regimes</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signing a document with a police officer&#10;&#10;Description automatically generated">
            <a:extLst>
              <a:ext uri="{FF2B5EF4-FFF2-40B4-BE49-F238E27FC236}">
                <a16:creationId xmlns:a16="http://schemas.microsoft.com/office/drawing/2014/main" id="{E1E59222-C231-A293-013C-B2D32AA54AE2}"/>
              </a:ext>
            </a:extLst>
          </p:cNvPr>
          <p:cNvPicPr>
            <a:picLocks noGrp="1" noChangeAspect="1"/>
          </p:cNvPicPr>
          <p:nvPr>
            <p:ph sz="half" idx="2"/>
          </p:nvPr>
        </p:nvPicPr>
        <p:blipFill rotWithShape="1">
          <a:blip r:embed="rId2"/>
          <a:srcRect l="7247" r="12291" b="2"/>
          <a:stretch/>
        </p:blipFill>
        <p:spPr>
          <a:xfrm>
            <a:off x="5977788" y="799352"/>
            <a:ext cx="5425410" cy="5259296"/>
          </a:xfrm>
          <a:prstGeom prst="rect">
            <a:avLst/>
          </a:prstGeom>
        </p:spPr>
      </p:pic>
    </p:spTree>
    <p:extLst>
      <p:ext uri="{BB962C8B-B14F-4D97-AF65-F5344CB8AC3E}">
        <p14:creationId xmlns:p14="http://schemas.microsoft.com/office/powerpoint/2010/main" val="2130935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6EE2CF-FF06-FA72-824B-0541D2973342}"/>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a:t>Ratings-Disclosure Based Normative Internationalism</a:t>
            </a:r>
          </a:p>
        </p:txBody>
      </p:sp>
      <p:sp>
        <p:nvSpPr>
          <p:cNvPr id="5" name="Content Placeholder 4">
            <a:extLst>
              <a:ext uri="{FF2B5EF4-FFF2-40B4-BE49-F238E27FC236}">
                <a16:creationId xmlns:a16="http://schemas.microsoft.com/office/drawing/2014/main" id="{B30C2C8B-6ED5-1580-75E7-F40530B4803B}"/>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r>
              <a:rPr lang="en-US" sz="2000"/>
              <a:t>Socialist Human Rights</a:t>
            </a:r>
          </a:p>
          <a:p>
            <a:pPr lvl="1"/>
            <a:r>
              <a:rPr lang="en-US" sz="2000"/>
              <a:t>Development centered</a:t>
            </a:r>
          </a:p>
          <a:p>
            <a:pPr lvl="1"/>
            <a:r>
              <a:rPr lang="en-US" sz="2000"/>
              <a:t>Collective</a:t>
            </a:r>
          </a:p>
          <a:p>
            <a:pPr lvl="1"/>
            <a:r>
              <a:rPr lang="en-US" sz="2000"/>
              <a:t>Relational</a:t>
            </a:r>
          </a:p>
          <a:p>
            <a:r>
              <a:rPr lang="en-US" sz="2000"/>
              <a:t>Socialist Internationalism</a:t>
            </a:r>
          </a:p>
          <a:p>
            <a:pPr lvl="1"/>
            <a:r>
              <a:rPr lang="en-US" sz="2000"/>
              <a:t>Global Development Initiative</a:t>
            </a:r>
          </a:p>
          <a:p>
            <a:pPr lvl="1"/>
            <a:r>
              <a:rPr lang="en-US" sz="2000"/>
              <a:t>Global Security Initiative</a:t>
            </a:r>
          </a:p>
          <a:p>
            <a:pPr lvl="1"/>
            <a:r>
              <a:rPr lang="en-US" sz="2000"/>
              <a:t>Global Civilization Initiative </a:t>
            </a:r>
          </a:p>
          <a:p>
            <a:pPr lvl="1"/>
            <a:r>
              <a:rPr lang="en-US" sz="2000"/>
              <a:t>Build a community with a shared future for mankind. </a:t>
            </a:r>
            <a:endParaRPr lang="en-US" altLang="zh-CN" sz="2000"/>
          </a:p>
          <a:p>
            <a:pPr lvl="1"/>
            <a:endParaRPr lang="en-US" sz="2000"/>
          </a:p>
          <a:p>
            <a:pPr lvl="1"/>
            <a:endParaRPr lang="en-US" sz="2000"/>
          </a:p>
        </p:txBody>
      </p:sp>
      <p:pic>
        <p:nvPicPr>
          <p:cNvPr id="8" name="Content Placeholder 7" descr="A painting of a group of men holding spears&#10;&#10;Description automatically generated">
            <a:extLst>
              <a:ext uri="{FF2B5EF4-FFF2-40B4-BE49-F238E27FC236}">
                <a16:creationId xmlns:a16="http://schemas.microsoft.com/office/drawing/2014/main" id="{640FEBAE-544C-E744-D3C3-47239A5CA16F}"/>
              </a:ext>
            </a:extLst>
          </p:cNvPr>
          <p:cNvPicPr>
            <a:picLocks noGrp="1" noChangeAspect="1"/>
          </p:cNvPicPr>
          <p:nvPr>
            <p:ph sz="half" idx="2"/>
          </p:nvPr>
        </p:nvPicPr>
        <p:blipFill rotWithShape="1">
          <a:blip r:embed="rId2"/>
          <a:srcRect l="1928" r="19763"/>
          <a:stretch/>
        </p:blipFill>
        <p:spPr>
          <a:xfrm>
            <a:off x="6096000" y="1"/>
            <a:ext cx="6102825" cy="6858000"/>
          </a:xfrm>
          <a:prstGeom prst="rect">
            <a:avLst/>
          </a:prstGeom>
        </p:spPr>
      </p:pic>
    </p:spTree>
    <p:extLst>
      <p:ext uri="{BB962C8B-B14F-4D97-AF65-F5344CB8AC3E}">
        <p14:creationId xmlns:p14="http://schemas.microsoft.com/office/powerpoint/2010/main" val="1292606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2F21C6-2016-0A47-66B0-19CE87C53020}"/>
              </a:ext>
            </a:extLst>
          </p:cNvPr>
          <p:cNvSpPr>
            <a:spLocks noGrp="1"/>
          </p:cNvSpPr>
          <p:nvPr>
            <p:ph type="title"/>
          </p:nvPr>
        </p:nvSpPr>
        <p:spPr/>
        <p:txBody>
          <a:bodyPr/>
          <a:lstStyle/>
          <a:p>
            <a:r>
              <a:rPr lang="en-US" dirty="0"/>
              <a:t>Convergences and Divergence</a:t>
            </a:r>
          </a:p>
        </p:txBody>
      </p:sp>
      <p:sp>
        <p:nvSpPr>
          <p:cNvPr id="5" name="Content Placeholder 4">
            <a:extLst>
              <a:ext uri="{FF2B5EF4-FFF2-40B4-BE49-F238E27FC236}">
                <a16:creationId xmlns:a16="http://schemas.microsoft.com/office/drawing/2014/main" id="{FF2BC955-E20F-EF21-4274-89FCF5D643AF}"/>
              </a:ext>
            </a:extLst>
          </p:cNvPr>
          <p:cNvSpPr>
            <a:spLocks noGrp="1"/>
          </p:cNvSpPr>
          <p:nvPr>
            <p:ph sz="half" idx="1"/>
          </p:nvPr>
        </p:nvSpPr>
        <p:spPr>
          <a:xfrm>
            <a:off x="388883" y="1825625"/>
            <a:ext cx="5630917" cy="4806402"/>
          </a:xfrm>
        </p:spPr>
        <p:txBody>
          <a:bodyPr>
            <a:normAutofit/>
          </a:bodyPr>
          <a:lstStyle/>
          <a:p>
            <a:pPr marL="0" marR="0">
              <a:spcBef>
                <a:spcPts val="0"/>
              </a:spcBef>
              <a:spcAft>
                <a:spcPts val="0"/>
              </a:spcAft>
            </a:pPr>
            <a:r>
              <a:rPr lang="zh-CN" sz="2000" kern="100" dirty="0">
                <a:effectLst/>
                <a:latin typeface="+mj-lt"/>
                <a:ea typeface="DengXian Light" panose="02010600030101010101" pitchFamily="2" charset="-122"/>
                <a:cs typeface="Times New Roman (Body CS)"/>
              </a:rPr>
              <a:t>企业</a:t>
            </a:r>
            <a:r>
              <a:rPr lang="en-US" sz="2000" kern="100" dirty="0">
                <a:effectLst/>
                <a:latin typeface="+mj-lt"/>
                <a:ea typeface="DengXian" panose="02010600030101010101" pitchFamily="2" charset="-122"/>
                <a:cs typeface="Times New Roman (Body CS)"/>
              </a:rPr>
              <a:t> ESG </a:t>
            </a:r>
            <a:r>
              <a:rPr lang="zh-CN" sz="2000" kern="100" dirty="0">
                <a:effectLst/>
                <a:latin typeface="+mj-lt"/>
                <a:ea typeface="DengXian" panose="02010600030101010101" pitchFamily="2" charset="-122"/>
                <a:cs typeface="Times New Roman (Body CS)"/>
              </a:rPr>
              <a:t>披露是企业关于环境（</a:t>
            </a:r>
            <a:r>
              <a:rPr lang="en-US" sz="2000" kern="100" dirty="0">
                <a:effectLst/>
                <a:latin typeface="+mj-lt"/>
                <a:ea typeface="DengXian" panose="02010600030101010101" pitchFamily="2" charset="-122"/>
                <a:cs typeface="Times New Roman (Body CS)"/>
              </a:rPr>
              <a:t>Environmental</a:t>
            </a:r>
            <a:r>
              <a:rPr lang="zh-CN" sz="2000" kern="100" dirty="0">
                <a:effectLst/>
                <a:latin typeface="+mj-lt"/>
                <a:ea typeface="DengXian" panose="02010600030101010101" pitchFamily="2" charset="-122"/>
                <a:cs typeface="Times New Roman (Body CS)"/>
              </a:rPr>
              <a:t>）、社会（</a:t>
            </a:r>
            <a:r>
              <a:rPr lang="en-US" sz="2000" kern="100" dirty="0">
                <a:effectLst/>
                <a:latin typeface="+mj-lt"/>
                <a:ea typeface="DengXian" panose="02010600030101010101" pitchFamily="2" charset="-122"/>
                <a:cs typeface="Times New Roman (Body CS)"/>
              </a:rPr>
              <a:t>Social</a:t>
            </a:r>
            <a:r>
              <a:rPr lang="zh-CN" sz="2000" kern="100" dirty="0">
                <a:effectLst/>
                <a:latin typeface="+mj-lt"/>
                <a:ea typeface="DengXian" panose="02010600030101010101" pitchFamily="2" charset="-122"/>
                <a:cs typeface="Times New Roman (Body CS)"/>
              </a:rPr>
              <a:t>）和治理（</a:t>
            </a:r>
            <a:r>
              <a:rPr lang="en-US" sz="2000" kern="100" dirty="0">
                <a:effectLst/>
                <a:latin typeface="+mj-lt"/>
                <a:ea typeface="DengXian" panose="02010600030101010101" pitchFamily="2" charset="-122"/>
                <a:cs typeface="Times New Roman (Body CS)"/>
              </a:rPr>
              <a:t>Governance</a:t>
            </a:r>
            <a:r>
              <a:rPr lang="zh-CN" sz="2000" kern="100" dirty="0">
                <a:effectLst/>
                <a:latin typeface="+mj-lt"/>
                <a:ea typeface="DengXian" panose="02010600030101010101" pitchFamily="2" charset="-122"/>
                <a:cs typeface="Times New Roman (Body CS)"/>
              </a:rPr>
              <a:t>）的信息披 露体系。</a:t>
            </a:r>
            <a:r>
              <a:rPr lang="en-US" sz="2000" kern="100" dirty="0">
                <a:effectLst/>
                <a:latin typeface="+mj-lt"/>
                <a:ea typeface="DengXian" panose="02010600030101010101" pitchFamily="2" charset="-122"/>
                <a:cs typeface="Times New Roman (Body CS)"/>
              </a:rPr>
              <a:t>ESG </a:t>
            </a:r>
            <a:r>
              <a:rPr lang="zh-CN" sz="2000" kern="100" dirty="0">
                <a:effectLst/>
                <a:latin typeface="+mj-lt"/>
                <a:ea typeface="DengXian" panose="02010600030101010101" pitchFamily="2" charset="-122"/>
                <a:cs typeface="Times New Roman (Body CS)"/>
              </a:rPr>
              <a:t>是企业可持续发展的核心框架，已成为企业非财务绩效的主流评价体系。鉴于此，为了 不断适应市场的新变化，推动企业绿色低碳战略转型，引导企业高质量发展，建立适用于我国国情的企 业</a:t>
            </a:r>
            <a:r>
              <a:rPr lang="en-US" sz="2000" kern="100" dirty="0">
                <a:effectLst/>
                <a:latin typeface="+mj-lt"/>
                <a:ea typeface="DengXian" panose="02010600030101010101" pitchFamily="2" charset="-122"/>
                <a:cs typeface="Times New Roman (Body CS)"/>
              </a:rPr>
              <a:t> ESG </a:t>
            </a:r>
            <a:r>
              <a:rPr lang="zh-CN" sz="2000" kern="100" dirty="0">
                <a:effectLst/>
                <a:latin typeface="+mj-lt"/>
                <a:ea typeface="DengXian" panose="02010600030101010101" pitchFamily="2" charset="-122"/>
                <a:cs typeface="Times New Roman (Body CS)"/>
              </a:rPr>
              <a:t>披露指南是必要的和迫切的。</a:t>
            </a:r>
            <a:endParaRPr lang="en-US" sz="2000" kern="100" dirty="0">
              <a:effectLst/>
              <a:latin typeface="+mj-lt"/>
              <a:ea typeface="DengXian" panose="02010600030101010101" pitchFamily="2" charset="-122"/>
              <a:cs typeface="Times New Roman (Body CS)"/>
            </a:endParaRPr>
          </a:p>
          <a:p>
            <a:pPr marL="0" marR="0">
              <a:spcBef>
                <a:spcPts val="0"/>
              </a:spcBef>
              <a:spcAft>
                <a:spcPts val="0"/>
              </a:spcAft>
            </a:pPr>
            <a:r>
              <a:rPr lang="en-US" sz="2000" kern="100" dirty="0">
                <a:effectLst/>
                <a:latin typeface="+mj-lt"/>
                <a:ea typeface="DengXian" panose="02010600030101010101" pitchFamily="2" charset="-122"/>
                <a:cs typeface="Times New Roman (Body CS)"/>
              </a:rPr>
              <a:t> </a:t>
            </a:r>
          </a:p>
          <a:p>
            <a:pPr marL="0" marR="0">
              <a:spcBef>
                <a:spcPts val="0"/>
              </a:spcBef>
              <a:spcAft>
                <a:spcPts val="0"/>
              </a:spcAft>
            </a:pPr>
            <a:r>
              <a:rPr lang="zh-CN" sz="2000" kern="100" dirty="0">
                <a:effectLst/>
                <a:latin typeface="+mj-lt"/>
                <a:ea typeface="DengXian Light" panose="02010600030101010101" pitchFamily="2" charset="-122"/>
                <a:cs typeface="Times New Roman (Body CS)"/>
              </a:rPr>
              <a:t>《企业</a:t>
            </a:r>
            <a:r>
              <a:rPr lang="en-US" sz="2000" kern="100" dirty="0">
                <a:effectLst/>
                <a:latin typeface="+mj-lt"/>
                <a:ea typeface="DengXian" panose="02010600030101010101" pitchFamily="2" charset="-122"/>
                <a:cs typeface="Times New Roman (Body CS)"/>
              </a:rPr>
              <a:t> ESG </a:t>
            </a:r>
            <a:r>
              <a:rPr lang="zh-CN" sz="2000" kern="100" dirty="0">
                <a:effectLst/>
                <a:latin typeface="+mj-lt"/>
                <a:ea typeface="DengXian" panose="02010600030101010101" pitchFamily="2" charset="-122"/>
                <a:cs typeface="Times New Roman (Body CS)"/>
              </a:rPr>
              <a:t>披露指南》以国家相关法律法规和标准为依据，结合我国国情，从环境、社会、治理 三个维度构建企业</a:t>
            </a:r>
            <a:r>
              <a:rPr lang="en-US" sz="2000" kern="100" dirty="0">
                <a:effectLst/>
                <a:latin typeface="+mj-lt"/>
                <a:ea typeface="DengXian" panose="02010600030101010101" pitchFamily="2" charset="-122"/>
                <a:cs typeface="Times New Roman (Body CS)"/>
              </a:rPr>
              <a:t> ESG </a:t>
            </a:r>
            <a:r>
              <a:rPr lang="zh-CN" sz="2000" kern="100" dirty="0">
                <a:effectLst/>
                <a:latin typeface="+mj-lt"/>
                <a:ea typeface="DengXian" panose="02010600030101010101" pitchFamily="2" charset="-122"/>
                <a:cs typeface="Times New Roman (Body CS)"/>
              </a:rPr>
              <a:t>披露指标体系，为企业开展</a:t>
            </a:r>
            <a:r>
              <a:rPr lang="en-US" sz="2000" kern="100" dirty="0">
                <a:effectLst/>
                <a:latin typeface="+mj-lt"/>
                <a:ea typeface="DengXian" panose="02010600030101010101" pitchFamily="2" charset="-122"/>
                <a:cs typeface="Times New Roman (Body CS)"/>
              </a:rPr>
              <a:t> ESG </a:t>
            </a:r>
            <a:r>
              <a:rPr lang="zh-CN" sz="2000" kern="100" dirty="0">
                <a:effectLst/>
                <a:latin typeface="+mj-lt"/>
                <a:ea typeface="DengXian" panose="02010600030101010101" pitchFamily="2" charset="-122"/>
                <a:cs typeface="Times New Roman (Body CS)"/>
              </a:rPr>
              <a:t>披露提供基础框架，促进企业实现经济价值与社会价值的统一。</a:t>
            </a:r>
            <a:endParaRPr lang="zh-CN" altLang="en-US" sz="2000" kern="100" dirty="0">
              <a:effectLst/>
              <a:latin typeface="+mj-lt"/>
              <a:ea typeface="DengXian" panose="02010600030101010101" pitchFamily="2" charset="-122"/>
              <a:cs typeface="Times New Roman (Body CS)"/>
            </a:endParaRPr>
          </a:p>
          <a:p>
            <a:pPr marL="0" indent="0">
              <a:buNone/>
            </a:pPr>
            <a:r>
              <a:rPr lang="en-US" sz="1800" dirty="0">
                <a:latin typeface="+mj-lt"/>
                <a:ea typeface="PingFang SC" panose="020B0400000000000000" pitchFamily="34" charset="-122"/>
              </a:rPr>
              <a:t>(CERDS 2022, Introduction)</a:t>
            </a:r>
          </a:p>
        </p:txBody>
      </p:sp>
      <p:sp>
        <p:nvSpPr>
          <p:cNvPr id="6" name="Content Placeholder 5">
            <a:extLst>
              <a:ext uri="{FF2B5EF4-FFF2-40B4-BE49-F238E27FC236}">
                <a16:creationId xmlns:a16="http://schemas.microsoft.com/office/drawing/2014/main" id="{77C6B529-083C-2D14-C47F-09EFEDB62D95}"/>
              </a:ext>
            </a:extLst>
          </p:cNvPr>
          <p:cNvSpPr>
            <a:spLocks noGrp="1"/>
          </p:cNvSpPr>
          <p:nvPr>
            <p:ph sz="half" idx="2"/>
          </p:nvPr>
        </p:nvSpPr>
        <p:spPr>
          <a:xfrm>
            <a:off x="6172200" y="1825624"/>
            <a:ext cx="5883166" cy="4806403"/>
          </a:xfrm>
        </p:spPr>
        <p:txBody>
          <a:bodyPr>
            <a:noAutofit/>
          </a:bodyPr>
          <a:lstStyle/>
          <a:p>
            <a:r>
              <a:rPr lang="en-US" sz="1600" dirty="0"/>
              <a:t>Corporate ESG disclosure is the company's information disclosure system on the environment (Environmental), Society (Social) and Governance (Governance</a:t>
            </a:r>
            <a:r>
              <a:rPr lang="en-US" sz="1600" b="1" i="1" dirty="0">
                <a:solidFill>
                  <a:srgbClr val="C00000"/>
                </a:solidFill>
              </a:rPr>
              <a:t>). ESG is the core framework for corporate sustainable development and has become the mainstream evaluation system for corporate non-financial performance</a:t>
            </a:r>
            <a:r>
              <a:rPr lang="en-US" sz="1600" dirty="0"/>
              <a:t>. In view of this, in order to continuously adapt to new changes in the market, promote the green and low-carbon strategic transformation of enterprises, and guide enterprises to develop high-quality development, it is necessary and urgent to establish corporate ESG disclosure guidelines that are suitable for our country's national conditions.</a:t>
            </a:r>
          </a:p>
          <a:p>
            <a:endParaRPr lang="en-US" sz="1600" dirty="0"/>
          </a:p>
          <a:p>
            <a:r>
              <a:rPr lang="en-US" sz="1600" dirty="0"/>
              <a:t>The "Enterprise ESG Disclosure Guide" is </a:t>
            </a:r>
            <a:r>
              <a:rPr lang="en-US" sz="1600" b="1" i="1" dirty="0">
                <a:solidFill>
                  <a:srgbClr val="C00000"/>
                </a:solidFill>
              </a:rPr>
              <a:t>based on relevant national laws, regulations and standards, combined with our country's national conditions</a:t>
            </a:r>
            <a:r>
              <a:rPr lang="en-US" sz="1600" dirty="0"/>
              <a:t>, and constructs an enterprise ESG disclosure indicator system from the three dimensions of environment, society and governance, providing a basic framework for enterprises to carry out ESG disclosure and promoting enterprises to realize economic value. unity with social values.</a:t>
            </a:r>
          </a:p>
        </p:txBody>
      </p:sp>
    </p:spTree>
    <p:extLst>
      <p:ext uri="{BB962C8B-B14F-4D97-AF65-F5344CB8AC3E}">
        <p14:creationId xmlns:p14="http://schemas.microsoft.com/office/powerpoint/2010/main" val="50108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53D1F-D8E8-F45D-1E60-818E507CCA88}"/>
              </a:ext>
            </a:extLst>
          </p:cNvPr>
          <p:cNvSpPr>
            <a:spLocks noGrp="1"/>
          </p:cNvSpPr>
          <p:nvPr>
            <p:ph type="title"/>
          </p:nvPr>
        </p:nvSpPr>
        <p:spPr>
          <a:xfrm>
            <a:off x="711470" y="0"/>
            <a:ext cx="5251316" cy="1807305"/>
          </a:xfrm>
        </p:spPr>
        <p:txBody>
          <a:bodyPr vert="horz" lIns="91440" tIns="45720" rIns="91440" bIns="45720" rtlCol="0" anchor="ctr">
            <a:normAutofit/>
          </a:bodyPr>
          <a:lstStyle/>
          <a:p>
            <a:r>
              <a:rPr lang="en-US" sz="4100" b="1" i="1" dirty="0"/>
              <a:t>Normative</a:t>
            </a:r>
            <a:r>
              <a:rPr lang="en-US" sz="4100" dirty="0"/>
              <a:t> Competition Spaces along the Silk Roads</a:t>
            </a:r>
          </a:p>
        </p:txBody>
      </p:sp>
      <p:sp>
        <p:nvSpPr>
          <p:cNvPr id="3" name="Content Placeholder 2">
            <a:extLst>
              <a:ext uri="{FF2B5EF4-FFF2-40B4-BE49-F238E27FC236}">
                <a16:creationId xmlns:a16="http://schemas.microsoft.com/office/drawing/2014/main" id="{B00F02D9-045B-E358-D3B0-69EE42B68CFB}"/>
              </a:ext>
            </a:extLst>
          </p:cNvPr>
          <p:cNvSpPr>
            <a:spLocks noGrp="1"/>
          </p:cNvSpPr>
          <p:nvPr>
            <p:ph sz="half" idx="1"/>
          </p:nvPr>
        </p:nvSpPr>
        <p:spPr>
          <a:xfrm>
            <a:off x="172995" y="2038866"/>
            <a:ext cx="6053172" cy="4819134"/>
          </a:xfrm>
        </p:spPr>
        <p:txBody>
          <a:bodyPr vert="horz" lIns="91440" tIns="45720" rIns="91440" bIns="45720" rtlCol="0">
            <a:noAutofit/>
          </a:bodyPr>
          <a:lstStyle/>
          <a:p>
            <a:r>
              <a:rPr lang="en-US" sz="1800" dirty="0"/>
              <a:t>Liberal Democracy ESG normative social credit</a:t>
            </a:r>
          </a:p>
          <a:p>
            <a:pPr lvl="1"/>
            <a:r>
              <a:rPr lang="en-US" sz="1800" dirty="0"/>
              <a:t>Regional Trade Groups</a:t>
            </a:r>
          </a:p>
          <a:p>
            <a:pPr lvl="1"/>
            <a:r>
              <a:rPr lang="en-US" sz="1800" dirty="0"/>
              <a:t>International Orgs</a:t>
            </a:r>
          </a:p>
          <a:p>
            <a:pPr lvl="1"/>
            <a:r>
              <a:rPr lang="en-US" sz="1800" dirty="0"/>
              <a:t>Compliance through  control of production chains</a:t>
            </a:r>
          </a:p>
          <a:p>
            <a:pPr lvl="2"/>
            <a:r>
              <a:rPr lang="en-US" sz="1800" dirty="0"/>
              <a:t>MNEs; soft/hard law</a:t>
            </a:r>
          </a:p>
          <a:p>
            <a:r>
              <a:rPr lang="en-US" sz="1800" dirty="0"/>
              <a:t>Marxist Leninist </a:t>
            </a:r>
          </a:p>
          <a:p>
            <a:pPr lvl="1"/>
            <a:r>
              <a:rPr lang="en-US" sz="1800" dirty="0"/>
              <a:t>Belt &amp; Road Initiative</a:t>
            </a:r>
          </a:p>
          <a:p>
            <a:pPr lvl="1"/>
            <a:r>
              <a:rPr lang="en-US" sz="1800" dirty="0"/>
              <a:t>International Orgs</a:t>
            </a:r>
          </a:p>
          <a:p>
            <a:pPr lvl="1"/>
            <a:r>
              <a:rPr lang="en-US" sz="1800" dirty="0"/>
              <a:t>Compliance through control of production chains</a:t>
            </a:r>
          </a:p>
          <a:p>
            <a:pPr lvl="2"/>
            <a:r>
              <a:rPr lang="en-US" sz="1800" dirty="0"/>
              <a:t>SOEs and externalization of oversight direction (SASAC, etc., CPC)</a:t>
            </a:r>
          </a:p>
          <a:p>
            <a:r>
              <a:rPr lang="en-US" sz="1800" dirty="0"/>
              <a:t>Both use ESG/Social Credit strategically and instrumentally</a:t>
            </a:r>
          </a:p>
          <a:p>
            <a:pPr lvl="1"/>
            <a:r>
              <a:rPr lang="en-US" sz="1800" dirty="0"/>
              <a:t>Internal discipline</a:t>
            </a:r>
          </a:p>
          <a:p>
            <a:pPr lvl="1"/>
            <a:r>
              <a:rPr lang="en-US" sz="1800" dirty="0"/>
              <a:t>External </a:t>
            </a:r>
          </a:p>
        </p:txBody>
      </p:sp>
      <p:pic>
        <p:nvPicPr>
          <p:cNvPr id="8" name="Content Placeholder 7" descr="A board game with a game board&#10;&#10;Description automatically generated">
            <a:extLst>
              <a:ext uri="{FF2B5EF4-FFF2-40B4-BE49-F238E27FC236}">
                <a16:creationId xmlns:a16="http://schemas.microsoft.com/office/drawing/2014/main" id="{DCAAC5F1-0BA0-B399-365C-7420C1351BB5}"/>
              </a:ext>
            </a:extLst>
          </p:cNvPr>
          <p:cNvPicPr>
            <a:picLocks noGrp="1" noChangeAspect="1"/>
          </p:cNvPicPr>
          <p:nvPr>
            <p:ph sz="half" idx="2"/>
          </p:nvPr>
        </p:nvPicPr>
        <p:blipFill rotWithShape="1">
          <a:blip r:embed="rId2"/>
          <a:srcRect l="18173" r="19224"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0376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hockey player in a red uniform and a black uniform with a hockey stick in front of a crowd&#10;&#10;Description automatically generated">
            <a:extLst>
              <a:ext uri="{FF2B5EF4-FFF2-40B4-BE49-F238E27FC236}">
                <a16:creationId xmlns:a16="http://schemas.microsoft.com/office/drawing/2014/main" id="{F9BCC1D7-1C44-F916-2BF3-8C5F8840C055}"/>
              </a:ext>
            </a:extLst>
          </p:cNvPr>
          <p:cNvPicPr>
            <a:picLocks noGrp="1" noChangeAspect="1"/>
          </p:cNvPicPr>
          <p:nvPr>
            <p:ph sz="half" idx="2"/>
          </p:nvPr>
        </p:nvPicPr>
        <p:blipFill rotWithShape="1">
          <a:blip r:embed="rId2"/>
          <a:srcRect b="1531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32C275-7593-8F6E-E1B6-E0D10332726E}"/>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Mutual Blocking Legislations</a:t>
            </a:r>
          </a:p>
        </p:txBody>
      </p:sp>
      <p:sp>
        <p:nvSpPr>
          <p:cNvPr id="3" name="Content Placeholder 2">
            <a:extLst>
              <a:ext uri="{FF2B5EF4-FFF2-40B4-BE49-F238E27FC236}">
                <a16:creationId xmlns:a16="http://schemas.microsoft.com/office/drawing/2014/main" id="{18479D71-7970-7CC0-8901-C5CC6FBA0795}"/>
              </a:ext>
            </a:extLst>
          </p:cNvPr>
          <p:cNvSpPr>
            <a:spLocks noGrp="1"/>
          </p:cNvSpPr>
          <p:nvPr>
            <p:ph sz="half" idx="1"/>
          </p:nvPr>
        </p:nvSpPr>
        <p:spPr>
          <a:xfrm>
            <a:off x="7531610" y="2434200"/>
            <a:ext cx="4657341" cy="4423789"/>
          </a:xfrm>
        </p:spPr>
        <p:txBody>
          <a:bodyPr vert="horz" lIns="91440" tIns="45720" rIns="91440" bIns="45720" rtlCol="0">
            <a:normAutofit/>
          </a:bodyPr>
          <a:lstStyle/>
          <a:p>
            <a:r>
              <a:rPr lang="en-US" sz="2000" dirty="0"/>
              <a:t>China Bloc</a:t>
            </a:r>
          </a:p>
          <a:p>
            <a:pPr lvl="1"/>
            <a:r>
              <a:rPr lang="en-US" sz="2000" dirty="0"/>
              <a:t>Law</a:t>
            </a:r>
          </a:p>
          <a:p>
            <a:pPr lvl="2"/>
            <a:r>
              <a:rPr lang="en-US" dirty="0"/>
              <a:t>Foreign Affairs Law; Secrecy Law, etc. (with administrative approval regimes); National Security; etc.</a:t>
            </a:r>
          </a:p>
          <a:p>
            <a:pPr lvl="1"/>
            <a:r>
              <a:rPr lang="en-US" sz="2000" dirty="0"/>
              <a:t>Sanctions</a:t>
            </a:r>
          </a:p>
          <a:p>
            <a:pPr lvl="1"/>
            <a:r>
              <a:rPr lang="en-US" sz="2000" dirty="0"/>
              <a:t>Specific blocking legislation</a:t>
            </a:r>
          </a:p>
          <a:p>
            <a:pPr lvl="1"/>
            <a:r>
              <a:rPr lang="en-US" sz="2000" dirty="0"/>
              <a:t>Domestication of data</a:t>
            </a:r>
          </a:p>
          <a:p>
            <a:r>
              <a:rPr lang="en-US" sz="2000" dirty="0"/>
              <a:t>US-EU Bloc</a:t>
            </a:r>
          </a:p>
          <a:p>
            <a:pPr lvl="1"/>
            <a:r>
              <a:rPr lang="en-US" sz="2000" dirty="0"/>
              <a:t>Sanctions</a:t>
            </a:r>
          </a:p>
          <a:p>
            <a:pPr lvl="1"/>
            <a:r>
              <a:rPr lang="en-US" sz="2000" dirty="0"/>
              <a:t>National Security</a:t>
            </a:r>
          </a:p>
          <a:p>
            <a:pPr lvl="1"/>
            <a:r>
              <a:rPr lang="en-US" sz="2000" dirty="0"/>
              <a:t>Markets driven and private</a:t>
            </a:r>
          </a:p>
        </p:txBody>
      </p:sp>
    </p:spTree>
    <p:extLst>
      <p:ext uri="{BB962C8B-B14F-4D97-AF65-F5344CB8AC3E}">
        <p14:creationId xmlns:p14="http://schemas.microsoft.com/office/powerpoint/2010/main" val="1079758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erial view of a highway interchange">
            <a:extLst>
              <a:ext uri="{FF2B5EF4-FFF2-40B4-BE49-F238E27FC236}">
                <a16:creationId xmlns:a16="http://schemas.microsoft.com/office/drawing/2014/main" id="{CBD9E590-A273-35FE-61F4-3B064330C716}"/>
              </a:ext>
            </a:extLst>
          </p:cNvPr>
          <p:cNvPicPr>
            <a:picLocks noChangeAspect="1"/>
          </p:cNvPicPr>
          <p:nvPr/>
        </p:nvPicPr>
        <p:blipFill rotWithShape="1">
          <a:blip r:embed="rId2"/>
          <a:srcRect t="22026" b="10320"/>
          <a:stretch/>
        </p:blipFill>
        <p:spPr>
          <a:xfrm>
            <a:off x="20" y="-7619"/>
            <a:ext cx="12191979" cy="6887364"/>
          </a:xfrm>
          <a:prstGeom prst="rect">
            <a:avLst/>
          </a:prstGeom>
        </p:spPr>
      </p:pic>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 y="0"/>
            <a:ext cx="7397030" cy="6879744"/>
          </a:xfrm>
          <a:prstGeom prst="rect">
            <a:avLst/>
          </a:prstGeom>
          <a:gradFill flip="none" rotWithShape="1">
            <a:gsLst>
              <a:gs pos="9000">
                <a:srgbClr val="000000">
                  <a:alpha val="65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C70A1-98BB-62EF-752F-587F6AECEDCB}"/>
              </a:ext>
            </a:extLst>
          </p:cNvPr>
          <p:cNvSpPr>
            <a:spLocks noGrp="1"/>
          </p:cNvSpPr>
          <p:nvPr>
            <p:ph type="title"/>
          </p:nvPr>
        </p:nvSpPr>
        <p:spPr>
          <a:xfrm>
            <a:off x="859029" y="1457244"/>
            <a:ext cx="4160232" cy="2839273"/>
          </a:xfrm>
        </p:spPr>
        <p:txBody>
          <a:bodyPr vert="horz" lIns="91440" tIns="45720" rIns="91440" bIns="45720" rtlCol="0" anchor="b">
            <a:normAutofit/>
          </a:bodyPr>
          <a:lstStyle/>
          <a:p>
            <a:r>
              <a:rPr lang="en-US" sz="4000">
                <a:solidFill>
                  <a:srgbClr val="FFFFFF"/>
                </a:solidFill>
              </a:rPr>
              <a:t>Cross-Roads Across Systems </a:t>
            </a:r>
          </a:p>
        </p:txBody>
      </p:sp>
      <p:grpSp>
        <p:nvGrpSpPr>
          <p:cNvPr id="13" name="Group 12">
            <a:extLst>
              <a:ext uri="{FF2B5EF4-FFF2-40B4-BE49-F238E27FC236}">
                <a16:creationId xmlns:a16="http://schemas.microsoft.com/office/drawing/2014/main" id="{04AB702C-9893-C42C-D0C4-EE625AAD0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4" name="Rectangle 13">
              <a:extLst>
                <a:ext uri="{FF2B5EF4-FFF2-40B4-BE49-F238E27FC236}">
                  <a16:creationId xmlns:a16="http://schemas.microsoft.com/office/drawing/2014/main" id="{7192B833-3CEB-7C3D-9CB1-ED707506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F182B4F-B2AC-7C92-B0AF-8EFFB6A0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984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DCC9DF4-8BD2-DFAA-9506-92ABA9A66DD1}"/>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3700" kern="1200">
                <a:solidFill>
                  <a:schemeClr val="tx1"/>
                </a:solidFill>
                <a:latin typeface="+mj-lt"/>
                <a:ea typeface="+mj-ea"/>
                <a:cs typeface="+mj-cs"/>
              </a:rPr>
              <a:t>Social Credit as Pathways &amp; Neural Networks</a:t>
            </a:r>
          </a:p>
        </p:txBody>
      </p:sp>
      <p:sp>
        <p:nvSpPr>
          <p:cNvPr id="5" name="Content Placeholder 4">
            <a:extLst>
              <a:ext uri="{FF2B5EF4-FFF2-40B4-BE49-F238E27FC236}">
                <a16:creationId xmlns:a16="http://schemas.microsoft.com/office/drawing/2014/main" id="{6C43EB36-E547-03A5-2D3D-26B33284EB10}"/>
              </a:ext>
            </a:extLst>
          </p:cNvPr>
          <p:cNvSpPr>
            <a:spLocks noGrp="1"/>
          </p:cNvSpPr>
          <p:nvPr>
            <p:ph sz="half" idx="1"/>
          </p:nvPr>
        </p:nvSpPr>
        <p:spPr>
          <a:xfrm>
            <a:off x="157655" y="1825624"/>
            <a:ext cx="6810704" cy="4953547"/>
          </a:xfrm>
        </p:spPr>
        <p:txBody>
          <a:bodyPr vert="horz" lIns="91440" tIns="45720" rIns="91440" bIns="45720" rtlCol="0">
            <a:normAutofit fontScale="70000" lnSpcReduction="20000"/>
          </a:bodyPr>
          <a:lstStyle/>
          <a:p>
            <a:r>
              <a:rPr lang="en-US" dirty="0"/>
              <a:t>Punctuated by platforms</a:t>
            </a:r>
          </a:p>
          <a:p>
            <a:pPr lvl="1"/>
            <a:r>
              <a:rPr lang="en-US" dirty="0"/>
              <a:t>Where producers and users meet</a:t>
            </a:r>
          </a:p>
          <a:p>
            <a:pPr lvl="1"/>
            <a:r>
              <a:rPr lang="en-US" dirty="0"/>
              <a:t>Where interactions organized</a:t>
            </a:r>
          </a:p>
          <a:p>
            <a:pPr lvl="1"/>
            <a:r>
              <a:rPr lang="en-US" dirty="0"/>
              <a:t>Routing</a:t>
            </a:r>
          </a:p>
          <a:p>
            <a:pPr lvl="1"/>
            <a:r>
              <a:rPr lang="en-US" dirty="0"/>
              <a:t>Consequences that then loop back</a:t>
            </a:r>
          </a:p>
          <a:p>
            <a:r>
              <a:rPr lang="en-US" dirty="0"/>
              <a:t>Circulatory system</a:t>
            </a:r>
          </a:p>
          <a:p>
            <a:pPr lvl="1"/>
            <a:r>
              <a:rPr lang="en-US" dirty="0"/>
              <a:t>Between platforms</a:t>
            </a:r>
          </a:p>
          <a:p>
            <a:pPr lvl="1"/>
            <a:r>
              <a:rPr lang="en-US" dirty="0"/>
              <a:t>Structural coupling among functionally differentiated platforms</a:t>
            </a:r>
          </a:p>
          <a:p>
            <a:r>
              <a:rPr lang="en-US" dirty="0"/>
              <a:t>What sort of neural network?</a:t>
            </a:r>
          </a:p>
          <a:p>
            <a:pPr lvl="1"/>
            <a:r>
              <a:rPr lang="en-US" dirty="0"/>
              <a:t>Connected but diffuse—bound by technical standards</a:t>
            </a:r>
          </a:p>
          <a:p>
            <a:pPr lvl="1"/>
            <a:r>
              <a:rPr lang="en-US" dirty="0"/>
              <a:t>Coordinated—single or multiple coordination</a:t>
            </a:r>
          </a:p>
          <a:p>
            <a:pPr lvl="1"/>
            <a:r>
              <a:rPr lang="en-US" dirty="0"/>
              <a:t>Controlled—where is the control</a:t>
            </a:r>
          </a:p>
          <a:p>
            <a:r>
              <a:rPr lang="en-US" dirty="0"/>
              <a:t> ESG</a:t>
            </a:r>
          </a:p>
          <a:p>
            <a:pPr lvl="1"/>
            <a:r>
              <a:rPr lang="en-US" dirty="0"/>
              <a:t>Platform</a:t>
            </a:r>
          </a:p>
          <a:p>
            <a:pPr lvl="2"/>
            <a:r>
              <a:rPr lang="en-US" dirty="0"/>
              <a:t>Standardized structures of functional differentiation</a:t>
            </a:r>
          </a:p>
          <a:p>
            <a:pPr lvl="2"/>
            <a:r>
              <a:rPr lang="en-US" dirty="0"/>
              <a:t>Within neural networks of “trustworthiness” </a:t>
            </a:r>
          </a:p>
          <a:p>
            <a:pPr lvl="1"/>
            <a:r>
              <a:rPr lang="en-US" dirty="0"/>
              <a:t>Pathway and neural network</a:t>
            </a:r>
          </a:p>
          <a:p>
            <a:pPr lvl="2"/>
            <a:r>
              <a:rPr lang="en-US" dirty="0"/>
              <a:t>Generating disciplinary data</a:t>
            </a:r>
          </a:p>
          <a:p>
            <a:pPr lvl="2"/>
            <a:r>
              <a:rPr lang="en-US" dirty="0"/>
              <a:t>Structures through regulatory standards</a:t>
            </a:r>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diagram of a nerve cell&#10;&#10;Description automatically generated">
            <a:extLst>
              <a:ext uri="{FF2B5EF4-FFF2-40B4-BE49-F238E27FC236}">
                <a16:creationId xmlns:a16="http://schemas.microsoft.com/office/drawing/2014/main" id="{630579EA-5200-456A-392A-2C597B73E683}"/>
              </a:ext>
            </a:extLst>
          </p:cNvPr>
          <p:cNvPicPr>
            <a:picLocks noChangeAspect="1"/>
          </p:cNvPicPr>
          <p:nvPr/>
        </p:nvPicPr>
        <p:blipFill rotWithShape="1">
          <a:blip r:embed="rId2"/>
          <a:srcRect t="4669" r="-4" b="388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Content Placeholder 7" descr="A close-up of a blue glowing network&#10;&#10;Description automatically generated">
            <a:extLst>
              <a:ext uri="{FF2B5EF4-FFF2-40B4-BE49-F238E27FC236}">
                <a16:creationId xmlns:a16="http://schemas.microsoft.com/office/drawing/2014/main" id="{36EF29D5-B984-D0B1-BA90-2CC8385D2255}"/>
              </a:ext>
            </a:extLst>
          </p:cNvPr>
          <p:cNvPicPr>
            <a:picLocks noGrp="1" noChangeAspect="1"/>
          </p:cNvPicPr>
          <p:nvPr>
            <p:ph sz="half" idx="2"/>
          </p:nvPr>
        </p:nvPicPr>
        <p:blipFill rotWithShape="1">
          <a:blip r:embed="rId3"/>
          <a:srcRect l="5648" r="1596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53797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in a top hat and red ribbons standing on a diamond with animals and symbols&#10;&#10;Description automatically generated">
            <a:extLst>
              <a:ext uri="{FF2B5EF4-FFF2-40B4-BE49-F238E27FC236}">
                <a16:creationId xmlns:a16="http://schemas.microsoft.com/office/drawing/2014/main" id="{D1C238D9-F2B9-B2A7-4F5B-8ACEC504D899}"/>
              </a:ext>
            </a:extLst>
          </p:cNvPr>
          <p:cNvPicPr>
            <a:picLocks noGrp="1" noChangeAspect="1"/>
          </p:cNvPicPr>
          <p:nvPr>
            <p:ph sz="half" idx="2"/>
          </p:nvPr>
        </p:nvPicPr>
        <p:blipFill rotWithShape="1">
          <a:blip r:embed="rId2"/>
          <a:srcRect l="13849" r="8250"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676124-86DA-7ED7-C7A3-A4B4F51F3D01}"/>
              </a:ext>
            </a:extLst>
          </p:cNvPr>
          <p:cNvSpPr>
            <a:spLocks noGrp="1"/>
          </p:cNvSpPr>
          <p:nvPr>
            <p:ph type="title"/>
          </p:nvPr>
        </p:nvSpPr>
        <p:spPr>
          <a:xfrm>
            <a:off x="7531610" y="0"/>
            <a:ext cx="4657341" cy="1899912"/>
          </a:xfrm>
        </p:spPr>
        <p:txBody>
          <a:bodyPr vert="horz" lIns="91440" tIns="45720" rIns="91440" bIns="45720" rtlCol="0" anchor="ctr">
            <a:normAutofit fontScale="90000"/>
          </a:bodyPr>
          <a:lstStyle/>
          <a:p>
            <a:r>
              <a:rPr lang="en-US" sz="4000" b="1" dirty="0"/>
              <a:t>Possibilities: Crossroads, Junctions, Intersections</a:t>
            </a:r>
          </a:p>
        </p:txBody>
      </p:sp>
      <p:sp>
        <p:nvSpPr>
          <p:cNvPr id="4" name="Content Placeholder 3">
            <a:extLst>
              <a:ext uri="{FF2B5EF4-FFF2-40B4-BE49-F238E27FC236}">
                <a16:creationId xmlns:a16="http://schemas.microsoft.com/office/drawing/2014/main" id="{39F25B2F-98CE-EE16-84A5-4BE10408CD8A}"/>
              </a:ext>
            </a:extLst>
          </p:cNvPr>
          <p:cNvSpPr>
            <a:spLocks noGrp="1"/>
          </p:cNvSpPr>
          <p:nvPr>
            <p:ph sz="half" idx="1"/>
          </p:nvPr>
        </p:nvSpPr>
        <p:spPr>
          <a:xfrm>
            <a:off x="7341070" y="1899912"/>
            <a:ext cx="4657341" cy="4958088"/>
          </a:xfrm>
        </p:spPr>
        <p:txBody>
          <a:bodyPr vert="horz" lIns="91440" tIns="45720" rIns="91440" bIns="45720" rtlCol="0">
            <a:normAutofit fontScale="77500" lnSpcReduction="20000"/>
          </a:bodyPr>
          <a:lstStyle/>
          <a:p>
            <a:r>
              <a:rPr lang="en-US" sz="2000" b="1" i="1" dirty="0">
                <a:solidFill>
                  <a:srgbClr val="C00000"/>
                </a:solidFill>
              </a:rPr>
              <a:t>Journey</a:t>
            </a:r>
            <a:r>
              <a:rPr lang="en-US" sz="2000" dirty="0">
                <a:solidFill>
                  <a:srgbClr val="C00000"/>
                </a:solidFill>
              </a:rPr>
              <a:t> </a:t>
            </a:r>
            <a:r>
              <a:rPr lang="en-US" sz="2000" dirty="0"/>
              <a:t>of intersecting paths</a:t>
            </a:r>
          </a:p>
          <a:p>
            <a:pPr lvl="1"/>
            <a:r>
              <a:rPr lang="en-US" sz="1600" dirty="0"/>
              <a:t>ESG are roadways going in different directions</a:t>
            </a:r>
          </a:p>
          <a:p>
            <a:r>
              <a:rPr lang="en-US" sz="2000" dirty="0"/>
              <a:t>Hostile </a:t>
            </a:r>
            <a:r>
              <a:rPr lang="en-US" sz="2000" b="1" i="1" dirty="0">
                <a:solidFill>
                  <a:srgbClr val="C00000"/>
                </a:solidFill>
              </a:rPr>
              <a:t>incursions</a:t>
            </a:r>
            <a:r>
              <a:rPr lang="en-US" sz="2000" dirty="0">
                <a:solidFill>
                  <a:srgbClr val="C00000"/>
                </a:solidFill>
              </a:rPr>
              <a:t> </a:t>
            </a:r>
            <a:r>
              <a:rPr lang="en-US" sz="2000" dirty="0"/>
              <a:t>that meet at one or more points </a:t>
            </a:r>
          </a:p>
          <a:p>
            <a:pPr lvl="1"/>
            <a:r>
              <a:rPr lang="en-US" sz="1600" dirty="0"/>
              <a:t>Incompatibilities and strategic uses meeting in ESG standards</a:t>
            </a:r>
          </a:p>
          <a:p>
            <a:r>
              <a:rPr lang="en-US" sz="2000" dirty="0"/>
              <a:t>The </a:t>
            </a:r>
            <a:r>
              <a:rPr lang="en-US" sz="2000" b="1" i="1" dirty="0">
                <a:solidFill>
                  <a:srgbClr val="C00000"/>
                </a:solidFill>
              </a:rPr>
              <a:t>space</a:t>
            </a:r>
            <a:r>
              <a:rPr lang="en-US" sz="2000" dirty="0"/>
              <a:t> between places that share one or more meeting points</a:t>
            </a:r>
          </a:p>
          <a:p>
            <a:pPr lvl="1"/>
            <a:r>
              <a:rPr lang="en-US" sz="1600" dirty="0"/>
              <a:t>Normative structures, political objectives of ESG standards</a:t>
            </a:r>
          </a:p>
          <a:p>
            <a:r>
              <a:rPr lang="en-US" sz="2000" dirty="0"/>
              <a:t>To </a:t>
            </a:r>
            <a:r>
              <a:rPr lang="en-US" sz="2000" b="1" i="1" dirty="0">
                <a:solidFill>
                  <a:srgbClr val="C00000"/>
                </a:solidFill>
              </a:rPr>
              <a:t>thwart, obstruct, or oppose </a:t>
            </a:r>
            <a:r>
              <a:rPr lang="en-US" sz="2000" dirty="0"/>
              <a:t>at a point of pathway intersection </a:t>
            </a:r>
          </a:p>
          <a:p>
            <a:pPr lvl="1"/>
            <a:r>
              <a:rPr lang="en-US" sz="1600" dirty="0"/>
              <a:t>Use of ESG to block or oppose normative or operational efforts of competitors</a:t>
            </a:r>
          </a:p>
          <a:p>
            <a:r>
              <a:rPr lang="en-US" sz="2000" b="1" i="1" dirty="0">
                <a:solidFill>
                  <a:srgbClr val="C00000"/>
                </a:solidFill>
              </a:rPr>
              <a:t>Meeting point</a:t>
            </a:r>
            <a:r>
              <a:rPr lang="en-US" sz="2000" dirty="0"/>
              <a:t> of passages from one place to another</a:t>
            </a:r>
          </a:p>
          <a:p>
            <a:pPr lvl="1"/>
            <a:r>
              <a:rPr lang="en-US" sz="1600" dirty="0"/>
              <a:t>Social credit and ESG as means of shaping behavior and cultures</a:t>
            </a:r>
          </a:p>
          <a:p>
            <a:r>
              <a:rPr lang="en-US" sz="2000" dirty="0"/>
              <a:t>A </a:t>
            </a:r>
            <a:r>
              <a:rPr lang="en-US" sz="2000" b="1" i="1" dirty="0">
                <a:solidFill>
                  <a:srgbClr val="C00000"/>
                </a:solidFill>
              </a:rPr>
              <a:t>turning or decision point</a:t>
            </a:r>
            <a:endParaRPr lang="en-US" sz="2000" dirty="0">
              <a:solidFill>
                <a:srgbClr val="C00000"/>
              </a:solidFill>
            </a:endParaRPr>
          </a:p>
          <a:p>
            <a:pPr lvl="1"/>
            <a:r>
              <a:rPr lang="en-US" sz="1600" dirty="0"/>
              <a:t>ESG and Social Credit regimes as modalities of “just transitions”</a:t>
            </a:r>
          </a:p>
          <a:p>
            <a:r>
              <a:rPr lang="en-US" sz="2000" dirty="0"/>
              <a:t>Folklores: a </a:t>
            </a:r>
            <a:r>
              <a:rPr lang="en-US" sz="2000" b="1" i="1" dirty="0">
                <a:solidFill>
                  <a:srgbClr val="C00000"/>
                </a:solidFill>
              </a:rPr>
              <a:t>portal to or a location between</a:t>
            </a:r>
            <a:r>
              <a:rPr lang="en-US" sz="2000" dirty="0"/>
              <a:t> worlds where spirits can be contacted</a:t>
            </a:r>
          </a:p>
          <a:p>
            <a:pPr lvl="1"/>
            <a:r>
              <a:rPr lang="en-US" sz="1600" dirty="0"/>
              <a:t>Social  credit generally and ESG specifically as the data driven construction of institutional folklores</a:t>
            </a:r>
          </a:p>
          <a:p>
            <a:endParaRPr lang="en-US" sz="2000" dirty="0"/>
          </a:p>
        </p:txBody>
      </p:sp>
    </p:spTree>
    <p:extLst>
      <p:ext uri="{BB962C8B-B14F-4D97-AF65-F5344CB8AC3E}">
        <p14:creationId xmlns:p14="http://schemas.microsoft.com/office/powerpoint/2010/main" val="275753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21B24-F139-6D36-D928-552FD97D515B}"/>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Roadmap</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3389163-93D0-7CCC-26F7-B14F1DF89DD7}"/>
              </a:ext>
            </a:extLst>
          </p:cNvPr>
          <p:cNvSpPr>
            <a:spLocks noGrp="1"/>
          </p:cNvSpPr>
          <p:nvPr>
            <p:ph sz="half" idx="2"/>
          </p:nvPr>
        </p:nvSpPr>
        <p:spPr>
          <a:xfrm>
            <a:off x="590719" y="2330505"/>
            <a:ext cx="4559425" cy="3979585"/>
          </a:xfrm>
        </p:spPr>
        <p:txBody>
          <a:bodyPr vert="horz" lIns="91440" tIns="45720" rIns="91440" bIns="45720" rtlCol="0" anchor="ctr">
            <a:normAutofit/>
          </a:bodyPr>
          <a:lstStyle/>
          <a:p>
            <a:r>
              <a:rPr lang="en-US" sz="2000" dirty="0"/>
              <a:t>The pathways of ESG in global public-private governance</a:t>
            </a:r>
          </a:p>
          <a:p>
            <a:r>
              <a:rPr lang="en-US" sz="2000" dirty="0"/>
              <a:t>China’s ESG policies</a:t>
            </a:r>
          </a:p>
          <a:p>
            <a:r>
              <a:rPr lang="en-US" sz="2000" dirty="0"/>
              <a:t>Are ESG policies aligned with Social Credit? Are they a species of Social Credit broadly understood?</a:t>
            </a:r>
          </a:p>
          <a:p>
            <a:r>
              <a:rPr lang="en-US" sz="2000" dirty="0"/>
              <a:t>Conflicts at the Crossroads</a:t>
            </a:r>
          </a:p>
          <a:p>
            <a:pPr lvl="1"/>
            <a:r>
              <a:rPr lang="en-US" sz="2000" dirty="0"/>
              <a:t>Inside China</a:t>
            </a:r>
          </a:p>
          <a:p>
            <a:pPr lvl="1"/>
            <a:r>
              <a:rPr lang="en-US" sz="2000" dirty="0"/>
              <a:t>Along the Silk Roads</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pointing at a path&#10;&#10;Description automatically generated">
            <a:extLst>
              <a:ext uri="{FF2B5EF4-FFF2-40B4-BE49-F238E27FC236}">
                <a16:creationId xmlns:a16="http://schemas.microsoft.com/office/drawing/2014/main" id="{6CDC4C78-2EB0-BB9C-1E75-05C5D0FD3640}"/>
              </a:ext>
            </a:extLst>
          </p:cNvPr>
          <p:cNvPicPr>
            <a:picLocks noGrp="1" noChangeAspect="1"/>
          </p:cNvPicPr>
          <p:nvPr>
            <p:ph sz="half" idx="1"/>
          </p:nvPr>
        </p:nvPicPr>
        <p:blipFill rotWithShape="1">
          <a:blip r:embed="rId2"/>
          <a:srcRect l="12442" r="5806" b="1"/>
          <a:stretch/>
        </p:blipFill>
        <p:spPr>
          <a:xfrm>
            <a:off x="5977788" y="799352"/>
            <a:ext cx="5425410" cy="5259296"/>
          </a:xfrm>
          <a:prstGeom prst="rect">
            <a:avLst/>
          </a:prstGeom>
        </p:spPr>
      </p:pic>
    </p:spTree>
    <p:extLst>
      <p:ext uri="{BB962C8B-B14F-4D97-AF65-F5344CB8AC3E}">
        <p14:creationId xmlns:p14="http://schemas.microsoft.com/office/powerpoint/2010/main" val="238470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EE23A8C4-C6A7-BF34-2FBD-F197377214B7}"/>
              </a:ext>
            </a:extLst>
          </p:cNvPr>
          <p:cNvPicPr>
            <a:picLocks noChangeAspect="1"/>
          </p:cNvPicPr>
          <p:nvPr/>
        </p:nvPicPr>
        <p:blipFill rotWithShape="1">
          <a:blip r:embed="rId2"/>
          <a:srcRect t="3582" b="21418"/>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1E675-C1E7-CD37-C77C-F83DB810723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Questions</a:t>
            </a:r>
          </a:p>
        </p:txBody>
      </p:sp>
    </p:spTree>
    <p:extLst>
      <p:ext uri="{BB962C8B-B14F-4D97-AF65-F5344CB8AC3E}">
        <p14:creationId xmlns:p14="http://schemas.microsoft.com/office/powerpoint/2010/main" val="901730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4F81D-505D-3EC4-4F2D-E26B811C41E0}"/>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Thanks</a:t>
            </a:r>
          </a:p>
        </p:txBody>
      </p:sp>
      <p:pic>
        <p:nvPicPr>
          <p:cNvPr id="5" name="Content Placeholder 4" descr="Many different colored paper notes&#10;&#10;Description automatically generated with medium confidence">
            <a:extLst>
              <a:ext uri="{FF2B5EF4-FFF2-40B4-BE49-F238E27FC236}">
                <a16:creationId xmlns:a16="http://schemas.microsoft.com/office/drawing/2014/main" id="{D652F0A8-C133-E59F-7BC1-2967A2BF8391}"/>
              </a:ext>
            </a:extLst>
          </p:cNvPr>
          <p:cNvPicPr>
            <a:picLocks noGrp="1" noChangeAspect="1"/>
          </p:cNvPicPr>
          <p:nvPr>
            <p:ph idx="1"/>
          </p:nvPr>
        </p:nvPicPr>
        <p:blipFill rotWithShape="1">
          <a:blip r:embed="rId2"/>
          <a:srcRect b="960"/>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90461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514DE60-B139-9B8B-7C93-A6C68489F92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ESG in Global Governance</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circular diagram of a company's integration&#10;&#10;Description automatically generated">
            <a:extLst>
              <a:ext uri="{FF2B5EF4-FFF2-40B4-BE49-F238E27FC236}">
                <a16:creationId xmlns:a16="http://schemas.microsoft.com/office/drawing/2014/main" id="{6FF8260E-B62C-5E46-E18C-E122A99BD72B}"/>
              </a:ext>
            </a:extLst>
          </p:cNvPr>
          <p:cNvPicPr>
            <a:picLocks noGrp="1" noChangeAspect="1"/>
          </p:cNvPicPr>
          <p:nvPr>
            <p:ph idx="1"/>
          </p:nvPr>
        </p:nvPicPr>
        <p:blipFill rotWithShape="1">
          <a:blip r:embed="rId2"/>
          <a:srcRect t="14402" b="13030"/>
          <a:stretch/>
        </p:blipFill>
        <p:spPr>
          <a:xfrm>
            <a:off x="976251" y="942538"/>
            <a:ext cx="7163222" cy="4808332"/>
          </a:xfrm>
          <a:prstGeom prst="rect">
            <a:avLst/>
          </a:prstGeom>
          <a:effectLst/>
        </p:spPr>
      </p:pic>
      <p:sp>
        <p:nvSpPr>
          <p:cNvPr id="9" name="TextBox 8">
            <a:extLst>
              <a:ext uri="{FF2B5EF4-FFF2-40B4-BE49-F238E27FC236}">
                <a16:creationId xmlns:a16="http://schemas.microsoft.com/office/drawing/2014/main" id="{5A90CDA5-0290-55DC-8E54-97EF31DCC2C3}"/>
              </a:ext>
            </a:extLst>
          </p:cNvPr>
          <p:cNvSpPr txBox="1"/>
          <p:nvPr/>
        </p:nvSpPr>
        <p:spPr>
          <a:xfrm>
            <a:off x="9452919" y="5943600"/>
            <a:ext cx="1533177"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258713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552E-B0D4-6849-DD04-00AB6B8FB764}"/>
              </a:ext>
            </a:extLst>
          </p:cNvPr>
          <p:cNvSpPr>
            <a:spLocks noGrp="1"/>
          </p:cNvSpPr>
          <p:nvPr>
            <p:ph type="title"/>
          </p:nvPr>
        </p:nvSpPr>
        <p:spPr>
          <a:xfrm>
            <a:off x="557095" y="0"/>
            <a:ext cx="5181600" cy="1325563"/>
          </a:xfrm>
        </p:spPr>
        <p:txBody>
          <a:bodyPr/>
          <a:lstStyle/>
          <a:p>
            <a:r>
              <a:rPr lang="en-US" dirty="0"/>
              <a:t>Brief Background: ESG</a:t>
            </a:r>
          </a:p>
        </p:txBody>
      </p:sp>
      <p:sp>
        <p:nvSpPr>
          <p:cNvPr id="3" name="Content Placeholder 2">
            <a:extLst>
              <a:ext uri="{FF2B5EF4-FFF2-40B4-BE49-F238E27FC236}">
                <a16:creationId xmlns:a16="http://schemas.microsoft.com/office/drawing/2014/main" id="{BE25F2C2-F85C-EB3C-A6C0-B88DE66DA4B2}"/>
              </a:ext>
            </a:extLst>
          </p:cNvPr>
          <p:cNvSpPr>
            <a:spLocks noGrp="1"/>
          </p:cNvSpPr>
          <p:nvPr>
            <p:ph sz="half" idx="1"/>
          </p:nvPr>
        </p:nvSpPr>
        <p:spPr>
          <a:xfrm>
            <a:off x="0" y="1325563"/>
            <a:ext cx="6019800" cy="5532437"/>
          </a:xfrm>
        </p:spPr>
        <p:txBody>
          <a:bodyPr>
            <a:normAutofit/>
          </a:bodyPr>
          <a:lstStyle/>
          <a:p>
            <a:r>
              <a:rPr lang="en-US" dirty="0"/>
              <a:t>Assessing finance risk (and thus cost of capital) in private markets</a:t>
            </a:r>
          </a:p>
          <a:p>
            <a:pPr lvl="1"/>
            <a:r>
              <a:rPr lang="en-US" dirty="0"/>
              <a:t>Data based ratings</a:t>
            </a:r>
          </a:p>
          <a:p>
            <a:pPr lvl="1"/>
            <a:r>
              <a:rPr lang="en-US" dirty="0"/>
              <a:t>Advance normative agendas</a:t>
            </a:r>
          </a:p>
          <a:p>
            <a:pPr lvl="1"/>
            <a:r>
              <a:rPr lang="en-US" dirty="0"/>
              <a:t>Guided by the state; implemented by financial institutions</a:t>
            </a:r>
          </a:p>
          <a:p>
            <a:pPr lvl="1"/>
            <a:r>
              <a:rPr lang="en-US" dirty="0"/>
              <a:t>Bank Lending</a:t>
            </a:r>
          </a:p>
          <a:p>
            <a:pPr lvl="2"/>
            <a:r>
              <a:rPr lang="en-US" dirty="0"/>
              <a:t>Cost of capital</a:t>
            </a:r>
          </a:p>
          <a:p>
            <a:pPr lvl="2"/>
            <a:r>
              <a:rPr lang="en-US" dirty="0"/>
              <a:t>Availability of funds</a:t>
            </a:r>
          </a:p>
          <a:p>
            <a:pPr lvl="1"/>
            <a:r>
              <a:rPr lang="en-US" dirty="0"/>
              <a:t>Financial investment decisions</a:t>
            </a:r>
          </a:p>
          <a:p>
            <a:pPr lvl="2"/>
            <a:r>
              <a:rPr lang="en-US" dirty="0"/>
              <a:t>Norwegian Pension Fund Global Model</a:t>
            </a:r>
          </a:p>
          <a:p>
            <a:pPr lvl="1"/>
            <a:r>
              <a:rPr lang="en-US" dirty="0"/>
              <a:t>Operationalized through reporting, ratings</a:t>
            </a:r>
          </a:p>
          <a:p>
            <a:pPr lvl="2"/>
            <a:r>
              <a:rPr lang="en-US" dirty="0"/>
              <a:t>Black lists; Red lists?</a:t>
            </a:r>
          </a:p>
          <a:p>
            <a:pPr lvl="1"/>
            <a:endParaRPr lang="en-US" dirty="0"/>
          </a:p>
          <a:p>
            <a:pPr marL="0" indent="0">
              <a:buNone/>
            </a:pPr>
            <a:endParaRPr lang="en-US" dirty="0"/>
          </a:p>
        </p:txBody>
      </p:sp>
      <p:pic>
        <p:nvPicPr>
          <p:cNvPr id="6" name="Content Placeholder 5">
            <a:extLst>
              <a:ext uri="{FF2B5EF4-FFF2-40B4-BE49-F238E27FC236}">
                <a16:creationId xmlns:a16="http://schemas.microsoft.com/office/drawing/2014/main" id="{6441B519-8CEA-4177-273F-D666F712B0FD}"/>
              </a:ext>
            </a:extLst>
          </p:cNvPr>
          <p:cNvPicPr>
            <a:picLocks noGrp="1" noChangeAspect="1"/>
          </p:cNvPicPr>
          <p:nvPr>
            <p:ph sz="half" idx="2"/>
          </p:nvPr>
        </p:nvPicPr>
        <p:blipFill>
          <a:blip r:embed="rId2"/>
          <a:stretch>
            <a:fillRect/>
          </a:stretch>
        </p:blipFill>
        <p:spPr>
          <a:xfrm>
            <a:off x="6453306" y="86496"/>
            <a:ext cx="5617974" cy="6647935"/>
          </a:xfrm>
        </p:spPr>
      </p:pic>
    </p:spTree>
    <p:extLst>
      <p:ext uri="{BB962C8B-B14F-4D97-AF65-F5344CB8AC3E}">
        <p14:creationId xmlns:p14="http://schemas.microsoft.com/office/powerpoint/2010/main" val="225362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brides figurines&#10;&#10;Description automatically generated">
            <a:extLst>
              <a:ext uri="{FF2B5EF4-FFF2-40B4-BE49-F238E27FC236}">
                <a16:creationId xmlns:a16="http://schemas.microsoft.com/office/drawing/2014/main" id="{D1018487-73FE-2E99-3472-1DCF4103B922}"/>
              </a:ext>
            </a:extLst>
          </p:cNvPr>
          <p:cNvPicPr>
            <a:picLocks noGrp="1" noChangeAspect="1"/>
          </p:cNvPicPr>
          <p:nvPr>
            <p:ph sz="half" idx="1"/>
          </p:nvPr>
        </p:nvPicPr>
        <p:blipFill rotWithShape="1">
          <a:blip r:embed="rId2"/>
          <a:srcRect b="383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4CEEF3F-7E23-8852-5D28-7A26B7A41EA2}"/>
              </a:ext>
            </a:extLst>
          </p:cNvPr>
          <p:cNvSpPr>
            <a:spLocks noGrp="1"/>
          </p:cNvSpPr>
          <p:nvPr>
            <p:ph type="title"/>
          </p:nvPr>
        </p:nvSpPr>
        <p:spPr>
          <a:xfrm>
            <a:off x="7529381" y="200658"/>
            <a:ext cx="3822189" cy="1899912"/>
          </a:xfrm>
        </p:spPr>
        <p:txBody>
          <a:bodyPr vert="horz" lIns="91440" tIns="45720" rIns="91440" bIns="45720" rtlCol="0" anchor="ctr">
            <a:normAutofit/>
          </a:bodyPr>
          <a:lstStyle/>
          <a:p>
            <a:r>
              <a:rPr lang="en-US" sz="4000" dirty="0"/>
              <a:t>How is it Used?</a:t>
            </a:r>
          </a:p>
        </p:txBody>
      </p:sp>
      <p:sp>
        <p:nvSpPr>
          <p:cNvPr id="6" name="Content Placeholder 5">
            <a:extLst>
              <a:ext uri="{FF2B5EF4-FFF2-40B4-BE49-F238E27FC236}">
                <a16:creationId xmlns:a16="http://schemas.microsoft.com/office/drawing/2014/main" id="{FCECD781-A0E6-CABC-4ECB-96D52F7E9CA9}"/>
              </a:ext>
            </a:extLst>
          </p:cNvPr>
          <p:cNvSpPr>
            <a:spLocks noGrp="1"/>
          </p:cNvSpPr>
          <p:nvPr>
            <p:ph sz="half" idx="2"/>
          </p:nvPr>
        </p:nvSpPr>
        <p:spPr>
          <a:xfrm>
            <a:off x="7531610" y="1860332"/>
            <a:ext cx="4657341" cy="4997658"/>
          </a:xfrm>
        </p:spPr>
        <p:txBody>
          <a:bodyPr vert="horz" lIns="91440" tIns="45720" rIns="91440" bIns="45720" rtlCol="0">
            <a:normAutofit/>
          </a:bodyPr>
          <a:lstStyle/>
          <a:p>
            <a:r>
              <a:rPr lang="en-US" sz="2000" b="1" i="1" dirty="0">
                <a:solidFill>
                  <a:srgbClr val="C00000"/>
                </a:solidFill>
              </a:rPr>
              <a:t>Investment and reporting</a:t>
            </a:r>
          </a:p>
          <a:p>
            <a:pPr lvl="1"/>
            <a:r>
              <a:rPr lang="en-US" sz="1600" dirty="0"/>
              <a:t>Grounded in specific objectives relevant to time, space and place</a:t>
            </a:r>
          </a:p>
          <a:p>
            <a:pPr lvl="1"/>
            <a:r>
              <a:rPr lang="en-US" sz="1600" dirty="0"/>
              <a:t>Affects availability and cost of capital</a:t>
            </a:r>
          </a:p>
          <a:p>
            <a:r>
              <a:rPr lang="en-US" sz="2000" b="1" i="1" dirty="0">
                <a:solidFill>
                  <a:srgbClr val="C00000"/>
                </a:solidFill>
              </a:rPr>
              <a:t>Indirect regulatory effect</a:t>
            </a:r>
            <a:r>
              <a:rPr lang="en-US" sz="2000" dirty="0"/>
              <a:t>:</a:t>
            </a:r>
          </a:p>
          <a:p>
            <a:pPr lvl="1"/>
            <a:r>
              <a:rPr lang="en-US" sz="1600" dirty="0"/>
              <a:t>Companies conform to ESG expectations  to remain in their investment universe</a:t>
            </a:r>
          </a:p>
          <a:p>
            <a:pPr lvl="1"/>
            <a:r>
              <a:rPr lang="en-US" sz="1600" dirty="0"/>
              <a:t>“According to an industry report from US SIF Foundation, investors held $17.1 trillion in assets chosen according to ESG principles in 2020, up from $12 trillion just two years earlier.1 ESG-specific mutual funds and ETFs also reached a record $400 billion in AUM in 2021, up 33% from the year before. . .” (</a:t>
            </a:r>
            <a:r>
              <a:rPr lang="en-US" sz="1600" dirty="0">
                <a:hlinkClick r:id="rId3"/>
              </a:rPr>
              <a:t>Investopedia</a:t>
            </a:r>
            <a:r>
              <a:rPr lang="en-US" sz="1600" dirty="0"/>
              <a:t>)</a:t>
            </a:r>
          </a:p>
          <a:p>
            <a:r>
              <a:rPr lang="en-US" sz="2000" b="1" i="1" dirty="0">
                <a:solidFill>
                  <a:srgbClr val="C00000"/>
                </a:solidFill>
              </a:rPr>
              <a:t>RATINGS</a:t>
            </a:r>
            <a:r>
              <a:rPr lang="en-US" sz="2000" dirty="0"/>
              <a:t>: </a:t>
            </a:r>
          </a:p>
          <a:p>
            <a:pPr lvl="1"/>
            <a:r>
              <a:rPr lang="en-US" sz="1600" dirty="0"/>
              <a:t>“</a:t>
            </a:r>
            <a:r>
              <a:rPr lang="en-US" sz="1600" dirty="0">
                <a:hlinkClick r:id="rId4"/>
              </a:rPr>
              <a:t>100 Best ESG Companies 2021</a:t>
            </a:r>
            <a:r>
              <a:rPr lang="en-US" sz="1600" dirty="0"/>
              <a:t>”</a:t>
            </a:r>
          </a:p>
          <a:p>
            <a:pPr lvl="1"/>
            <a:r>
              <a:rPr lang="en-US" sz="1600" dirty="0"/>
              <a:t>Compliance based data driven regimes</a:t>
            </a:r>
          </a:p>
          <a:p>
            <a:pPr lvl="1"/>
            <a:endParaRPr lang="en-US" sz="1300" dirty="0"/>
          </a:p>
        </p:txBody>
      </p:sp>
    </p:spTree>
    <p:extLst>
      <p:ext uri="{BB962C8B-B14F-4D97-AF65-F5344CB8AC3E}">
        <p14:creationId xmlns:p14="http://schemas.microsoft.com/office/powerpoint/2010/main" val="209420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erson in a yellow shirt and gloves holding an egg carton&#10;&#10;Description automatically generated">
            <a:extLst>
              <a:ext uri="{FF2B5EF4-FFF2-40B4-BE49-F238E27FC236}">
                <a16:creationId xmlns:a16="http://schemas.microsoft.com/office/drawing/2014/main" id="{F05788B2-76A6-B08E-0A87-04595690523F}"/>
              </a:ext>
            </a:extLst>
          </p:cNvPr>
          <p:cNvPicPr>
            <a:picLocks noGrp="1" noChangeAspect="1"/>
          </p:cNvPicPr>
          <p:nvPr>
            <p:ph sz="half" idx="2"/>
          </p:nvPr>
        </p:nvPicPr>
        <p:blipFill rotWithShape="1">
          <a:blip r:embed="rId2"/>
          <a:srcRect b="459"/>
          <a:stretch/>
        </p:blipFill>
        <p:spPr>
          <a:xfrm>
            <a:off x="2522356"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CF2746B-E88D-3892-84CA-15A3EACBBB73}"/>
              </a:ext>
            </a:extLst>
          </p:cNvPr>
          <p:cNvSpPr>
            <a:spLocks noGrp="1"/>
          </p:cNvSpPr>
          <p:nvPr>
            <p:ph type="title"/>
          </p:nvPr>
        </p:nvSpPr>
        <p:spPr>
          <a:xfrm>
            <a:off x="567560" y="365125"/>
            <a:ext cx="4092830" cy="1899912"/>
          </a:xfrm>
        </p:spPr>
        <p:txBody>
          <a:bodyPr vert="horz" lIns="91440" tIns="45720" rIns="91440" bIns="45720" rtlCol="0" anchor="ctr">
            <a:normAutofit/>
          </a:bodyPr>
          <a:lstStyle/>
          <a:p>
            <a:r>
              <a:rPr lang="en-US" sz="3400" dirty="0"/>
              <a:t>Emerging Standards/Regulatory Frameworks</a:t>
            </a:r>
          </a:p>
        </p:txBody>
      </p:sp>
      <p:sp>
        <p:nvSpPr>
          <p:cNvPr id="12" name="Content Placeholder 11">
            <a:extLst>
              <a:ext uri="{FF2B5EF4-FFF2-40B4-BE49-F238E27FC236}">
                <a16:creationId xmlns:a16="http://schemas.microsoft.com/office/drawing/2014/main" id="{354581B2-C841-1067-5834-8C0893FE94C9}"/>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1600"/>
              <a:t>ISSB </a:t>
            </a:r>
          </a:p>
          <a:p>
            <a:pPr lvl="1"/>
            <a:r>
              <a:rPr lang="en-US" sz="1600">
                <a:hlinkClick r:id="rId3"/>
              </a:rPr>
              <a:t>ISSB General Requirements for Disclosure of Sustainability-related Financial Information (IFRS S1) and for Climate Related Disclosures (IFRS S2) Endorsed by IOSCO</a:t>
            </a:r>
            <a:r>
              <a:rPr lang="en-US" sz="1600"/>
              <a:t>). </a:t>
            </a:r>
          </a:p>
          <a:p>
            <a:r>
              <a:rPr lang="en-US" sz="1600"/>
              <a:t>EU </a:t>
            </a:r>
          </a:p>
          <a:p>
            <a:pPr lvl="1"/>
            <a:r>
              <a:rPr lang="en-US" sz="1600">
                <a:hlinkClick r:id="rId3"/>
              </a:rPr>
              <a:t>Corporate Sustainability Reporting Directive (CSRD)</a:t>
            </a:r>
            <a:endParaRPr lang="en-US" sz="1600"/>
          </a:p>
          <a:p>
            <a:pPr lvl="1"/>
            <a:r>
              <a:rPr lang="en-US" sz="1600"/>
              <a:t>European Sustainability Reporting Standards (ESRS) (some </a:t>
            </a:r>
            <a:r>
              <a:rPr lang="en-US" sz="1600">
                <a:hlinkClick r:id="rId4"/>
              </a:rPr>
              <a:t>interoperability with ISSB</a:t>
            </a:r>
            <a:r>
              <a:rPr lang="en-US" sz="1600"/>
              <a:t>)</a:t>
            </a:r>
          </a:p>
          <a:p>
            <a:r>
              <a:rPr lang="en-US" sz="1600"/>
              <a:t>Private/Hybrid</a:t>
            </a:r>
          </a:p>
          <a:p>
            <a:pPr lvl="1"/>
            <a:r>
              <a:rPr lang="en-US" sz="1600">
                <a:hlinkClick r:id="rId5"/>
              </a:rPr>
              <a:t>Global Reporting Initiative (GRI)</a:t>
            </a:r>
            <a:endParaRPr lang="en-US" sz="1600"/>
          </a:p>
        </p:txBody>
      </p:sp>
    </p:spTree>
    <p:extLst>
      <p:ext uri="{BB962C8B-B14F-4D97-AF65-F5344CB8AC3E}">
        <p14:creationId xmlns:p14="http://schemas.microsoft.com/office/powerpoint/2010/main" val="389701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D368-C921-6296-D68D-719E48C1C5DC}"/>
              </a:ext>
            </a:extLst>
          </p:cNvPr>
          <p:cNvSpPr>
            <a:spLocks noGrp="1"/>
          </p:cNvSpPr>
          <p:nvPr>
            <p:ph type="title"/>
          </p:nvPr>
        </p:nvSpPr>
        <p:spPr/>
        <p:txBody>
          <a:bodyPr/>
          <a:lstStyle/>
          <a:p>
            <a:r>
              <a:rPr lang="en-US" dirty="0"/>
              <a:t>From Financial Risk to Operational Impacts</a:t>
            </a:r>
          </a:p>
        </p:txBody>
      </p:sp>
      <p:pic>
        <p:nvPicPr>
          <p:cNvPr id="6" name="Content Placeholder 5">
            <a:extLst>
              <a:ext uri="{FF2B5EF4-FFF2-40B4-BE49-F238E27FC236}">
                <a16:creationId xmlns:a16="http://schemas.microsoft.com/office/drawing/2014/main" id="{4BAA9773-F568-E9B1-7FFC-4A2C27661E2C}"/>
              </a:ext>
            </a:extLst>
          </p:cNvPr>
          <p:cNvPicPr>
            <a:picLocks noGrp="1" noChangeAspect="1"/>
          </p:cNvPicPr>
          <p:nvPr>
            <p:ph sz="half" idx="1"/>
          </p:nvPr>
        </p:nvPicPr>
        <p:blipFill>
          <a:blip r:embed="rId2"/>
          <a:stretch>
            <a:fillRect/>
          </a:stretch>
        </p:blipFill>
        <p:spPr>
          <a:xfrm>
            <a:off x="838200" y="2099910"/>
            <a:ext cx="5181600" cy="3802767"/>
          </a:xfrm>
        </p:spPr>
      </p:pic>
      <p:sp>
        <p:nvSpPr>
          <p:cNvPr id="4" name="Content Placeholder 3">
            <a:extLst>
              <a:ext uri="{FF2B5EF4-FFF2-40B4-BE49-F238E27FC236}">
                <a16:creationId xmlns:a16="http://schemas.microsoft.com/office/drawing/2014/main" id="{6B61FB4C-C15B-79CA-0297-8A36F81AA8B6}"/>
              </a:ext>
            </a:extLst>
          </p:cNvPr>
          <p:cNvSpPr>
            <a:spLocks noGrp="1"/>
          </p:cNvSpPr>
          <p:nvPr>
            <p:ph sz="half" idx="2"/>
          </p:nvPr>
        </p:nvSpPr>
        <p:spPr>
          <a:xfrm>
            <a:off x="6172200" y="1555532"/>
            <a:ext cx="5181600" cy="5139558"/>
          </a:xfrm>
        </p:spPr>
        <p:txBody>
          <a:bodyPr>
            <a:normAutofit fontScale="77500" lnSpcReduction="20000"/>
          </a:bodyPr>
          <a:lstStyle/>
          <a:p>
            <a:pPr lvl="1"/>
            <a:r>
              <a:rPr lang="en-US" dirty="0"/>
              <a:t>A decision-making device for internal operations and choice and manner of engaging in transactions</a:t>
            </a:r>
          </a:p>
          <a:p>
            <a:pPr lvl="2"/>
            <a:r>
              <a:rPr lang="en-US" b="1" i="1" dirty="0">
                <a:solidFill>
                  <a:srgbClr val="C00000"/>
                </a:solidFill>
              </a:rPr>
              <a:t>Operational framing</a:t>
            </a:r>
          </a:p>
          <a:p>
            <a:pPr lvl="1"/>
            <a:r>
              <a:rPr lang="en-US" dirty="0"/>
              <a:t>Expression of prevent-mitigate-remedy (Risk) principles </a:t>
            </a:r>
          </a:p>
          <a:p>
            <a:pPr lvl="2"/>
            <a:r>
              <a:rPr lang="en-US" b="1" i="1" dirty="0">
                <a:solidFill>
                  <a:srgbClr val="C00000"/>
                </a:solidFill>
              </a:rPr>
              <a:t>Risk framing</a:t>
            </a:r>
          </a:p>
          <a:p>
            <a:pPr lvl="1"/>
            <a:r>
              <a:rPr lang="en-US" dirty="0"/>
              <a:t>Means of operationalizing sustainability and human rights measures in economic activity</a:t>
            </a:r>
          </a:p>
          <a:p>
            <a:pPr lvl="2"/>
            <a:r>
              <a:rPr lang="en-US" b="1" i="1" dirty="0">
                <a:solidFill>
                  <a:srgbClr val="C00000"/>
                </a:solidFill>
              </a:rPr>
              <a:t>Objectives framing</a:t>
            </a:r>
          </a:p>
          <a:p>
            <a:pPr lvl="1"/>
            <a:r>
              <a:rPr lang="en-US" dirty="0"/>
              <a:t>Human versus bio-diversity centered</a:t>
            </a:r>
          </a:p>
          <a:p>
            <a:pPr lvl="2"/>
            <a:r>
              <a:rPr lang="en-US" b="1" i="1" dirty="0">
                <a:solidFill>
                  <a:srgbClr val="C00000"/>
                </a:solidFill>
              </a:rPr>
              <a:t>System framing</a:t>
            </a:r>
          </a:p>
          <a:p>
            <a:pPr lvl="1"/>
            <a:r>
              <a:rPr lang="en-US" dirty="0"/>
              <a:t>Development versus individual centered</a:t>
            </a:r>
          </a:p>
          <a:p>
            <a:pPr lvl="2"/>
            <a:r>
              <a:rPr lang="en-US" b="1" i="1" dirty="0">
                <a:solidFill>
                  <a:srgbClr val="C00000"/>
                </a:solidFill>
              </a:rPr>
              <a:t>Stakeholder privileging framing</a:t>
            </a:r>
            <a:endParaRPr lang="en-US" dirty="0"/>
          </a:p>
          <a:p>
            <a:pPr lvl="1"/>
            <a:r>
              <a:rPr lang="en-US" dirty="0"/>
              <a:t>Compliance enhancing device</a:t>
            </a:r>
          </a:p>
          <a:p>
            <a:pPr lvl="2"/>
            <a:r>
              <a:rPr lang="en-US" dirty="0"/>
              <a:t>State based (Due diligence and disclosure laws)</a:t>
            </a:r>
          </a:p>
          <a:p>
            <a:pPr lvl="2"/>
            <a:r>
              <a:rPr lang="en-US" dirty="0"/>
              <a:t>Markets based (exchange requirements</a:t>
            </a:r>
          </a:p>
          <a:p>
            <a:pPr lvl="2"/>
            <a:r>
              <a:rPr lang="en-US" dirty="0"/>
              <a:t>Hybrid (SWF rules </a:t>
            </a:r>
            <a:r>
              <a:rPr lang="en-US" dirty="0" err="1"/>
              <a:t>eg</a:t>
            </a:r>
            <a:r>
              <a:rPr lang="en-US" dirty="0"/>
              <a:t> Norway)</a:t>
            </a:r>
          </a:p>
          <a:p>
            <a:pPr lvl="2"/>
            <a:r>
              <a:rPr lang="en-US" b="1" i="1" dirty="0">
                <a:solidFill>
                  <a:srgbClr val="C00000"/>
                </a:solidFill>
              </a:rPr>
              <a:t>Compliance framing</a:t>
            </a:r>
          </a:p>
          <a:p>
            <a:endParaRPr lang="en-US" dirty="0"/>
          </a:p>
        </p:txBody>
      </p:sp>
    </p:spTree>
    <p:extLst>
      <p:ext uri="{BB962C8B-B14F-4D97-AF65-F5344CB8AC3E}">
        <p14:creationId xmlns:p14="http://schemas.microsoft.com/office/powerpoint/2010/main" val="245710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254A-3C09-FA70-27E0-282A88A879DB}"/>
              </a:ext>
            </a:extLst>
          </p:cNvPr>
          <p:cNvSpPr>
            <a:spLocks noGrp="1"/>
          </p:cNvSpPr>
          <p:nvPr>
            <p:ph type="title"/>
          </p:nvPr>
        </p:nvSpPr>
        <p:spPr/>
        <p:txBody>
          <a:bodyPr>
            <a:normAutofit/>
          </a:bodyPr>
          <a:lstStyle/>
          <a:p>
            <a:r>
              <a:rPr lang="en-US" dirty="0"/>
              <a:t>From Aspiration to Realization:</a:t>
            </a:r>
            <a:br>
              <a:rPr lang="en-US" dirty="0"/>
            </a:br>
            <a:r>
              <a:rPr lang="en-US" dirty="0"/>
              <a:t>Impediments and Challenges</a:t>
            </a:r>
          </a:p>
        </p:txBody>
      </p:sp>
      <p:graphicFrame>
        <p:nvGraphicFramePr>
          <p:cNvPr id="11" name="Content Placeholder 3">
            <a:extLst>
              <a:ext uri="{FF2B5EF4-FFF2-40B4-BE49-F238E27FC236}">
                <a16:creationId xmlns:a16="http://schemas.microsoft.com/office/drawing/2014/main" id="{4B9DAC07-F77F-0962-0DFE-2F0CE062490D}"/>
              </a:ext>
            </a:extLst>
          </p:cNvPr>
          <p:cNvGraphicFramePr>
            <a:graphicFrameLocks noGrp="1"/>
          </p:cNvGraphicFramePr>
          <p:nvPr>
            <p:ph sz="half" idx="2"/>
          </p:nvPr>
        </p:nvGraphicFramePr>
        <p:xfrm>
          <a:off x="6897414" y="208723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D2E36A6-5310-19D1-20DC-5420CC8C66C7}"/>
              </a:ext>
            </a:extLst>
          </p:cNvPr>
          <p:cNvSpPr txBox="1"/>
          <p:nvPr/>
        </p:nvSpPr>
        <p:spPr>
          <a:xfrm>
            <a:off x="838200" y="6176963"/>
            <a:ext cx="4028090" cy="261610"/>
          </a:xfrm>
          <a:prstGeom prst="rect">
            <a:avLst/>
          </a:prstGeom>
          <a:noFill/>
        </p:spPr>
        <p:txBody>
          <a:bodyPr wrap="square" rtlCol="0">
            <a:spAutoFit/>
          </a:bodyPr>
          <a:lstStyle/>
          <a:p>
            <a:r>
              <a:rPr lang="en-US" sz="1100" dirty="0"/>
              <a:t>).</a:t>
            </a:r>
          </a:p>
        </p:txBody>
      </p:sp>
      <p:pic>
        <p:nvPicPr>
          <p:cNvPr id="9" name="Content Placeholder 8" descr="A scaffolding on a staircase&#10;&#10;Description automatically generated">
            <a:extLst>
              <a:ext uri="{FF2B5EF4-FFF2-40B4-BE49-F238E27FC236}">
                <a16:creationId xmlns:a16="http://schemas.microsoft.com/office/drawing/2014/main" id="{435B1B59-F4E7-1A8E-605A-5D899BFB4D83}"/>
              </a:ext>
            </a:extLst>
          </p:cNvPr>
          <p:cNvPicPr>
            <a:picLocks noGrp="1" noChangeAspect="1"/>
          </p:cNvPicPr>
          <p:nvPr>
            <p:ph sz="half" idx="1"/>
          </p:nvPr>
        </p:nvPicPr>
        <p:blipFill>
          <a:blip r:embed="rId7"/>
          <a:stretch>
            <a:fillRect/>
          </a:stretch>
        </p:blipFill>
        <p:spPr>
          <a:xfrm>
            <a:off x="1188457" y="1825624"/>
            <a:ext cx="4028090" cy="4902691"/>
          </a:xfrm>
        </p:spPr>
      </p:pic>
    </p:spTree>
    <p:extLst>
      <p:ext uri="{BB962C8B-B14F-4D97-AF65-F5344CB8AC3E}">
        <p14:creationId xmlns:p14="http://schemas.microsoft.com/office/powerpoint/2010/main" val="2761442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2033</Words>
  <Application>Microsoft Macintosh PowerPoint</Application>
  <PresentationFormat>Widescreen</PresentationFormat>
  <Paragraphs>262</Paragraphs>
  <Slides>31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ESG Trouble From the Center to the Ends of the Silk Roads— A Comparative Problématique </vt:lpstr>
      <vt:lpstr>Intersections Along Silk Roads</vt:lpstr>
      <vt:lpstr>Roadmap</vt:lpstr>
      <vt:lpstr>ESG in Global Governance</vt:lpstr>
      <vt:lpstr>Brief Background: ESG</vt:lpstr>
      <vt:lpstr>How is it Used?</vt:lpstr>
      <vt:lpstr>Emerging Standards/Regulatory Frameworks</vt:lpstr>
      <vt:lpstr>From Financial Risk to Operational Impacts</vt:lpstr>
      <vt:lpstr>From Aspiration to Realization: Impediments and Challenges</vt:lpstr>
      <vt:lpstr>Oppositions</vt:lpstr>
      <vt:lpstr>Examples: Federal ESG Wars</vt:lpstr>
      <vt:lpstr>Example: State Anti-ESG Legislation</vt:lpstr>
      <vt:lpstr>China’s ESG Universe</vt:lpstr>
      <vt:lpstr>Political Foundations</vt:lpstr>
      <vt:lpstr>From CSR to ESG (to Social Credit?)</vt:lpstr>
      <vt:lpstr>A Marxist-Leninist (“Socialist”) ESG?</vt:lpstr>
      <vt:lpstr>Situating Chinese ESG in/as  Social Credit</vt:lpstr>
      <vt:lpstr>SCS Foundational Objectives 2014</vt:lpstr>
      <vt:lpstr>ESG Alignment with  “Corporate” Social Credit System  Modalities?</vt:lpstr>
      <vt:lpstr>Managing the Economic Sector</vt:lpstr>
      <vt:lpstr>Conflicts at the Crossroads</vt:lpstr>
      <vt:lpstr>Data/Information Protection Regimes</vt:lpstr>
      <vt:lpstr>Ratings-Disclosure Based Normative Internationalism</vt:lpstr>
      <vt:lpstr>Convergences and Divergence</vt:lpstr>
      <vt:lpstr>Normative Competition Spaces along the Silk Roads</vt:lpstr>
      <vt:lpstr>Mutual Blocking Legislations</vt:lpstr>
      <vt:lpstr>Cross-Roads Across Systems </vt:lpstr>
      <vt:lpstr>Social Credit as Pathways &amp; Neural Networks</vt:lpstr>
      <vt:lpstr>Possibilities: Crossroads, Junctions, Intersections</vt:lpstr>
      <vt:lpstr>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 Trouble From the Center to the Ends of the Silk Roads— A Comparative Problématique </dc:title>
  <dc:creator>Backer, Larry Cata</dc:creator>
  <cp:lastModifiedBy>Backer, Larry Cata</cp:lastModifiedBy>
  <cp:revision>36</cp:revision>
  <dcterms:created xsi:type="dcterms:W3CDTF">2023-09-16T15:10:53Z</dcterms:created>
  <dcterms:modified xsi:type="dcterms:W3CDTF">2023-09-21T12:59:35Z</dcterms:modified>
</cp:coreProperties>
</file>