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p:normalViewPr>
  <p:slideViewPr>
    <p:cSldViewPr snapToGrid="0">
      <p:cViewPr varScale="1">
        <p:scale>
          <a:sx n="121" d="100"/>
          <a:sy n="121"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A504BC-BDD5-46A9-BE12-80C3E4681ECD}"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0B66F54A-37CB-4532-B40B-A7CD41CFA90F}">
      <dgm:prSet custT="1"/>
      <dgm:spPr/>
      <dgm:t>
        <a:bodyPr/>
        <a:lstStyle/>
        <a:p>
          <a:pPr>
            <a:lnSpc>
              <a:spcPct val="100000"/>
            </a:lnSpc>
          </a:pPr>
          <a:r>
            <a:rPr lang="en-US" sz="1800" dirty="0"/>
            <a:t>questions, concerns,</a:t>
          </a:r>
        </a:p>
      </dgm:t>
    </dgm:pt>
    <dgm:pt modelId="{8A5417F6-A2DE-439A-B326-4D2049248EC4}" type="parTrans" cxnId="{F98E3D56-A159-4840-A91A-5FAF24252B73}">
      <dgm:prSet/>
      <dgm:spPr/>
      <dgm:t>
        <a:bodyPr/>
        <a:lstStyle/>
        <a:p>
          <a:endParaRPr lang="en-US"/>
        </a:p>
      </dgm:t>
    </dgm:pt>
    <dgm:pt modelId="{9E1A2552-354A-44C0-9219-729AC801EF21}" type="sibTrans" cxnId="{F98E3D56-A159-4840-A91A-5FAF24252B73}">
      <dgm:prSet/>
      <dgm:spPr/>
      <dgm:t>
        <a:bodyPr/>
        <a:lstStyle/>
        <a:p>
          <a:endParaRPr lang="en-US"/>
        </a:p>
      </dgm:t>
    </dgm:pt>
    <dgm:pt modelId="{143298C6-C20E-4F7F-A718-7E1A7199853F}">
      <dgm:prSet custT="1"/>
      <dgm:spPr/>
      <dgm:t>
        <a:bodyPr/>
        <a:lstStyle/>
        <a:p>
          <a:pPr>
            <a:lnSpc>
              <a:spcPct val="100000"/>
            </a:lnSpc>
          </a:pPr>
          <a:r>
            <a:rPr lang="en-US" sz="1400" dirty="0"/>
            <a:t>information voids (where people seek credible, accurate information but cannot find it),</a:t>
          </a:r>
        </a:p>
      </dgm:t>
    </dgm:pt>
    <dgm:pt modelId="{29540692-66AF-45B0-BECA-F68959115D20}" type="parTrans" cxnId="{633BCD93-6B48-4810-8281-164B363E0985}">
      <dgm:prSet/>
      <dgm:spPr/>
      <dgm:t>
        <a:bodyPr/>
        <a:lstStyle/>
        <a:p>
          <a:endParaRPr lang="en-US"/>
        </a:p>
      </dgm:t>
    </dgm:pt>
    <dgm:pt modelId="{8B54A453-7FFF-46C6-91C9-D8DAED2BA03D}" type="sibTrans" cxnId="{633BCD93-6B48-4810-8281-164B363E0985}">
      <dgm:prSet/>
      <dgm:spPr/>
      <dgm:t>
        <a:bodyPr/>
        <a:lstStyle/>
        <a:p>
          <a:endParaRPr lang="en-US"/>
        </a:p>
      </dgm:t>
    </dgm:pt>
    <dgm:pt modelId="{789886B0-82EC-45E3-8982-A7993323653F}">
      <dgm:prSet/>
      <dgm:spPr/>
      <dgm:t>
        <a:bodyPr/>
        <a:lstStyle/>
        <a:p>
          <a:pPr>
            <a:lnSpc>
              <a:spcPct val="100000"/>
            </a:lnSpc>
          </a:pPr>
          <a:r>
            <a:rPr lang="en-US" dirty="0"/>
            <a:t>circulating MIS- and DIS- information.” </a:t>
          </a:r>
        </a:p>
      </dgm:t>
    </dgm:pt>
    <dgm:pt modelId="{3CC0A1BC-2315-4CB7-AC6E-773D5A9F191E}" type="parTrans" cxnId="{4A70B4B9-BBE5-46C3-BC30-938DCC649FEF}">
      <dgm:prSet/>
      <dgm:spPr/>
      <dgm:t>
        <a:bodyPr/>
        <a:lstStyle/>
        <a:p>
          <a:endParaRPr lang="en-US"/>
        </a:p>
      </dgm:t>
    </dgm:pt>
    <dgm:pt modelId="{B2763391-30CE-4C8C-92B8-2C6C288B08C9}" type="sibTrans" cxnId="{4A70B4B9-BBE5-46C3-BC30-938DCC649FEF}">
      <dgm:prSet/>
      <dgm:spPr/>
      <dgm:t>
        <a:bodyPr/>
        <a:lstStyle/>
        <a:p>
          <a:endParaRPr lang="en-US"/>
        </a:p>
      </dgm:t>
    </dgm:pt>
    <dgm:pt modelId="{A138B287-5C0E-42B2-9947-B9B7689E48A7}" type="pres">
      <dgm:prSet presAssocID="{89A504BC-BDD5-46A9-BE12-80C3E4681ECD}" presName="root" presStyleCnt="0">
        <dgm:presLayoutVars>
          <dgm:dir/>
          <dgm:resizeHandles val="exact"/>
        </dgm:presLayoutVars>
      </dgm:prSet>
      <dgm:spPr/>
    </dgm:pt>
    <dgm:pt modelId="{F973E4CB-0050-453E-9CDC-69EC200D224F}" type="pres">
      <dgm:prSet presAssocID="{0B66F54A-37CB-4532-B40B-A7CD41CFA90F}" presName="compNode" presStyleCnt="0"/>
      <dgm:spPr/>
    </dgm:pt>
    <dgm:pt modelId="{90149374-0B5B-48F4-B9FB-2824BAD5A380}" type="pres">
      <dgm:prSet presAssocID="{0B66F54A-37CB-4532-B40B-A7CD41CFA9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EE13194E-C428-4755-8653-61B23241AE46}" type="pres">
      <dgm:prSet presAssocID="{0B66F54A-37CB-4532-B40B-A7CD41CFA90F}" presName="spaceRect" presStyleCnt="0"/>
      <dgm:spPr/>
    </dgm:pt>
    <dgm:pt modelId="{4F7E7008-550D-42C4-ADB9-C5A0D2ADD5B7}" type="pres">
      <dgm:prSet presAssocID="{0B66F54A-37CB-4532-B40B-A7CD41CFA90F}" presName="textRect" presStyleLbl="revTx" presStyleIdx="0" presStyleCnt="3">
        <dgm:presLayoutVars>
          <dgm:chMax val="1"/>
          <dgm:chPref val="1"/>
        </dgm:presLayoutVars>
      </dgm:prSet>
      <dgm:spPr/>
    </dgm:pt>
    <dgm:pt modelId="{16A96DDB-1401-4431-AD76-51ACF1824F01}" type="pres">
      <dgm:prSet presAssocID="{9E1A2552-354A-44C0-9219-729AC801EF21}" presName="sibTrans" presStyleCnt="0"/>
      <dgm:spPr/>
    </dgm:pt>
    <dgm:pt modelId="{488945A1-D030-45AA-A01B-41F6FE0DAE8B}" type="pres">
      <dgm:prSet presAssocID="{143298C6-C20E-4F7F-A718-7E1A7199853F}" presName="compNode" presStyleCnt="0"/>
      <dgm:spPr/>
    </dgm:pt>
    <dgm:pt modelId="{4FABFB94-194E-40A9-8A24-819D81FDAFEB}" type="pres">
      <dgm:prSet presAssocID="{143298C6-C20E-4F7F-A718-7E1A7199853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BBE22A53-AD57-4134-BD70-4DD42DB3E42F}" type="pres">
      <dgm:prSet presAssocID="{143298C6-C20E-4F7F-A718-7E1A7199853F}" presName="spaceRect" presStyleCnt="0"/>
      <dgm:spPr/>
    </dgm:pt>
    <dgm:pt modelId="{0EDEC8F9-875F-47BF-94D8-1A8CA2FA9176}" type="pres">
      <dgm:prSet presAssocID="{143298C6-C20E-4F7F-A718-7E1A7199853F}" presName="textRect" presStyleLbl="revTx" presStyleIdx="1" presStyleCnt="3">
        <dgm:presLayoutVars>
          <dgm:chMax val="1"/>
          <dgm:chPref val="1"/>
        </dgm:presLayoutVars>
      </dgm:prSet>
      <dgm:spPr/>
    </dgm:pt>
    <dgm:pt modelId="{A6D02BD4-141D-4AA4-8020-3243F640615E}" type="pres">
      <dgm:prSet presAssocID="{8B54A453-7FFF-46C6-91C9-D8DAED2BA03D}" presName="sibTrans" presStyleCnt="0"/>
      <dgm:spPr/>
    </dgm:pt>
    <dgm:pt modelId="{57000BDE-3F95-4FE6-A5FE-A59E2AF54808}" type="pres">
      <dgm:prSet presAssocID="{789886B0-82EC-45E3-8982-A7993323653F}" presName="compNode" presStyleCnt="0"/>
      <dgm:spPr/>
    </dgm:pt>
    <dgm:pt modelId="{2B3AFE32-6AD8-4563-8678-ACDB0BCCCE08}" type="pres">
      <dgm:prSet presAssocID="{789886B0-82EC-45E3-8982-A799332365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F9E0C641-DEDB-46EA-B2E3-E4FD00EE2A21}" type="pres">
      <dgm:prSet presAssocID="{789886B0-82EC-45E3-8982-A7993323653F}" presName="spaceRect" presStyleCnt="0"/>
      <dgm:spPr/>
    </dgm:pt>
    <dgm:pt modelId="{D8329523-768C-4B06-BD4A-B23D5A59D74C}" type="pres">
      <dgm:prSet presAssocID="{789886B0-82EC-45E3-8982-A7993323653F}" presName="textRect" presStyleLbl="revTx" presStyleIdx="2" presStyleCnt="3">
        <dgm:presLayoutVars>
          <dgm:chMax val="1"/>
          <dgm:chPref val="1"/>
        </dgm:presLayoutVars>
      </dgm:prSet>
      <dgm:spPr/>
    </dgm:pt>
  </dgm:ptLst>
  <dgm:cxnLst>
    <dgm:cxn modelId="{392EBA52-F7EC-014D-A2AA-A42D251CFD1E}" type="presOf" srcId="{789886B0-82EC-45E3-8982-A7993323653F}" destId="{D8329523-768C-4B06-BD4A-B23D5A59D74C}" srcOrd="0" destOrd="0" presId="urn:microsoft.com/office/officeart/2018/2/layout/IconLabelList"/>
    <dgm:cxn modelId="{F98E3D56-A159-4840-A91A-5FAF24252B73}" srcId="{89A504BC-BDD5-46A9-BE12-80C3E4681ECD}" destId="{0B66F54A-37CB-4532-B40B-A7CD41CFA90F}" srcOrd="0" destOrd="0" parTransId="{8A5417F6-A2DE-439A-B326-4D2049248EC4}" sibTransId="{9E1A2552-354A-44C0-9219-729AC801EF21}"/>
    <dgm:cxn modelId="{7819E170-781E-9649-B04F-0D377EE93FC1}" type="presOf" srcId="{143298C6-C20E-4F7F-A718-7E1A7199853F}" destId="{0EDEC8F9-875F-47BF-94D8-1A8CA2FA9176}" srcOrd="0" destOrd="0" presId="urn:microsoft.com/office/officeart/2018/2/layout/IconLabelList"/>
    <dgm:cxn modelId="{DE5A9C83-F644-FE40-BC63-B4778AFC99A0}" type="presOf" srcId="{89A504BC-BDD5-46A9-BE12-80C3E4681ECD}" destId="{A138B287-5C0E-42B2-9947-B9B7689E48A7}" srcOrd="0" destOrd="0" presId="urn:microsoft.com/office/officeart/2018/2/layout/IconLabelList"/>
    <dgm:cxn modelId="{633BCD93-6B48-4810-8281-164B363E0985}" srcId="{89A504BC-BDD5-46A9-BE12-80C3E4681ECD}" destId="{143298C6-C20E-4F7F-A718-7E1A7199853F}" srcOrd="1" destOrd="0" parTransId="{29540692-66AF-45B0-BECA-F68959115D20}" sibTransId="{8B54A453-7FFF-46C6-91C9-D8DAED2BA03D}"/>
    <dgm:cxn modelId="{20ACBEB2-3E5E-0545-B91F-702DC22AEB2A}" type="presOf" srcId="{0B66F54A-37CB-4532-B40B-A7CD41CFA90F}" destId="{4F7E7008-550D-42C4-ADB9-C5A0D2ADD5B7}" srcOrd="0" destOrd="0" presId="urn:microsoft.com/office/officeart/2018/2/layout/IconLabelList"/>
    <dgm:cxn modelId="{4A70B4B9-BBE5-46C3-BC30-938DCC649FEF}" srcId="{89A504BC-BDD5-46A9-BE12-80C3E4681ECD}" destId="{789886B0-82EC-45E3-8982-A7993323653F}" srcOrd="2" destOrd="0" parTransId="{3CC0A1BC-2315-4CB7-AC6E-773D5A9F191E}" sibTransId="{B2763391-30CE-4C8C-92B8-2C6C288B08C9}"/>
    <dgm:cxn modelId="{CD01B1BE-6E34-5848-A44F-B1349EE8B4C9}" type="presParOf" srcId="{A138B287-5C0E-42B2-9947-B9B7689E48A7}" destId="{F973E4CB-0050-453E-9CDC-69EC200D224F}" srcOrd="0" destOrd="0" presId="urn:microsoft.com/office/officeart/2018/2/layout/IconLabelList"/>
    <dgm:cxn modelId="{9081F4FB-608D-2842-8E60-879DD175B226}" type="presParOf" srcId="{F973E4CB-0050-453E-9CDC-69EC200D224F}" destId="{90149374-0B5B-48F4-B9FB-2824BAD5A380}" srcOrd="0" destOrd="0" presId="urn:microsoft.com/office/officeart/2018/2/layout/IconLabelList"/>
    <dgm:cxn modelId="{6419C39B-C0AB-6848-BC4B-5D9D4D85B6CA}" type="presParOf" srcId="{F973E4CB-0050-453E-9CDC-69EC200D224F}" destId="{EE13194E-C428-4755-8653-61B23241AE46}" srcOrd="1" destOrd="0" presId="urn:microsoft.com/office/officeart/2018/2/layout/IconLabelList"/>
    <dgm:cxn modelId="{49472DD1-C478-1140-AFC3-EDE20EDEA6E2}" type="presParOf" srcId="{F973E4CB-0050-453E-9CDC-69EC200D224F}" destId="{4F7E7008-550D-42C4-ADB9-C5A0D2ADD5B7}" srcOrd="2" destOrd="0" presId="urn:microsoft.com/office/officeart/2018/2/layout/IconLabelList"/>
    <dgm:cxn modelId="{4C74E107-B5E9-3447-9377-8EE199396FAB}" type="presParOf" srcId="{A138B287-5C0E-42B2-9947-B9B7689E48A7}" destId="{16A96DDB-1401-4431-AD76-51ACF1824F01}" srcOrd="1" destOrd="0" presId="urn:microsoft.com/office/officeart/2018/2/layout/IconLabelList"/>
    <dgm:cxn modelId="{6B160599-C066-BB4E-9FF0-FBC531C52A55}" type="presParOf" srcId="{A138B287-5C0E-42B2-9947-B9B7689E48A7}" destId="{488945A1-D030-45AA-A01B-41F6FE0DAE8B}" srcOrd="2" destOrd="0" presId="urn:microsoft.com/office/officeart/2018/2/layout/IconLabelList"/>
    <dgm:cxn modelId="{1EC96951-DC90-8341-A744-B03C9DE6060A}" type="presParOf" srcId="{488945A1-D030-45AA-A01B-41F6FE0DAE8B}" destId="{4FABFB94-194E-40A9-8A24-819D81FDAFEB}" srcOrd="0" destOrd="0" presId="urn:microsoft.com/office/officeart/2018/2/layout/IconLabelList"/>
    <dgm:cxn modelId="{03FCD247-72BB-DF4A-9C8A-DF65AD68E147}" type="presParOf" srcId="{488945A1-D030-45AA-A01B-41F6FE0DAE8B}" destId="{BBE22A53-AD57-4134-BD70-4DD42DB3E42F}" srcOrd="1" destOrd="0" presId="urn:microsoft.com/office/officeart/2018/2/layout/IconLabelList"/>
    <dgm:cxn modelId="{886CEBB4-BF71-C246-8C70-2A94FB2C0A59}" type="presParOf" srcId="{488945A1-D030-45AA-A01B-41F6FE0DAE8B}" destId="{0EDEC8F9-875F-47BF-94D8-1A8CA2FA9176}" srcOrd="2" destOrd="0" presId="urn:microsoft.com/office/officeart/2018/2/layout/IconLabelList"/>
    <dgm:cxn modelId="{30627A68-D9CD-B84A-88B0-A40B05089B31}" type="presParOf" srcId="{A138B287-5C0E-42B2-9947-B9B7689E48A7}" destId="{A6D02BD4-141D-4AA4-8020-3243F640615E}" srcOrd="3" destOrd="0" presId="urn:microsoft.com/office/officeart/2018/2/layout/IconLabelList"/>
    <dgm:cxn modelId="{86328215-FD68-7541-8F36-FFDD6585197C}" type="presParOf" srcId="{A138B287-5C0E-42B2-9947-B9B7689E48A7}" destId="{57000BDE-3F95-4FE6-A5FE-A59E2AF54808}" srcOrd="4" destOrd="0" presId="urn:microsoft.com/office/officeart/2018/2/layout/IconLabelList"/>
    <dgm:cxn modelId="{CC896B23-AEC9-664D-8F1D-5AC71D999A1F}" type="presParOf" srcId="{57000BDE-3F95-4FE6-A5FE-A59E2AF54808}" destId="{2B3AFE32-6AD8-4563-8678-ACDB0BCCCE08}" srcOrd="0" destOrd="0" presId="urn:microsoft.com/office/officeart/2018/2/layout/IconLabelList"/>
    <dgm:cxn modelId="{B67A8F7A-A763-2241-BFEB-F97FE8EB9A9B}" type="presParOf" srcId="{57000BDE-3F95-4FE6-A5FE-A59E2AF54808}" destId="{F9E0C641-DEDB-46EA-B2E3-E4FD00EE2A21}" srcOrd="1" destOrd="0" presId="urn:microsoft.com/office/officeart/2018/2/layout/IconLabelList"/>
    <dgm:cxn modelId="{172CFCBD-EE0A-1D4D-971F-7B1C8DD3DE46}" type="presParOf" srcId="{57000BDE-3F95-4FE6-A5FE-A59E2AF54808}" destId="{D8329523-768C-4B06-BD4A-B23D5A59D74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49374-0B5B-48F4-B9FB-2824BAD5A380}">
      <dsp:nvSpPr>
        <dsp:cNvPr id="0" name=""/>
        <dsp:cNvSpPr/>
      </dsp:nvSpPr>
      <dsp:spPr>
        <a:xfrm>
          <a:off x="863825" y="99634"/>
          <a:ext cx="671572" cy="6715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7E7008-550D-42C4-ADB9-C5A0D2ADD5B7}">
      <dsp:nvSpPr>
        <dsp:cNvPr id="0" name=""/>
        <dsp:cNvSpPr/>
      </dsp:nvSpPr>
      <dsp:spPr>
        <a:xfrm>
          <a:off x="453420" y="1051099"/>
          <a:ext cx="1492382" cy="914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questions, concerns,</a:t>
          </a:r>
        </a:p>
      </dsp:txBody>
      <dsp:txXfrm>
        <a:off x="453420" y="1051099"/>
        <a:ext cx="1492382" cy="914084"/>
      </dsp:txXfrm>
    </dsp:sp>
    <dsp:sp modelId="{4FABFB94-194E-40A9-8A24-819D81FDAFEB}">
      <dsp:nvSpPr>
        <dsp:cNvPr id="0" name=""/>
        <dsp:cNvSpPr/>
      </dsp:nvSpPr>
      <dsp:spPr>
        <a:xfrm>
          <a:off x="2617375" y="99634"/>
          <a:ext cx="671572" cy="6715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DEC8F9-875F-47BF-94D8-1A8CA2FA9176}">
      <dsp:nvSpPr>
        <dsp:cNvPr id="0" name=""/>
        <dsp:cNvSpPr/>
      </dsp:nvSpPr>
      <dsp:spPr>
        <a:xfrm>
          <a:off x="2206970" y="1051099"/>
          <a:ext cx="1492382" cy="914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information voids (where people seek credible, accurate information but cannot find it),</a:t>
          </a:r>
        </a:p>
      </dsp:txBody>
      <dsp:txXfrm>
        <a:off x="2206970" y="1051099"/>
        <a:ext cx="1492382" cy="914084"/>
      </dsp:txXfrm>
    </dsp:sp>
    <dsp:sp modelId="{2B3AFE32-6AD8-4563-8678-ACDB0BCCCE08}">
      <dsp:nvSpPr>
        <dsp:cNvPr id="0" name=""/>
        <dsp:cNvSpPr/>
      </dsp:nvSpPr>
      <dsp:spPr>
        <a:xfrm>
          <a:off x="1740600" y="2338279"/>
          <a:ext cx="671572" cy="6715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329523-768C-4B06-BD4A-B23D5A59D74C}">
      <dsp:nvSpPr>
        <dsp:cNvPr id="0" name=""/>
        <dsp:cNvSpPr/>
      </dsp:nvSpPr>
      <dsp:spPr>
        <a:xfrm>
          <a:off x="1330195" y="3289745"/>
          <a:ext cx="1492382" cy="914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circulating MIS- and DIS- information.” </a:t>
          </a:r>
        </a:p>
      </dsp:txBody>
      <dsp:txXfrm>
        <a:off x="1330195" y="3289745"/>
        <a:ext cx="1492382" cy="91408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013E-AA4F-74BD-AB3B-88C452587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2ADBA-06EC-9A3E-1457-2ECC1408C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665D2-9F53-F795-F08F-84A843A09517}"/>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5" name="Footer Placeholder 4">
            <a:extLst>
              <a:ext uri="{FF2B5EF4-FFF2-40B4-BE49-F238E27FC236}">
                <a16:creationId xmlns:a16="http://schemas.microsoft.com/office/drawing/2014/main" id="{823282FF-A2D6-7167-C98D-E7B49CE1A0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9C26B4-6B9B-8D2F-6B64-B8987A02332E}"/>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1328925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61646-3DA8-EB93-91F6-5A4B3A3C70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E54A4-4C95-3238-2D54-E4637DA47E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AAB8A-A0A4-9AF5-E928-6AEED3BF0A99}"/>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5" name="Footer Placeholder 4">
            <a:extLst>
              <a:ext uri="{FF2B5EF4-FFF2-40B4-BE49-F238E27FC236}">
                <a16:creationId xmlns:a16="http://schemas.microsoft.com/office/drawing/2014/main" id="{25F7EE2A-ADDC-3E8D-49DC-14A1D6CDC2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FBC669-5966-1EA2-2B2F-ACB5B352F111}"/>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179781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B92372-A03A-E132-E211-EC3B0604A0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99B71-AF35-4550-B6BD-42082F61EC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902B9-DC87-11A6-6E67-CC344EDF3A1C}"/>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5" name="Footer Placeholder 4">
            <a:extLst>
              <a:ext uri="{FF2B5EF4-FFF2-40B4-BE49-F238E27FC236}">
                <a16:creationId xmlns:a16="http://schemas.microsoft.com/office/drawing/2014/main" id="{E718A71D-10D1-7735-0F20-84B4297397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387929-A825-CAAD-F003-0401E0F2BF60}"/>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296037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A658-1522-CD71-529C-3A40C66CB4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6A271-76C2-C31A-4D69-E3EDA23943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3E25E-D12D-B5B1-DA4B-88A507A4F8EF}"/>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5" name="Footer Placeholder 4">
            <a:extLst>
              <a:ext uri="{FF2B5EF4-FFF2-40B4-BE49-F238E27FC236}">
                <a16:creationId xmlns:a16="http://schemas.microsoft.com/office/drawing/2014/main" id="{7804B808-D308-762A-7283-7AB4DCA7FF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BA0472-4905-F24F-A9A7-3CDF785C8F8C}"/>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199146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7892-A2E6-97EB-F01C-96589965F8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D3BBA8-AE94-9D6F-5FD2-A94DFD8813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BE2E22-B997-82B1-E157-F94619308F81}"/>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5" name="Footer Placeholder 4">
            <a:extLst>
              <a:ext uri="{FF2B5EF4-FFF2-40B4-BE49-F238E27FC236}">
                <a16:creationId xmlns:a16="http://schemas.microsoft.com/office/drawing/2014/main" id="{BB611CA0-F0F3-BF1D-1911-D6974E215F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62762-0CF9-9AD9-7E20-6BE82044AAC5}"/>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1884763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05E5-0768-A58E-0E28-49CD7B21D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B73BF4-62B9-66C4-82EF-605143A94D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61ED42-F080-61D8-DAFB-6CD8520B97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585ECC-292B-2CE1-DCFC-B8C643074322}"/>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6" name="Footer Placeholder 5">
            <a:extLst>
              <a:ext uri="{FF2B5EF4-FFF2-40B4-BE49-F238E27FC236}">
                <a16:creationId xmlns:a16="http://schemas.microsoft.com/office/drawing/2014/main" id="{BBEAC2DD-4DA6-ACCF-6961-F07336A0D8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113A66-E2D7-C8BA-D331-32426C7594F9}"/>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2342272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8BBD-99D0-8FB8-B734-8C6B1F182D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108E0D-EF57-2D9F-D992-8ED1E82A8F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94D31-29D7-DD24-B58E-9D8857E0C9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BEBA1-5AD6-6032-44A3-AD056AFDBA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6ECC3A-FD37-2101-8ED6-C1F8288ECA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7D0D9F-8022-EA2C-74AE-A10F0B52B1C4}"/>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8" name="Footer Placeholder 7">
            <a:extLst>
              <a:ext uri="{FF2B5EF4-FFF2-40B4-BE49-F238E27FC236}">
                <a16:creationId xmlns:a16="http://schemas.microsoft.com/office/drawing/2014/main" id="{D058A8DD-AAE2-8C01-4438-0A86338CAE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8965445-859A-DE41-3AC4-599E5CF9561C}"/>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1340977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3657-A285-158C-1DB5-88D318DF1E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A0449C-0424-4845-6DA6-8333943C7CB8}"/>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4" name="Footer Placeholder 3">
            <a:extLst>
              <a:ext uri="{FF2B5EF4-FFF2-40B4-BE49-F238E27FC236}">
                <a16:creationId xmlns:a16="http://schemas.microsoft.com/office/drawing/2014/main" id="{C309FBC4-D50F-E189-3CC6-09A7F315C1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84E5529-A4D0-5526-4AD5-0A8F9BB68802}"/>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370882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462BA1-32CF-3A89-9FF7-DC85C82F1FD4}"/>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3" name="Footer Placeholder 2">
            <a:extLst>
              <a:ext uri="{FF2B5EF4-FFF2-40B4-BE49-F238E27FC236}">
                <a16:creationId xmlns:a16="http://schemas.microsoft.com/office/drawing/2014/main" id="{03503FD7-8DCD-5BB0-AC6F-74F788C8397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3AE73B-F50F-6373-63C7-210211BC3D01}"/>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199532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0F82-9A1A-041F-378A-8488EE876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6660EC-E57C-4136-C8F1-24F4842755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EC5336-5727-9040-AB87-9A68098A2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8F4041-2DF5-4CC1-E20F-A1910111CAA2}"/>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6" name="Footer Placeholder 5">
            <a:extLst>
              <a:ext uri="{FF2B5EF4-FFF2-40B4-BE49-F238E27FC236}">
                <a16:creationId xmlns:a16="http://schemas.microsoft.com/office/drawing/2014/main" id="{37848796-82CE-8A71-4574-10EA2DDECB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2818DB-8919-4281-8025-7C6C9E2A0390}"/>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167158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6876-0B37-AF0C-5557-1A19848279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19737F-1ABD-FB84-E52C-180075AD5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90C98BE-1124-E07E-E692-2120A3209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96F8DE-8F58-F6D4-6415-05E35E892A3B}"/>
              </a:ext>
            </a:extLst>
          </p:cNvPr>
          <p:cNvSpPr>
            <a:spLocks noGrp="1"/>
          </p:cNvSpPr>
          <p:nvPr>
            <p:ph type="dt" sz="half" idx="10"/>
          </p:nvPr>
        </p:nvSpPr>
        <p:spPr/>
        <p:txBody>
          <a:bodyPr/>
          <a:lstStyle/>
          <a:p>
            <a:fld id="{BAF27483-7F19-2740-8DA0-9459B328BF62}" type="datetimeFigureOut">
              <a:rPr lang="en-US" smtClean="0"/>
              <a:t>8/18/23</a:t>
            </a:fld>
            <a:endParaRPr lang="en-US" dirty="0"/>
          </a:p>
        </p:txBody>
      </p:sp>
      <p:sp>
        <p:nvSpPr>
          <p:cNvPr id="6" name="Footer Placeholder 5">
            <a:extLst>
              <a:ext uri="{FF2B5EF4-FFF2-40B4-BE49-F238E27FC236}">
                <a16:creationId xmlns:a16="http://schemas.microsoft.com/office/drawing/2014/main" id="{9EDAC0EC-E817-C7A3-E220-3F32A7663E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2EB736-B402-08CD-CDE4-61BFB4AD7C64}"/>
              </a:ext>
            </a:extLst>
          </p:cNvPr>
          <p:cNvSpPr>
            <a:spLocks noGrp="1"/>
          </p:cNvSpPr>
          <p:nvPr>
            <p:ph type="sldNum" sz="quarter" idx="12"/>
          </p:nvPr>
        </p:nvSpPr>
        <p:spPr/>
        <p:txBody>
          <a:bodyPr/>
          <a:lstStyle/>
          <a:p>
            <a:fld id="{C0BC6277-925F-C246-854A-D243D682245F}" type="slidenum">
              <a:rPr lang="en-US" smtClean="0"/>
              <a:t>‹#›</a:t>
            </a:fld>
            <a:endParaRPr lang="en-US" dirty="0"/>
          </a:p>
        </p:txBody>
      </p:sp>
    </p:spTree>
    <p:extLst>
      <p:ext uri="{BB962C8B-B14F-4D97-AF65-F5344CB8AC3E}">
        <p14:creationId xmlns:p14="http://schemas.microsoft.com/office/powerpoint/2010/main" val="3051107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EB356-1FDD-A510-B837-05BD413E7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46E183-3A5B-2D27-4009-F96C5FF6EE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C572D-38F8-0A8E-CB33-196641F083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27483-7F19-2740-8DA0-9459B328BF62}" type="datetimeFigureOut">
              <a:rPr lang="en-US" smtClean="0"/>
              <a:t>8/18/23</a:t>
            </a:fld>
            <a:endParaRPr lang="en-US" dirty="0"/>
          </a:p>
        </p:txBody>
      </p:sp>
      <p:sp>
        <p:nvSpPr>
          <p:cNvPr id="5" name="Footer Placeholder 4">
            <a:extLst>
              <a:ext uri="{FF2B5EF4-FFF2-40B4-BE49-F238E27FC236}">
                <a16:creationId xmlns:a16="http://schemas.microsoft.com/office/drawing/2014/main" id="{6B5226B6-03F0-A6E1-89BA-A3BA5C2F2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300986-B839-C5AA-2C0F-EBC897B93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C6277-925F-C246-854A-D243D682245F}" type="slidenum">
              <a:rPr lang="en-US" smtClean="0"/>
              <a:t>‹#›</a:t>
            </a:fld>
            <a:endParaRPr lang="en-US" dirty="0"/>
          </a:p>
        </p:txBody>
      </p:sp>
    </p:spTree>
    <p:extLst>
      <p:ext uri="{BB962C8B-B14F-4D97-AF65-F5344CB8AC3E}">
        <p14:creationId xmlns:p14="http://schemas.microsoft.com/office/powerpoint/2010/main" val="3439858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rtuk.org/discover/artists/unknown-artist-5177" TargetMode="External"/><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hyperlink" Target="https://artuk.org/visit/collection/oxfordshire-county-museums-service-101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witter.com/Europol/status/1249941036564127750"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flightsafety.org/asw-article/procedural-drift-causes-and-consequenc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baknol.com/management-principles/perception-in-organizations/"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witter.com/cathi888/status/1025554891777892352"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amazon.ca/Hardest-Tower-Defence-Mages-Battle/dp/B073WBC2JV"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upload.wikimedia.org/wikipedia/commons/9/9f/Oedipus_and_the_Sphinx_of_Thebes%2C_Red_Figure_Kylix%2C_c._470_BC%2C_from_Vulci%2C_attributed_to_the_Oedipus_Painter%2C_Vatican_Museums_%289665213064%29.jpg"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etflix.com/ca/title/8112708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vecteezy.com/vector-art/8362969-thank-you-chinese-card-red-and-gold-paper-cut-rat-character" TargetMode="External"/><Relationship Id="rId1" Type="http://schemas.openxmlformats.org/officeDocument/2006/relationships/slideLayout" Target="../slideLayouts/slideLayout8.xml"/><Relationship Id="rId4" Type="http://schemas.openxmlformats.org/officeDocument/2006/relationships/hyperlink" Target="http://www.backerinlaw.com/Site/wp-content/uploads/2023/08/Backer_Remarks_Social_Listening_Conference8-2023.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hehackernews.com/2013/06/digital-privacy-internet-surveillance.html" TargetMode="Externa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netbasequid.com/blog/businesses-going-beyond-basic-social-media-listen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martech.org/6-of-the-best-social-listening-tools-for-2019/"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mulanai.com/product/sentiment_classify/"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who.int/publications/i/item/9789240075658"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F896493-AE6C-A5AF-4164-B88BDF11314A}"/>
              </a:ext>
            </a:extLst>
          </p:cNvPr>
          <p:cNvSpPr>
            <a:spLocks noGrp="1"/>
          </p:cNvSpPr>
          <p:nvPr>
            <p:ph type="title"/>
          </p:nvPr>
        </p:nvSpPr>
        <p:spPr>
          <a:xfrm>
            <a:off x="0" y="1"/>
            <a:ext cx="6838789" cy="3012736"/>
          </a:xfrm>
          <a:solidFill>
            <a:schemeClr val="accent5">
              <a:lumMod val="20000"/>
              <a:lumOff val="80000"/>
            </a:schemeClr>
          </a:solidFill>
        </p:spPr>
        <p:txBody>
          <a:bodyPr vert="horz" lIns="91440" tIns="45720" rIns="91440" bIns="45720" rtlCol="0" anchor="ctr">
            <a:noAutofit/>
          </a:bodyPr>
          <a:lstStyle/>
          <a:p>
            <a:r>
              <a:rPr lang="en-US" sz="4800" b="1" dirty="0">
                <a:solidFill>
                  <a:srgbClr val="C00000"/>
                </a:solidFill>
              </a:rPr>
              <a:t>Social Listening and Infodemic—</a:t>
            </a:r>
            <a:br>
              <a:rPr lang="en-US" sz="4800" b="1" dirty="0">
                <a:solidFill>
                  <a:srgbClr val="C00000"/>
                </a:solidFill>
              </a:rPr>
            </a:br>
            <a:r>
              <a:rPr lang="en-US" sz="4800" b="1" dirty="0">
                <a:solidFill>
                  <a:srgbClr val="C00000"/>
                </a:solidFill>
              </a:rPr>
              <a:t>An Epidemiology for the Body Politic</a:t>
            </a:r>
          </a:p>
        </p:txBody>
      </p:sp>
      <p:sp>
        <p:nvSpPr>
          <p:cNvPr id="8" name="TextBox 7">
            <a:extLst>
              <a:ext uri="{FF2B5EF4-FFF2-40B4-BE49-F238E27FC236}">
                <a16:creationId xmlns:a16="http://schemas.microsoft.com/office/drawing/2014/main" id="{C5D77783-D750-96ED-BB4F-20C8C305B322}"/>
              </a:ext>
            </a:extLst>
          </p:cNvPr>
          <p:cNvSpPr txBox="1"/>
          <p:nvPr/>
        </p:nvSpPr>
        <p:spPr>
          <a:xfrm>
            <a:off x="703667" y="3165289"/>
            <a:ext cx="6002110" cy="2642033"/>
          </a:xfrm>
          <a:prstGeom prst="rect">
            <a:avLst/>
          </a:prstGeom>
          <a:noFill/>
        </p:spPr>
        <p:txBody>
          <a:bodyPr vert="horz" lIns="91440" tIns="45720" rIns="91440" bIns="45720" rtlCol="0">
            <a:normAutofit/>
          </a:bodyPr>
          <a:lstStyle/>
          <a:p>
            <a:pPr marR="0">
              <a:lnSpc>
                <a:spcPct val="90000"/>
              </a:lnSpc>
              <a:spcBef>
                <a:spcPts val="0"/>
              </a:spcBef>
              <a:spcAft>
                <a:spcPts val="600"/>
              </a:spcAft>
            </a:pPr>
            <a:r>
              <a:rPr lang="en-US" sz="2000" i="1" dirty="0">
                <a:effectLst/>
              </a:rPr>
              <a:t>Conference: Governance of Social Listening in the Context of Serious Health Threats</a:t>
            </a:r>
          </a:p>
          <a:p>
            <a:pPr marR="0">
              <a:lnSpc>
                <a:spcPct val="90000"/>
              </a:lnSpc>
              <a:spcBef>
                <a:spcPts val="0"/>
              </a:spcBef>
              <a:spcAft>
                <a:spcPts val="600"/>
              </a:spcAft>
            </a:pPr>
            <a:r>
              <a:rPr lang="en-US" sz="2000" i="1" dirty="0"/>
              <a:t>University of Hong Kong </a:t>
            </a:r>
            <a:endParaRPr lang="en-US" sz="2000" i="1" dirty="0">
              <a:effectLst/>
            </a:endParaRPr>
          </a:p>
          <a:p>
            <a:pPr marR="0">
              <a:lnSpc>
                <a:spcPct val="90000"/>
              </a:lnSpc>
              <a:spcBef>
                <a:spcPts val="0"/>
              </a:spcBef>
              <a:spcAft>
                <a:spcPts val="600"/>
              </a:spcAft>
            </a:pPr>
            <a:endParaRPr lang="en-US" sz="2000" dirty="0">
              <a:effectLst/>
            </a:endParaRPr>
          </a:p>
          <a:p>
            <a:pPr marR="0">
              <a:lnSpc>
                <a:spcPct val="90000"/>
              </a:lnSpc>
              <a:spcBef>
                <a:spcPts val="0"/>
              </a:spcBef>
              <a:spcAft>
                <a:spcPts val="600"/>
              </a:spcAft>
            </a:pPr>
            <a:r>
              <a:rPr lang="en-US" sz="2000" dirty="0">
                <a:effectLst/>
              </a:rPr>
              <a:t>Remarks 22 August 2023</a:t>
            </a:r>
          </a:p>
          <a:p>
            <a:pPr>
              <a:lnSpc>
                <a:spcPct val="90000"/>
              </a:lnSpc>
              <a:spcAft>
                <a:spcPts val="600"/>
              </a:spcAft>
            </a:pPr>
            <a:r>
              <a:rPr lang="en-US" sz="2400" dirty="0">
                <a:effectLst/>
              </a:rPr>
              <a:t>Larry Catá Backer </a:t>
            </a:r>
            <a:r>
              <a:rPr lang="en-US" altLang="zh-CN" sz="2400" b="0" i="0" u="none" strike="noStrike" dirty="0">
                <a:solidFill>
                  <a:srgbClr val="000000"/>
                </a:solidFill>
                <a:effectLst/>
                <a:latin typeface="Helvetica" pitchFamily="2" charset="0"/>
              </a:rPr>
              <a:t>(</a:t>
            </a:r>
            <a:r>
              <a:rPr lang="zh-CN" altLang="en-US" sz="2400" b="0" i="0" u="none" strike="noStrike" dirty="0">
                <a:solidFill>
                  <a:srgbClr val="000000"/>
                </a:solidFill>
                <a:effectLst/>
                <a:latin typeface="Helvetica" pitchFamily="2" charset="0"/>
              </a:rPr>
              <a:t>白 轲</a:t>
            </a:r>
            <a:r>
              <a:rPr lang="en-US" altLang="zh-CN" sz="2400" b="0" i="0" u="none" strike="noStrike" dirty="0">
                <a:solidFill>
                  <a:srgbClr val="000000"/>
                </a:solidFill>
                <a:effectLst/>
                <a:latin typeface="Helvetica" pitchFamily="2" charset="0"/>
              </a:rPr>
              <a:t>)</a:t>
            </a:r>
            <a:endParaRPr lang="en-US" sz="2400" dirty="0">
              <a:effectLst/>
            </a:endParaRPr>
          </a:p>
          <a:p>
            <a:pPr marR="0">
              <a:lnSpc>
                <a:spcPct val="90000"/>
              </a:lnSpc>
              <a:spcBef>
                <a:spcPts val="0"/>
              </a:spcBef>
              <a:spcAft>
                <a:spcPts val="600"/>
              </a:spcAft>
            </a:pPr>
            <a:r>
              <a:rPr lang="en-US" sz="1600" dirty="0">
                <a:effectLst/>
              </a:rPr>
              <a:t>W. Richard and Mary Eshelman Faculty Scholar; Professor of Law and International Affairs; Pennsylvania State University </a:t>
            </a:r>
            <a:endParaRPr lang="en-US" sz="1600" dirty="0"/>
          </a:p>
        </p:txBody>
      </p:sp>
      <p:pic>
        <p:nvPicPr>
          <p:cNvPr id="10" name="Picture 9">
            <a:extLst>
              <a:ext uri="{FF2B5EF4-FFF2-40B4-BE49-F238E27FC236}">
                <a16:creationId xmlns:a16="http://schemas.microsoft.com/office/drawing/2014/main" id="{35458524-E625-530F-90BA-8248A8C4F8DF}"/>
              </a:ext>
            </a:extLst>
          </p:cNvPr>
          <p:cNvPicPr>
            <a:picLocks noChangeAspect="1"/>
          </p:cNvPicPr>
          <p:nvPr/>
        </p:nvPicPr>
        <p:blipFill rotWithShape="1">
          <a:blip r:embed="rId2"/>
          <a:srcRect l="12126" r="690"/>
          <a:stretch/>
        </p:blipFill>
        <p:spPr>
          <a:xfrm>
            <a:off x="6838789" y="10"/>
            <a:ext cx="5353211" cy="6857990"/>
          </a:xfrm>
          <a:prstGeom prst="rect">
            <a:avLst/>
          </a:prstGeom>
          <a:effectLst/>
        </p:spPr>
      </p:pic>
      <p:sp>
        <p:nvSpPr>
          <p:cNvPr id="12" name="TextBox 11">
            <a:extLst>
              <a:ext uri="{FF2B5EF4-FFF2-40B4-BE49-F238E27FC236}">
                <a16:creationId xmlns:a16="http://schemas.microsoft.com/office/drawing/2014/main" id="{0E87C241-F4AF-49B1-DC4B-EB1ABE9FAD0D}"/>
              </a:ext>
            </a:extLst>
          </p:cNvPr>
          <p:cNvSpPr txBox="1"/>
          <p:nvPr/>
        </p:nvSpPr>
        <p:spPr>
          <a:xfrm>
            <a:off x="3704722" y="5921545"/>
            <a:ext cx="3131018" cy="600164"/>
          </a:xfrm>
          <a:prstGeom prst="rect">
            <a:avLst/>
          </a:prstGeom>
          <a:noFill/>
        </p:spPr>
        <p:txBody>
          <a:bodyPr wrap="square" rtlCol="0">
            <a:spAutoFit/>
          </a:bodyPr>
          <a:lstStyle/>
          <a:p>
            <a:r>
              <a:rPr lang="en-US" sz="1100" b="1" dirty="0"/>
              <a:t>The Dance of Death (Death Dancing with a Lawyer) </a:t>
            </a:r>
          </a:p>
          <a:p>
            <a:r>
              <a:rPr lang="en-US" sz="1100" b="1" dirty="0">
                <a:hlinkClick r:id="rId3"/>
              </a:rPr>
              <a:t>unknown artist </a:t>
            </a:r>
            <a:endParaRPr lang="en-US" sz="1100" b="1" dirty="0"/>
          </a:p>
          <a:p>
            <a:r>
              <a:rPr lang="en-US" sz="1100" b="1" dirty="0">
                <a:hlinkClick r:id="rId4"/>
              </a:rPr>
              <a:t>Oxfordshire County Museums Service </a:t>
            </a:r>
            <a:endParaRPr lang="en-US" sz="1100" b="1" dirty="0"/>
          </a:p>
        </p:txBody>
      </p:sp>
    </p:spTree>
    <p:extLst>
      <p:ext uri="{BB962C8B-B14F-4D97-AF65-F5344CB8AC3E}">
        <p14:creationId xmlns:p14="http://schemas.microsoft.com/office/powerpoint/2010/main" val="2080650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C6E59B-16E7-7B75-39B9-6F874FA59B7E}"/>
              </a:ext>
            </a:extLst>
          </p:cNvPr>
          <p:cNvSpPr>
            <a:spLocks noGrp="1"/>
          </p:cNvSpPr>
          <p:nvPr>
            <p:ph type="title"/>
          </p:nvPr>
        </p:nvSpPr>
        <p:spPr>
          <a:xfrm>
            <a:off x="6739128" y="638089"/>
            <a:ext cx="4818888" cy="1476801"/>
          </a:xfrm>
        </p:spPr>
        <p:txBody>
          <a:bodyPr vert="horz" lIns="91440" tIns="45720" rIns="91440" bIns="45720" rtlCol="0" anchor="b">
            <a:normAutofit fontScale="90000"/>
          </a:bodyPr>
          <a:lstStyle/>
          <a:p>
            <a:r>
              <a:rPr lang="en-US" sz="3400" dirty="0"/>
              <a:t>Vaccine Making in Infodemic—The Production of Truth From Facts</a:t>
            </a:r>
            <a:endParaRPr lang="en-US" sz="3400" kern="1200" dirty="0">
              <a:solidFill>
                <a:schemeClr val="tx1"/>
              </a:solidFill>
              <a:latin typeface="+mj-lt"/>
              <a:ea typeface="+mj-ea"/>
              <a:cs typeface="+mj-cs"/>
            </a:endParaRPr>
          </a:p>
        </p:txBody>
      </p:sp>
      <p:pic>
        <p:nvPicPr>
          <p:cNvPr id="6" name="Content Placeholder 5" descr="A poster of a fake news&#10;&#10;Description automatically generated">
            <a:hlinkClick r:id="rId2"/>
            <a:extLst>
              <a:ext uri="{FF2B5EF4-FFF2-40B4-BE49-F238E27FC236}">
                <a16:creationId xmlns:a16="http://schemas.microsoft.com/office/drawing/2014/main" id="{F57FFAA3-174A-D9FC-8AFF-24485CEBF1CD}"/>
              </a:ext>
            </a:extLst>
          </p:cNvPr>
          <p:cNvPicPr>
            <a:picLocks noGrp="1" noChangeAspect="1"/>
          </p:cNvPicPr>
          <p:nvPr>
            <p:ph sz="half" idx="2"/>
          </p:nvPr>
        </p:nvPicPr>
        <p:blipFill>
          <a:blip r:embed="rId3"/>
          <a:stretch>
            <a:fillRect/>
          </a:stretch>
        </p:blipFill>
        <p:spPr>
          <a:xfrm>
            <a:off x="630936" y="685800"/>
            <a:ext cx="5458968" cy="5486400"/>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65D64096-0E79-E7DB-3964-5B461CAF102E}"/>
              </a:ext>
            </a:extLst>
          </p:cNvPr>
          <p:cNvSpPr>
            <a:spLocks noGrp="1"/>
          </p:cNvSpPr>
          <p:nvPr>
            <p:ph sz="half" idx="1"/>
          </p:nvPr>
        </p:nvSpPr>
        <p:spPr>
          <a:xfrm>
            <a:off x="6335486" y="2664886"/>
            <a:ext cx="5856514" cy="4193114"/>
          </a:xfrm>
        </p:spPr>
        <p:txBody>
          <a:bodyPr vert="horz" lIns="91440" tIns="45720" rIns="91440" bIns="45720" rtlCol="0" anchor="t">
            <a:normAutofit lnSpcReduction="10000"/>
          </a:bodyPr>
          <a:lstStyle/>
          <a:p>
            <a:r>
              <a:rPr lang="en-US" sz="2400" dirty="0">
                <a:effectLst/>
                <a:latin typeface="+mj-lt"/>
              </a:rPr>
              <a:t>Concept of intelligent naming (</a:t>
            </a:r>
            <a:r>
              <a:rPr lang="zh-CN" altLang="en-US" sz="2400" b="1" dirty="0">
                <a:solidFill>
                  <a:srgbClr val="C00000"/>
                </a:solidFill>
                <a:effectLst/>
                <a:latin typeface="+mj-lt"/>
              </a:rPr>
              <a:t>明名</a:t>
            </a:r>
            <a:r>
              <a:rPr lang="zh-CN" altLang="en-US" sz="2400" dirty="0">
                <a:effectLst/>
                <a:latin typeface="+mj-lt"/>
              </a:rPr>
              <a:t> </a:t>
            </a:r>
            <a:r>
              <a:rPr lang="en-US" altLang="zh-CN" sz="2400" dirty="0">
                <a:effectLst/>
                <a:latin typeface="+mj-lt"/>
              </a:rPr>
              <a:t>(</a:t>
            </a:r>
            <a:r>
              <a:rPr lang="en-US" sz="2400" dirty="0">
                <a:effectLst/>
                <a:latin typeface="+mj-lt"/>
              </a:rPr>
              <a:t>Míng míng))</a:t>
            </a:r>
          </a:p>
          <a:p>
            <a:r>
              <a:rPr lang="en-US" sz="2400" dirty="0">
                <a:latin typeface="+mj-lt"/>
                <a:ea typeface="DengXian" panose="02010600030101010101" pitchFamily="2" charset="-122"/>
                <a:cs typeface="Times New Roman (Body CS)"/>
              </a:rPr>
              <a:t>D</a:t>
            </a:r>
            <a:r>
              <a:rPr lang="en-US" sz="2400" dirty="0">
                <a:effectLst/>
                <a:latin typeface="+mj-lt"/>
                <a:ea typeface="DengXian" panose="02010600030101010101" pitchFamily="2" charset="-122"/>
                <a:cs typeface="Times New Roman (Body CS)"/>
              </a:rPr>
              <a:t>rawing distinctions accurately and of extracting truth in the process; and millennia later, of seeking truth from facts (</a:t>
            </a:r>
            <a:r>
              <a:rPr lang="zh-CN" sz="2400" b="1" dirty="0">
                <a:solidFill>
                  <a:srgbClr val="C00000"/>
                </a:solidFill>
                <a:effectLst/>
                <a:latin typeface="+mj-lt"/>
                <a:ea typeface="SimSun" panose="02010600030101010101" pitchFamily="2" charset="-122"/>
                <a:cs typeface="Times New Roman (Body CS)"/>
              </a:rPr>
              <a:t>实事求是</a:t>
            </a:r>
            <a:r>
              <a:rPr lang="en-US" sz="2400" dirty="0">
                <a:effectLst/>
                <a:latin typeface="+mj-lt"/>
                <a:ea typeface="DengXian" panose="02010600030101010101" pitchFamily="2" charset="-122"/>
                <a:cs typeface="Times New Roman (Body CS)"/>
              </a:rPr>
              <a:t>).</a:t>
            </a:r>
          </a:p>
          <a:p>
            <a:r>
              <a:rPr lang="en-US" sz="2400" dirty="0">
                <a:effectLst/>
                <a:latin typeface="+mj-lt"/>
                <a:ea typeface="DengXian" panose="02010600030101010101" pitchFamily="2" charset="-122"/>
                <a:cs typeface="Times New Roman (Body CS)"/>
              </a:rPr>
              <a:t>Truth as a function of and related to the facts that have been aggregated as extraction of observation of symptoms; physical symptoms of individuals, and social symptoms of the body politic (Hippocrates)</a:t>
            </a:r>
          </a:p>
          <a:p>
            <a:r>
              <a:rPr lang="en-US" sz="2400" dirty="0">
                <a:latin typeface="+mj-lt"/>
                <a:ea typeface="DengXian" panose="02010600030101010101" pitchFamily="2" charset="-122"/>
                <a:cs typeface="Times New Roman (Body CS)"/>
              </a:rPr>
              <a:t>Inductive versus deductive pathways</a:t>
            </a:r>
            <a:endParaRPr lang="en-US" sz="2400" dirty="0">
              <a:effectLst/>
              <a:latin typeface="+mj-lt"/>
              <a:ea typeface="DengXian" panose="02010600030101010101" pitchFamily="2" charset="-122"/>
              <a:cs typeface="Times New Roman (Body CS)"/>
            </a:endParaRPr>
          </a:p>
          <a:p>
            <a:endParaRPr lang="en-US" sz="1800" dirty="0">
              <a:effectLst/>
              <a:latin typeface="+mj-lt"/>
            </a:endParaRPr>
          </a:p>
          <a:p>
            <a:endParaRPr lang="en-US" sz="1400" dirty="0"/>
          </a:p>
        </p:txBody>
      </p:sp>
    </p:spTree>
    <p:extLst>
      <p:ext uri="{BB962C8B-B14F-4D97-AF65-F5344CB8AC3E}">
        <p14:creationId xmlns:p14="http://schemas.microsoft.com/office/powerpoint/2010/main" val="1657690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Close-up of a group of metal gears&#10;&#10;Description automatically generated">
            <a:hlinkClick r:id="rId2"/>
            <a:extLst>
              <a:ext uri="{FF2B5EF4-FFF2-40B4-BE49-F238E27FC236}">
                <a16:creationId xmlns:a16="http://schemas.microsoft.com/office/drawing/2014/main" id="{81C011C4-83BB-AEA5-1931-CAF538098108}"/>
              </a:ext>
            </a:extLst>
          </p:cNvPr>
          <p:cNvPicPr>
            <a:picLocks noGrp="1" noChangeAspect="1"/>
          </p:cNvPicPr>
          <p:nvPr>
            <p:ph idx="1"/>
          </p:nvPr>
        </p:nvPicPr>
        <p:blipFill rotWithShape="1">
          <a:blip r:embed="rId3"/>
          <a:srcRect l="6359" t="9091" r="16939"/>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27C251B-9768-786F-5CD5-A088C00671D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bg1"/>
                </a:solidFill>
              </a:rPr>
              <a:t>Consequences and Challenges For Regulatory Regimes</a:t>
            </a: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54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3" name="Rectangle 12">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5" name="Rectangle 14">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E73D5A0E-8679-D5CB-0D51-538B90C3025A}"/>
              </a:ext>
            </a:extLst>
          </p:cNvPr>
          <p:cNvSpPr>
            <a:spLocks noGrp="1"/>
          </p:cNvSpPr>
          <p:nvPr>
            <p:ph type="title"/>
          </p:nvPr>
        </p:nvSpPr>
        <p:spPr>
          <a:xfrm>
            <a:off x="740279" y="136625"/>
            <a:ext cx="3702580" cy="1616203"/>
          </a:xfrm>
        </p:spPr>
        <p:txBody>
          <a:bodyPr vert="horz" lIns="91440" tIns="45720" rIns="91440" bIns="45720" rtlCol="0" anchor="b">
            <a:normAutofit fontScale="90000"/>
          </a:bodyPr>
          <a:lstStyle/>
          <a:p>
            <a:r>
              <a:rPr lang="en-US" sz="3000" b="1" kern="1200" dirty="0">
                <a:solidFill>
                  <a:srgbClr val="FFFF00"/>
                </a:solidFill>
                <a:latin typeface="+mj-lt"/>
                <a:ea typeface="+mj-ea"/>
                <a:cs typeface="+mj-cs"/>
              </a:rPr>
              <a:t>(1) DIS- or MIS-Information When Produced or Received?</a:t>
            </a:r>
          </a:p>
        </p:txBody>
      </p:sp>
      <p:sp>
        <p:nvSpPr>
          <p:cNvPr id="11" name="Content Placeholder 3">
            <a:extLst>
              <a:ext uri="{FF2B5EF4-FFF2-40B4-BE49-F238E27FC236}">
                <a16:creationId xmlns:a16="http://schemas.microsoft.com/office/drawing/2014/main" id="{E2347957-24E2-C7AA-DF9D-174AEB2B383E}"/>
              </a:ext>
            </a:extLst>
          </p:cNvPr>
          <p:cNvSpPr>
            <a:spLocks noGrp="1"/>
          </p:cNvSpPr>
          <p:nvPr>
            <p:ph sz="half" idx="1"/>
          </p:nvPr>
        </p:nvSpPr>
        <p:spPr>
          <a:xfrm>
            <a:off x="122666" y="1889454"/>
            <a:ext cx="4710591" cy="4837918"/>
          </a:xfrm>
        </p:spPr>
        <p:txBody>
          <a:bodyPr vert="horz" lIns="91440" tIns="45720" rIns="91440" bIns="45720" rtlCol="0">
            <a:normAutofit/>
          </a:bodyPr>
          <a:lstStyle/>
          <a:p>
            <a:r>
              <a:rPr lang="en-US" sz="2400" b="1" dirty="0">
                <a:solidFill>
                  <a:srgbClr val="FFFFFF"/>
                </a:solidFill>
              </a:rPr>
              <a:t>if one hears what one wants or needs to hear, then is it possible to understand the nature of MIS and DIS as relational in the sense that its nature and impact is a function of the interaction between producer and recipient of data clusters with the character of information. </a:t>
            </a:r>
          </a:p>
          <a:p>
            <a:r>
              <a:rPr lang="en-US" sz="2400" b="1" dirty="0">
                <a:solidFill>
                  <a:srgbClr val="FFFFFF"/>
                </a:solidFill>
              </a:rPr>
              <a:t>The same applies in the context of generative AI and predictive analytics-based systems</a:t>
            </a:r>
            <a:r>
              <a:rPr lang="en-US" sz="2000" b="1" dirty="0">
                <a:solidFill>
                  <a:srgbClr val="FFFFFF"/>
                </a:solidFill>
              </a:rPr>
              <a:t>.</a:t>
            </a:r>
          </a:p>
        </p:txBody>
      </p:sp>
      <p:pic>
        <p:nvPicPr>
          <p:cNvPr id="7" name="Content Placeholder 6" descr="A cartoon of a person pointing at a number&#10;&#10;Description automatically generated">
            <a:hlinkClick r:id="rId2"/>
            <a:extLst>
              <a:ext uri="{FF2B5EF4-FFF2-40B4-BE49-F238E27FC236}">
                <a16:creationId xmlns:a16="http://schemas.microsoft.com/office/drawing/2014/main" id="{28C15BE8-9110-AD36-9B59-C5C7C1A569C8}"/>
              </a:ext>
            </a:extLst>
          </p:cNvPr>
          <p:cNvPicPr>
            <a:picLocks noGrp="1" noChangeAspect="1"/>
          </p:cNvPicPr>
          <p:nvPr>
            <p:ph sz="half" idx="2"/>
          </p:nvPr>
        </p:nvPicPr>
        <p:blipFill>
          <a:blip r:embed="rId3"/>
          <a:stretch>
            <a:fillRect/>
          </a:stretch>
        </p:blipFill>
        <p:spPr>
          <a:xfrm>
            <a:off x="5244959" y="1752828"/>
            <a:ext cx="6824375" cy="4231111"/>
          </a:xfrm>
          <a:prstGeom prst="rect">
            <a:avLst/>
          </a:prstGeom>
        </p:spPr>
      </p:pic>
    </p:spTree>
    <p:extLst>
      <p:ext uri="{BB962C8B-B14F-4D97-AF65-F5344CB8AC3E}">
        <p14:creationId xmlns:p14="http://schemas.microsoft.com/office/powerpoint/2010/main" val="278089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717A2-FF3F-6C26-5E34-CA48F12F6786}"/>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3700" dirty="0"/>
              <a:t>(2) Beginnings, middle or End </a:t>
            </a:r>
          </a:p>
        </p:txBody>
      </p:sp>
      <p:pic>
        <p:nvPicPr>
          <p:cNvPr id="6" name="Content Placeholder 5" descr="A group of watermelons on a table&#10;&#10;Description automatically generated">
            <a:extLst>
              <a:ext uri="{FF2B5EF4-FFF2-40B4-BE49-F238E27FC236}">
                <a16:creationId xmlns:a16="http://schemas.microsoft.com/office/drawing/2014/main" id="{D9ED69FF-5DC1-AFE9-9A0D-7EC9506AF5B3}"/>
              </a:ext>
            </a:extLst>
          </p:cNvPr>
          <p:cNvPicPr>
            <a:picLocks noGrp="1" noChangeAspect="1"/>
          </p:cNvPicPr>
          <p:nvPr>
            <p:ph sz="half" idx="1"/>
          </p:nvPr>
        </p:nvPicPr>
        <p:blipFill rotWithShape="1">
          <a:blip r:embed="rId2"/>
          <a:srcRect l="3309" r="2028" b="-2"/>
          <a:stretch/>
        </p:blipFill>
        <p:spPr>
          <a:xfrm>
            <a:off x="20" y="431"/>
            <a:ext cx="8115280" cy="6408311"/>
          </a:xfrm>
          <a:prstGeom prst="rect">
            <a:avLst/>
          </a:prstGeom>
        </p:spPr>
      </p:pic>
      <p:sp>
        <p:nvSpPr>
          <p:cNvPr id="4" name="Content Placeholder 3">
            <a:extLst>
              <a:ext uri="{FF2B5EF4-FFF2-40B4-BE49-F238E27FC236}">
                <a16:creationId xmlns:a16="http://schemas.microsoft.com/office/drawing/2014/main" id="{E3038140-9292-0E5D-AABD-4E054A1F4222}"/>
              </a:ext>
            </a:extLst>
          </p:cNvPr>
          <p:cNvSpPr>
            <a:spLocks noGrp="1"/>
          </p:cNvSpPr>
          <p:nvPr>
            <p:ph sz="half" idx="2"/>
          </p:nvPr>
        </p:nvSpPr>
        <p:spPr>
          <a:xfrm>
            <a:off x="8643193" y="2418408"/>
            <a:ext cx="3548787" cy="3950085"/>
          </a:xfrm>
        </p:spPr>
        <p:txBody>
          <a:bodyPr vert="horz" lIns="91440" tIns="45720" rIns="91440" bIns="45720" rtlCol="0">
            <a:normAutofit/>
          </a:bodyPr>
          <a:lstStyle/>
          <a:p>
            <a:r>
              <a:rPr lang="en-US" sz="2400" dirty="0"/>
              <a:t>The mechanics of social listening and its implementation takes as a starting point the premises for authoritative action drawn from the core rules of the political-economic order of a place. And so on. </a:t>
            </a:r>
          </a:p>
          <a:p>
            <a:endParaRPr lang="en-US" sz="2000" dirty="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4668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BF6CA1-6229-4FB5-F8D2-D954DB37BDA6}"/>
              </a:ext>
            </a:extLst>
          </p:cNvPr>
          <p:cNvSpPr>
            <a:spLocks noGrp="1"/>
          </p:cNvSpPr>
          <p:nvPr>
            <p:ph type="title"/>
          </p:nvPr>
        </p:nvSpPr>
        <p:spPr>
          <a:xfrm>
            <a:off x="710387" y="681037"/>
            <a:ext cx="4080879" cy="1788811"/>
          </a:xfrm>
        </p:spPr>
        <p:txBody>
          <a:bodyPr vert="horz" lIns="91440" tIns="45720" rIns="91440" bIns="45720" rtlCol="0" anchor="ctr">
            <a:normAutofit/>
          </a:bodyPr>
          <a:lstStyle/>
          <a:p>
            <a:r>
              <a:rPr lang="en-US" sz="4000" dirty="0"/>
              <a:t>(3) Infodemic Regulatory Self-Reflexivity</a:t>
            </a:r>
          </a:p>
        </p:txBody>
      </p:sp>
      <p:sp>
        <p:nvSpPr>
          <p:cNvPr id="4" name="Content Placeholder 3">
            <a:extLst>
              <a:ext uri="{FF2B5EF4-FFF2-40B4-BE49-F238E27FC236}">
                <a16:creationId xmlns:a16="http://schemas.microsoft.com/office/drawing/2014/main" id="{51E62961-517C-9254-962C-1B2469D212E7}"/>
              </a:ext>
            </a:extLst>
          </p:cNvPr>
          <p:cNvSpPr>
            <a:spLocks noGrp="1"/>
          </p:cNvSpPr>
          <p:nvPr>
            <p:ph sz="half" idx="2"/>
          </p:nvPr>
        </p:nvSpPr>
        <p:spPr>
          <a:xfrm>
            <a:off x="710389" y="2630161"/>
            <a:ext cx="4080880" cy="4110273"/>
          </a:xfrm>
        </p:spPr>
        <p:txBody>
          <a:bodyPr vert="horz" lIns="91440" tIns="45720" rIns="91440" bIns="45720" rtlCol="0">
            <a:noAutofit/>
          </a:bodyPr>
          <a:lstStyle/>
          <a:p>
            <a:r>
              <a:rPr lang="en-US" sz="2400" dirty="0"/>
              <a:t>By that I mean that no sense of objective or of analysis is possible unless it is undertaken in relation to something. That “something” may be a manifestation of what is at times  called ‘objectives’ but which may be better understood as an ideal state of things defined a priori. </a:t>
            </a:r>
          </a:p>
        </p:txBody>
      </p:sp>
      <p:sp>
        <p:nvSpPr>
          <p:cNvPr id="25" name="Rounded Rectangle 28">
            <a:extLst>
              <a:ext uri="{FF2B5EF4-FFF2-40B4-BE49-F238E27FC236}">
                <a16:creationId xmlns:a16="http://schemas.microsoft.com/office/drawing/2014/main" id="{A783CD55-1776-4C75-9A8F-D1179C0C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A mirror in different angles&#10;&#10;Description automatically generated with medium confidence">
            <a:hlinkClick r:id="rId2"/>
            <a:extLst>
              <a:ext uri="{FF2B5EF4-FFF2-40B4-BE49-F238E27FC236}">
                <a16:creationId xmlns:a16="http://schemas.microsoft.com/office/drawing/2014/main" id="{B90D966F-287A-FCDD-A925-E71D130784A0}"/>
              </a:ext>
            </a:extLst>
          </p:cNvPr>
          <p:cNvPicPr>
            <a:picLocks noGrp="1" noChangeAspect="1"/>
          </p:cNvPicPr>
          <p:nvPr>
            <p:ph sz="half" idx="1"/>
          </p:nvPr>
        </p:nvPicPr>
        <p:blipFill rotWithShape="1">
          <a:blip r:embed="rId3"/>
          <a:srcRect l="11552" r="12696" b="2"/>
          <a:stretch/>
        </p:blipFill>
        <p:spPr>
          <a:xfrm>
            <a:off x="5441735" y="804672"/>
            <a:ext cx="5934456" cy="5248656"/>
          </a:xfrm>
          <a:prstGeom prst="rect">
            <a:avLst/>
          </a:prstGeom>
          <a:effectLst/>
        </p:spPr>
      </p:pic>
    </p:spTree>
    <p:extLst>
      <p:ext uri="{BB962C8B-B14F-4D97-AF65-F5344CB8AC3E}">
        <p14:creationId xmlns:p14="http://schemas.microsoft.com/office/powerpoint/2010/main" val="2636445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426FEF-F801-2A84-A6BC-F84F29F1B9B0}"/>
              </a:ext>
            </a:extLst>
          </p:cNvPr>
          <p:cNvSpPr>
            <a:spLocks noGrp="1"/>
          </p:cNvSpPr>
          <p:nvPr>
            <p:ph type="title"/>
          </p:nvPr>
        </p:nvSpPr>
        <p:spPr>
          <a:xfrm>
            <a:off x="838200" y="5186423"/>
            <a:ext cx="10515600" cy="1114382"/>
          </a:xfrm>
        </p:spPr>
        <p:txBody>
          <a:bodyPr vert="horz" lIns="91440" tIns="45720" rIns="91440" bIns="45720" rtlCol="0" anchor="ctr">
            <a:normAutofit/>
          </a:bodyPr>
          <a:lstStyle/>
          <a:p>
            <a:pPr algn="ctr"/>
            <a:r>
              <a:rPr lang="en-US" sz="5200" dirty="0"/>
              <a:t>(4) Social Listening is a Two-Way Street</a:t>
            </a:r>
          </a:p>
        </p:txBody>
      </p:sp>
      <p:pic>
        <p:nvPicPr>
          <p:cNvPr id="6" name="Content Placeholder 5" descr="Cartoon of a person writing on a chalkboard&#10;&#10;Description automatically generated">
            <a:extLst>
              <a:ext uri="{FF2B5EF4-FFF2-40B4-BE49-F238E27FC236}">
                <a16:creationId xmlns:a16="http://schemas.microsoft.com/office/drawing/2014/main" id="{ED656935-6787-EBDE-556E-4C0FDEC188B9}"/>
              </a:ext>
            </a:extLst>
          </p:cNvPr>
          <p:cNvPicPr>
            <a:picLocks noGrp="1" noChangeAspect="1"/>
          </p:cNvPicPr>
          <p:nvPr>
            <p:ph sz="half" idx="1"/>
          </p:nvPr>
        </p:nvPicPr>
        <p:blipFill rotWithShape="1">
          <a:blip r:embed="rId2"/>
          <a:srcRect t="6376" b="16383"/>
          <a:stretch/>
        </p:blipFill>
        <p:spPr>
          <a:xfrm>
            <a:off x="20" y="10"/>
            <a:ext cx="12191980" cy="5014697"/>
          </a:xfrm>
          <a:prstGeom prst="rect">
            <a:avLst/>
          </a:prstGeom>
        </p:spPr>
      </p:pic>
    </p:spTree>
    <p:extLst>
      <p:ext uri="{BB962C8B-B14F-4D97-AF65-F5344CB8AC3E}">
        <p14:creationId xmlns:p14="http://schemas.microsoft.com/office/powerpoint/2010/main" val="3814527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screenshot of a video game&#10;&#10;Description automatically generated">
            <a:hlinkClick r:id="rId2"/>
            <a:extLst>
              <a:ext uri="{FF2B5EF4-FFF2-40B4-BE49-F238E27FC236}">
                <a16:creationId xmlns:a16="http://schemas.microsoft.com/office/drawing/2014/main" id="{72F460FE-54AF-81FD-50A6-F2FB7954C99C}"/>
              </a:ext>
            </a:extLst>
          </p:cNvPr>
          <p:cNvPicPr>
            <a:picLocks noGrp="1" noChangeAspect="1"/>
          </p:cNvPicPr>
          <p:nvPr>
            <p:ph sz="half" idx="1"/>
          </p:nvPr>
        </p:nvPicPr>
        <p:blipFill rotWithShape="1">
          <a:blip r:embed="rId3"/>
          <a:srcRect l="1351" t="9091" r="25393" b="-2"/>
          <a:stretch/>
        </p:blipFill>
        <p:spPr>
          <a:xfrm>
            <a:off x="3523488" y="10"/>
            <a:ext cx="8668512" cy="6857990"/>
          </a:xfrm>
          <a:prstGeom prst="rect">
            <a:avLst/>
          </a:prstGeom>
        </p:spPr>
      </p:pic>
      <p:sp>
        <p:nvSpPr>
          <p:cNvPr id="18"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E01FB9-F498-B8C2-110C-B06D9F082237}"/>
              </a:ext>
            </a:extLst>
          </p:cNvPr>
          <p:cNvSpPr>
            <a:spLocks noGrp="1"/>
          </p:cNvSpPr>
          <p:nvPr>
            <p:ph type="title"/>
          </p:nvPr>
        </p:nvSpPr>
        <p:spPr>
          <a:xfrm>
            <a:off x="371093" y="1161288"/>
            <a:ext cx="5990517" cy="1124712"/>
          </a:xfrm>
        </p:spPr>
        <p:txBody>
          <a:bodyPr vert="horz" lIns="91440" tIns="45720" rIns="91440" bIns="45720" rtlCol="0" anchor="b">
            <a:noAutofit/>
          </a:bodyPr>
          <a:lstStyle/>
          <a:p>
            <a:r>
              <a:rPr lang="en-US" sz="3200" dirty="0"/>
              <a:t>(5) Mis- Coordination and Conflict Weakening Infodemic Treatments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D03D8C19-0FBA-B388-8463-51CF5DE92F00}"/>
              </a:ext>
            </a:extLst>
          </p:cNvPr>
          <p:cNvSpPr>
            <a:spLocks noGrp="1"/>
          </p:cNvSpPr>
          <p:nvPr>
            <p:ph sz="half" idx="2"/>
          </p:nvPr>
        </p:nvSpPr>
        <p:spPr>
          <a:xfrm>
            <a:off x="371094" y="3429000"/>
            <a:ext cx="3926586" cy="3429000"/>
          </a:xfrm>
        </p:spPr>
        <p:txBody>
          <a:bodyPr vert="horz" lIns="91440" tIns="45720" rIns="91440" bIns="45720" rtlCol="0" anchor="t">
            <a:noAutofit/>
          </a:bodyPr>
          <a:lstStyle/>
          <a:p>
            <a:r>
              <a:rPr lang="en-US" sz="2400" dirty="0"/>
              <a:t>“The tragedy of the WHO’s internal bickering during the course of the COVID pandemic suggests that the techniques of social listening not only produce variation at the ground level, but it can substantially impede the work of coordinating bodies.”</a:t>
            </a:r>
          </a:p>
        </p:txBody>
      </p:sp>
    </p:spTree>
    <p:extLst>
      <p:ext uri="{BB962C8B-B14F-4D97-AF65-F5344CB8AC3E}">
        <p14:creationId xmlns:p14="http://schemas.microsoft.com/office/powerpoint/2010/main" val="2471842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Content Placeholder 5" descr="A close up of a plate&#10;&#10;Description automatically generated">
            <a:hlinkClick r:id="rId2"/>
            <a:extLst>
              <a:ext uri="{FF2B5EF4-FFF2-40B4-BE49-F238E27FC236}">
                <a16:creationId xmlns:a16="http://schemas.microsoft.com/office/drawing/2014/main" id="{B8BF96FC-315D-1BDF-585A-95862D135F6B}"/>
              </a:ext>
            </a:extLst>
          </p:cNvPr>
          <p:cNvPicPr>
            <a:picLocks noGrp="1" noChangeAspect="1"/>
          </p:cNvPicPr>
          <p:nvPr>
            <p:ph sz="half" idx="2"/>
          </p:nvPr>
        </p:nvPicPr>
        <p:blipFill rotWithShape="1">
          <a:blip r:embed="rId3">
            <a:alphaModFix amt="60000"/>
          </a:blip>
          <a:srcRect t="15559" b="24759"/>
          <a:stretch/>
        </p:blipFill>
        <p:spPr>
          <a:xfrm>
            <a:off x="-1" y="10"/>
            <a:ext cx="12192001" cy="6857990"/>
          </a:xfrm>
          <a:prstGeom prst="rect">
            <a:avLst/>
          </a:prstGeom>
        </p:spPr>
      </p:pic>
      <p:sp>
        <p:nvSpPr>
          <p:cNvPr id="2" name="Title 1">
            <a:extLst>
              <a:ext uri="{FF2B5EF4-FFF2-40B4-BE49-F238E27FC236}">
                <a16:creationId xmlns:a16="http://schemas.microsoft.com/office/drawing/2014/main" id="{4658D632-9432-1714-AD37-A9A3A2F2E495}"/>
              </a:ext>
            </a:extLst>
          </p:cNvPr>
          <p:cNvSpPr>
            <a:spLocks noGrp="1"/>
          </p:cNvSpPr>
          <p:nvPr>
            <p:ph type="title"/>
          </p:nvPr>
        </p:nvSpPr>
        <p:spPr>
          <a:xfrm>
            <a:off x="838199" y="1671570"/>
            <a:ext cx="5155261" cy="4072044"/>
          </a:xfrm>
        </p:spPr>
        <p:txBody>
          <a:bodyPr vert="horz" lIns="91440" tIns="45720" rIns="91440" bIns="45720" rtlCol="0" anchor="t">
            <a:normAutofit/>
          </a:bodyPr>
          <a:lstStyle/>
          <a:p>
            <a:r>
              <a:rPr lang="en-US" dirty="0">
                <a:solidFill>
                  <a:srgbClr val="FFFFFF"/>
                </a:solidFill>
              </a:rPr>
              <a:t>(6) Understanding MIS- and DIS- Information</a:t>
            </a:r>
          </a:p>
        </p:txBody>
      </p:sp>
      <p:sp>
        <p:nvSpPr>
          <p:cNvPr id="3" name="Content Placeholder 2">
            <a:extLst>
              <a:ext uri="{FF2B5EF4-FFF2-40B4-BE49-F238E27FC236}">
                <a16:creationId xmlns:a16="http://schemas.microsoft.com/office/drawing/2014/main" id="{15C38A8B-469F-CF1F-3BA3-BDAC887EBDF4}"/>
              </a:ext>
            </a:extLst>
          </p:cNvPr>
          <p:cNvSpPr>
            <a:spLocks noGrp="1"/>
          </p:cNvSpPr>
          <p:nvPr>
            <p:ph sz="half" idx="1"/>
          </p:nvPr>
        </p:nvSpPr>
        <p:spPr>
          <a:xfrm>
            <a:off x="6185986" y="1671566"/>
            <a:ext cx="5170861" cy="4072043"/>
          </a:xfrm>
        </p:spPr>
        <p:txBody>
          <a:bodyPr vert="horz" lIns="91440" tIns="45720" rIns="91440" bIns="45720" rtlCol="0">
            <a:normAutofit/>
          </a:bodyPr>
          <a:lstStyle/>
          <a:p>
            <a:r>
              <a:rPr lang="en-US" dirty="0">
                <a:solidFill>
                  <a:srgbClr val="FFFFFF"/>
                </a:solidFill>
              </a:rPr>
              <a:t>The terms have no solid referent other than from out of the premises, goals, objectives and world views of the entities who relate to information as either positive or negative stimuli in relation to some activity or state of mind that is positively important or threatening to the entity and its enterprise.</a:t>
            </a:r>
          </a:p>
        </p:txBody>
      </p:sp>
    </p:spTree>
    <p:extLst>
      <p:ext uri="{BB962C8B-B14F-4D97-AF65-F5344CB8AC3E}">
        <p14:creationId xmlns:p14="http://schemas.microsoft.com/office/powerpoint/2010/main" val="3948103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479B3C-A9CE-53CC-D5D4-F3314CCEC308}"/>
              </a:ext>
            </a:extLst>
          </p:cNvPr>
          <p:cNvSpPr>
            <a:spLocks noGrp="1"/>
          </p:cNvSpPr>
          <p:nvPr>
            <p:ph type="title"/>
          </p:nvPr>
        </p:nvSpPr>
        <p:spPr>
          <a:xfrm>
            <a:off x="640080" y="325369"/>
            <a:ext cx="5212080" cy="1451181"/>
          </a:xfrm>
        </p:spPr>
        <p:txBody>
          <a:bodyPr vert="horz" lIns="91440" tIns="45720" rIns="91440" bIns="45720" rtlCol="0" anchor="b">
            <a:normAutofit/>
          </a:bodyPr>
          <a:lstStyle/>
          <a:p>
            <a:r>
              <a:rPr lang="en-US" sz="5400" dirty="0"/>
              <a:t>(7) Intent Matters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4E18A572-29FF-5421-519C-601D75C267F7}"/>
              </a:ext>
            </a:extLst>
          </p:cNvPr>
          <p:cNvSpPr>
            <a:spLocks noGrp="1"/>
          </p:cNvSpPr>
          <p:nvPr>
            <p:ph sz="half" idx="2"/>
          </p:nvPr>
        </p:nvSpPr>
        <p:spPr>
          <a:xfrm>
            <a:off x="365760" y="2872898"/>
            <a:ext cx="4767943" cy="3985101"/>
          </a:xfrm>
        </p:spPr>
        <p:txBody>
          <a:bodyPr vert="horz" lIns="91440" tIns="45720" rIns="91440" bIns="45720" rtlCol="0">
            <a:normAutofit/>
          </a:bodyPr>
          <a:lstStyle/>
          <a:p>
            <a:r>
              <a:rPr lang="en-US" sz="2200" dirty="0"/>
              <a:t>Interpretive discretion at every level of the epidemiology of infodemics, shapes and drives</a:t>
            </a:r>
          </a:p>
          <a:p>
            <a:pPr lvl="1"/>
            <a:r>
              <a:rPr lang="en-US" sz="2000" dirty="0"/>
              <a:t> </a:t>
            </a:r>
            <a:r>
              <a:rPr lang="en-US" sz="2000" b="1" dirty="0">
                <a:solidFill>
                  <a:srgbClr val="C00000"/>
                </a:solidFill>
              </a:rPr>
              <a:t>the mechanisms in courses of treatment, </a:t>
            </a:r>
          </a:p>
          <a:p>
            <a:pPr lvl="1"/>
            <a:r>
              <a:rPr lang="en-US" sz="2000" b="1" dirty="0">
                <a:solidFill>
                  <a:srgbClr val="C00000"/>
                </a:solidFill>
              </a:rPr>
              <a:t>the data selected, </a:t>
            </a:r>
          </a:p>
          <a:p>
            <a:pPr lvl="1"/>
            <a:r>
              <a:rPr lang="en-US" sz="2000" b="1" dirty="0">
                <a:solidFill>
                  <a:srgbClr val="C00000"/>
                </a:solidFill>
              </a:rPr>
              <a:t>the identification of targets and objects</a:t>
            </a:r>
            <a:r>
              <a:rPr lang="en-US" sz="1800" dirty="0"/>
              <a:t>. </a:t>
            </a:r>
          </a:p>
          <a:p>
            <a:r>
              <a:rPr lang="en-US" sz="2200" dirty="0"/>
              <a:t>The identification and control of intent has been given its own field of regulation: accountability and compliance.</a:t>
            </a:r>
          </a:p>
        </p:txBody>
      </p:sp>
      <p:pic>
        <p:nvPicPr>
          <p:cNvPr id="6" name="Content Placeholder 5" descr="A mountain range with text overlay&#10;&#10;Description automatically generated">
            <a:extLst>
              <a:ext uri="{FF2B5EF4-FFF2-40B4-BE49-F238E27FC236}">
                <a16:creationId xmlns:a16="http://schemas.microsoft.com/office/drawing/2014/main" id="{2C73ECE6-AFB5-1872-5755-C54808DDEDE9}"/>
              </a:ext>
            </a:extLst>
          </p:cNvPr>
          <p:cNvPicPr>
            <a:picLocks noGrp="1" noChangeAspect="1"/>
          </p:cNvPicPr>
          <p:nvPr>
            <p:ph sz="half" idx="1"/>
          </p:nvPr>
        </p:nvPicPr>
        <p:blipFill rotWithShape="1">
          <a:blip r:embed="rId2"/>
          <a:srcRect l="27991" r="1232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70288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Content Placeholder 5" descr="A person holding a phone&#10;&#10;Description automatically generated">
            <a:extLst>
              <a:ext uri="{FF2B5EF4-FFF2-40B4-BE49-F238E27FC236}">
                <a16:creationId xmlns:a16="http://schemas.microsoft.com/office/drawing/2014/main" id="{76B0864E-5FFC-B361-B70E-68A249A0BEC6}"/>
              </a:ext>
            </a:extLst>
          </p:cNvPr>
          <p:cNvPicPr>
            <a:picLocks noGrp="1" noChangeAspect="1"/>
          </p:cNvPicPr>
          <p:nvPr>
            <p:ph sz="half" idx="1"/>
          </p:nvPr>
        </p:nvPicPr>
        <p:blipFill rotWithShape="1">
          <a:blip r:embed="rId2"/>
          <a:srcRect l="8415" r="1658" b="-1"/>
          <a:stretch/>
        </p:blipFill>
        <p:spPr>
          <a:xfrm>
            <a:off x="20" y="10"/>
            <a:ext cx="9947062" cy="6857990"/>
          </a:xfrm>
          <a:prstGeom prst="rect">
            <a:avLst/>
          </a:prstGeom>
        </p:spPr>
      </p:pic>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C52DBEB-1B12-63BF-7272-C01210EA452E}"/>
              </a:ext>
            </a:extLst>
          </p:cNvPr>
          <p:cNvSpPr>
            <a:spLocks noGrp="1"/>
          </p:cNvSpPr>
          <p:nvPr>
            <p:ph type="title"/>
          </p:nvPr>
        </p:nvSpPr>
        <p:spPr>
          <a:xfrm>
            <a:off x="8490382" y="507289"/>
            <a:ext cx="3633746" cy="1588422"/>
          </a:xfrm>
        </p:spPr>
        <p:txBody>
          <a:bodyPr vert="horz" lIns="91440" tIns="45720" rIns="91440" bIns="45720" rtlCol="0" anchor="b">
            <a:normAutofit/>
          </a:bodyPr>
          <a:lstStyle/>
          <a:p>
            <a:r>
              <a:rPr lang="en-US" sz="3600" dirty="0"/>
              <a:t>(8) The Disruptive Effect of Tech</a:t>
            </a:r>
          </a:p>
        </p:txBody>
      </p:sp>
      <p:sp>
        <p:nvSpPr>
          <p:cNvPr id="4" name="Content Placeholder 3">
            <a:extLst>
              <a:ext uri="{FF2B5EF4-FFF2-40B4-BE49-F238E27FC236}">
                <a16:creationId xmlns:a16="http://schemas.microsoft.com/office/drawing/2014/main" id="{17E511F1-F02A-75B0-A53B-40E59E1CD6C0}"/>
              </a:ext>
            </a:extLst>
          </p:cNvPr>
          <p:cNvSpPr>
            <a:spLocks noGrp="1"/>
          </p:cNvSpPr>
          <p:nvPr>
            <p:ph sz="half" idx="2"/>
          </p:nvPr>
        </p:nvSpPr>
        <p:spPr>
          <a:xfrm>
            <a:off x="8046719" y="2312126"/>
            <a:ext cx="4144976" cy="3918857"/>
          </a:xfrm>
        </p:spPr>
        <p:txBody>
          <a:bodyPr vert="horz" lIns="91440" tIns="45720" rIns="91440" bIns="45720" rtlCol="0">
            <a:noAutofit/>
          </a:bodyPr>
          <a:lstStyle/>
          <a:p>
            <a:r>
              <a:rPr lang="en-US" sz="2000" dirty="0"/>
              <a:t>Humanity is barely at the start of a discussion of how this is meant to operate.</a:t>
            </a:r>
          </a:p>
          <a:p>
            <a:r>
              <a:rPr lang="en-US" sz="2000" dirty="0"/>
              <a:t> Its governing organs have barely, and most crudely have begun a process of building normative structures (articulated as rules) around which that relationship may be advanced.</a:t>
            </a:r>
          </a:p>
          <a:p>
            <a:r>
              <a:rPr lang="en-US" sz="2000" dirty="0"/>
              <a:t> Meant to mirror AI and physical life forms,; it is not clear that this will work in the long run.</a:t>
            </a:r>
          </a:p>
        </p:txBody>
      </p:sp>
    </p:spTree>
    <p:extLst>
      <p:ext uri="{BB962C8B-B14F-4D97-AF65-F5344CB8AC3E}">
        <p14:creationId xmlns:p14="http://schemas.microsoft.com/office/powerpoint/2010/main" val="747031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D863B0-2519-09DB-11CB-29DC972F2A5B}"/>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t>This is an age of epidemic, of pandemic, and now of infodemic. </a:t>
            </a:r>
          </a:p>
        </p:txBody>
      </p:sp>
      <p:pic>
        <p:nvPicPr>
          <p:cNvPr id="10" name="Content Placeholder 9" descr="A person and person with glasses&#10;&#10;Description automatically generated">
            <a:hlinkClick r:id="rId2"/>
            <a:extLst>
              <a:ext uri="{FF2B5EF4-FFF2-40B4-BE49-F238E27FC236}">
                <a16:creationId xmlns:a16="http://schemas.microsoft.com/office/drawing/2014/main" id="{0CEA0E3B-8FC1-1978-6386-FFF75D86A94F}"/>
              </a:ext>
            </a:extLst>
          </p:cNvPr>
          <p:cNvPicPr>
            <a:picLocks noGrp="1" noChangeAspect="1"/>
          </p:cNvPicPr>
          <p:nvPr>
            <p:ph idx="1"/>
          </p:nvPr>
        </p:nvPicPr>
        <p:blipFill rotWithShape="1">
          <a:blip r:embed="rId3"/>
          <a:srcRect t="4290" r="1" b="10469"/>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51404870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49B3A2-FEAC-C313-92F4-3A77A86839D7}"/>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Closing Thoughts</a:t>
            </a:r>
          </a:p>
        </p:txBody>
      </p:sp>
      <p:pic>
        <p:nvPicPr>
          <p:cNvPr id="8" name="Content Placeholder 7" descr="A painting of a child's face with many people in a pot&#10;&#10;Description automatically generated">
            <a:extLst>
              <a:ext uri="{FF2B5EF4-FFF2-40B4-BE49-F238E27FC236}">
                <a16:creationId xmlns:a16="http://schemas.microsoft.com/office/drawing/2014/main" id="{703E0C9B-D36D-A432-A3AD-4D0088820757}"/>
              </a:ext>
            </a:extLst>
          </p:cNvPr>
          <p:cNvPicPr>
            <a:picLocks noGrp="1" noChangeAspect="1"/>
          </p:cNvPicPr>
          <p:nvPr>
            <p:ph idx="1"/>
          </p:nvPr>
        </p:nvPicPr>
        <p:blipFill rotWithShape="1">
          <a:blip r:embed="rId2"/>
          <a:srcRect l="32206" r="17475" b="-1"/>
          <a:stretch/>
        </p:blipFill>
        <p:spPr>
          <a:xfrm>
            <a:off x="1" y="10"/>
            <a:ext cx="6936390" cy="6857990"/>
          </a:xfrm>
          <a:prstGeom prst="rect">
            <a:avLst/>
          </a:prstGeom>
        </p:spPr>
      </p:pic>
      <p:sp>
        <p:nvSpPr>
          <p:cNvPr id="6" name="Text Placeholder 5">
            <a:extLst>
              <a:ext uri="{FF2B5EF4-FFF2-40B4-BE49-F238E27FC236}">
                <a16:creationId xmlns:a16="http://schemas.microsoft.com/office/drawing/2014/main" id="{7F429BF7-08DF-9804-D5EE-816C136E62ED}"/>
              </a:ext>
            </a:extLst>
          </p:cNvPr>
          <p:cNvSpPr>
            <a:spLocks noGrp="1"/>
          </p:cNvSpPr>
          <p:nvPr>
            <p:ph type="body" sz="half" idx="2"/>
          </p:nvPr>
        </p:nvSpPr>
        <p:spPr>
          <a:xfrm>
            <a:off x="7119258" y="2103120"/>
            <a:ext cx="4911634" cy="4754880"/>
          </a:xfrm>
        </p:spPr>
        <p:txBody>
          <a:bodyPr vert="horz" lIns="91440" tIns="45720" rIns="91440" bIns="45720" rtlCol="0">
            <a:normAutofit lnSpcReduction="10000"/>
          </a:bodyPr>
          <a:lstStyle/>
          <a:p>
            <a:pPr indent="-228600">
              <a:buFont typeface="Arial" panose="020B0604020202020204" pitchFamily="34" charset="0"/>
              <a:buChar char="•"/>
            </a:pPr>
            <a:r>
              <a:rPr lang="en-US" sz="2400" b="1" dirty="0"/>
              <a:t>Social listening is an important first step in that direction.  But it is not the last. It is, instead, a gateway to better understand, and deploy, hybrid human-tech modalities for social relations in the physical and virtual worlds.   </a:t>
            </a:r>
          </a:p>
          <a:p>
            <a:pPr indent="-228600">
              <a:buFont typeface="Arial" panose="020B0604020202020204" pitchFamily="34" charset="0"/>
              <a:buChar char="•"/>
            </a:pPr>
            <a:r>
              <a:rPr lang="en-US" sz="2400" b="1" dirty="0"/>
              <a:t>None of this will produce viable regulatory or operational responses—especially respecting human rights and ethics-- if those fail to consider the core issues which, whether they like it or not, will both constrain and drive any such efforts. </a:t>
            </a:r>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2459591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A red and gold square with a gold circle and a red background&#10;&#10;Description automatically generated with medium confidence">
            <a:hlinkClick r:id="rId2"/>
            <a:extLst>
              <a:ext uri="{FF2B5EF4-FFF2-40B4-BE49-F238E27FC236}">
                <a16:creationId xmlns:a16="http://schemas.microsoft.com/office/drawing/2014/main" id="{68DF4266-A9D9-C581-7226-33450EE94BD0}"/>
              </a:ext>
            </a:extLst>
          </p:cNvPr>
          <p:cNvPicPr>
            <a:picLocks noGrp="1" noChangeAspect="1"/>
          </p:cNvPicPr>
          <p:nvPr>
            <p:ph idx="1"/>
          </p:nvPr>
        </p:nvPicPr>
        <p:blipFill rotWithShape="1">
          <a:blip r:embed="rId3"/>
          <a:srcRect t="14505" b="14572"/>
          <a:stretch/>
        </p:blipFill>
        <p:spPr>
          <a:xfrm>
            <a:off x="2522356"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4858E9-E639-3303-640C-4EDE5A193FA1}"/>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Thank You</a:t>
            </a:r>
          </a:p>
        </p:txBody>
      </p:sp>
      <p:sp>
        <p:nvSpPr>
          <p:cNvPr id="4" name="Text Placeholder 3">
            <a:extLst>
              <a:ext uri="{FF2B5EF4-FFF2-40B4-BE49-F238E27FC236}">
                <a16:creationId xmlns:a16="http://schemas.microsoft.com/office/drawing/2014/main" id="{0FD47F5A-74A7-1076-F71E-75CB5C735665}"/>
              </a:ext>
            </a:extLst>
          </p:cNvPr>
          <p:cNvSpPr>
            <a:spLocks noGrp="1"/>
          </p:cNvSpPr>
          <p:nvPr>
            <p:ph type="body" sz="half" idx="2"/>
          </p:nvPr>
        </p:nvSpPr>
        <p:spPr>
          <a:xfrm>
            <a:off x="222070" y="2434201"/>
            <a:ext cx="4438320" cy="3742762"/>
          </a:xfrm>
        </p:spPr>
        <p:txBody>
          <a:bodyPr vert="horz" lIns="91440" tIns="45720" rIns="91440" bIns="45720" rtlCol="0">
            <a:normAutofit/>
          </a:bodyPr>
          <a:lstStyle/>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The text of these remarks may be accessed </a:t>
            </a:r>
            <a:r>
              <a:rPr lang="en-US" sz="2000" dirty="0">
                <a:hlinkClick r:id="rId4"/>
              </a:rPr>
              <a:t>here</a:t>
            </a:r>
            <a:r>
              <a:rPr lang="en-US" sz="2000" dirty="0"/>
              <a:t> or</a:t>
            </a:r>
          </a:p>
          <a:p>
            <a:r>
              <a:rPr lang="en-US" sz="2000" dirty="0"/>
              <a:t> [http://</a:t>
            </a:r>
            <a:r>
              <a:rPr lang="en-US" sz="2000" dirty="0" err="1"/>
              <a:t>www.backerinlaw.com</a:t>
            </a:r>
            <a:r>
              <a:rPr lang="en-US" sz="2000" dirty="0"/>
              <a:t>/Site/wp-content/uploads/2023/08/Backer_Remarks_Social_Listening_Conference8-2023.pdf]</a:t>
            </a:r>
          </a:p>
        </p:txBody>
      </p:sp>
    </p:spTree>
    <p:extLst>
      <p:ext uri="{BB962C8B-B14F-4D97-AF65-F5344CB8AC3E}">
        <p14:creationId xmlns:p14="http://schemas.microsoft.com/office/powerpoint/2010/main" val="323630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3A086F1-CA2A-C94C-71D2-A64106A90A86}"/>
              </a:ext>
            </a:extLst>
          </p:cNvPr>
          <p:cNvSpPr>
            <a:spLocks noGrp="1"/>
          </p:cNvSpPr>
          <p:nvPr>
            <p:ph type="title"/>
          </p:nvPr>
        </p:nvSpPr>
        <p:spPr>
          <a:xfrm>
            <a:off x="130628" y="1"/>
            <a:ext cx="5812971" cy="2282800"/>
          </a:xfrm>
        </p:spPr>
        <p:txBody>
          <a:bodyPr vert="horz" lIns="91440" tIns="45720" rIns="91440" bIns="45720" rtlCol="0" anchor="b">
            <a:normAutofit fontScale="90000"/>
          </a:bodyPr>
          <a:lstStyle/>
          <a:p>
            <a:br>
              <a:rPr lang="en-US" sz="4200" dirty="0"/>
            </a:br>
            <a:br>
              <a:rPr lang="en-US" sz="4200" dirty="0"/>
            </a:br>
            <a:br>
              <a:rPr lang="en-US" sz="4200" dirty="0"/>
            </a:br>
            <a:br>
              <a:rPr lang="en-US" sz="4200" dirty="0"/>
            </a:br>
            <a:br>
              <a:rPr lang="en-US" sz="4200" dirty="0"/>
            </a:br>
            <a:br>
              <a:rPr lang="en-US" sz="4200" dirty="0"/>
            </a:br>
            <a:r>
              <a:rPr lang="en-US" sz="4200" dirty="0"/>
              <a:t>Infodemic in the digital Age: Principal Characteristics </a:t>
            </a:r>
            <a:br>
              <a:rPr lang="en-US" sz="4200" dirty="0"/>
            </a:br>
            <a:endParaRPr lang="en-US" sz="4200" dirty="0"/>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0C2913A6-032B-A280-7BB2-63C1B6E1B4FD}"/>
              </a:ext>
            </a:extLst>
          </p:cNvPr>
          <p:cNvSpPr>
            <a:spLocks noGrp="1"/>
          </p:cNvSpPr>
          <p:nvPr>
            <p:ph sz="half" idx="1"/>
          </p:nvPr>
        </p:nvSpPr>
        <p:spPr>
          <a:xfrm>
            <a:off x="130628" y="2872898"/>
            <a:ext cx="5048919" cy="3985101"/>
          </a:xfrm>
        </p:spPr>
        <p:txBody>
          <a:bodyPr vert="horz" lIns="91440" tIns="45720" rIns="91440" bIns="45720" rtlCol="0">
            <a:noAutofit/>
          </a:bodyPr>
          <a:lstStyle/>
          <a:p>
            <a:pPr lvl="1"/>
            <a:r>
              <a:rPr lang="en-US" sz="2000" b="1" dirty="0">
                <a:solidFill>
                  <a:srgbClr val="C00000"/>
                </a:solidFill>
              </a:rPr>
              <a:t>First</a:t>
            </a:r>
            <a:r>
              <a:rPr lang="en-US" sz="2000" dirty="0"/>
              <a:t>  is that information is the central element of infodemic as plague.</a:t>
            </a:r>
          </a:p>
          <a:p>
            <a:pPr lvl="1"/>
            <a:r>
              <a:rPr lang="en-US" sz="2000" b="1" dirty="0">
                <a:solidFill>
                  <a:srgbClr val="C00000"/>
                </a:solidFill>
              </a:rPr>
              <a:t>Second,</a:t>
            </a:r>
            <a:r>
              <a:rPr lang="en-US" sz="2000" dirty="0"/>
              <a:t> is that a measurable quantity of information that exceeds a certain unspecified threshold triggers effects detrimental to the human social organism. </a:t>
            </a:r>
          </a:p>
          <a:p>
            <a:pPr lvl="1"/>
            <a:r>
              <a:rPr lang="en-US" sz="2000" b="1" dirty="0">
                <a:solidFill>
                  <a:srgbClr val="C00000"/>
                </a:solidFill>
              </a:rPr>
              <a:t>Third</a:t>
            </a:r>
            <a:r>
              <a:rPr lang="en-US" sz="2000" dirty="0"/>
              <a:t>, is that information combines both analogue and digital sources</a:t>
            </a:r>
          </a:p>
          <a:p>
            <a:pPr lvl="1"/>
            <a:r>
              <a:rPr lang="en-US" sz="2000" b="1" dirty="0">
                <a:solidFill>
                  <a:srgbClr val="C00000"/>
                </a:solidFill>
              </a:rPr>
              <a:t>Fourth</a:t>
            </a:r>
            <a:r>
              <a:rPr lang="en-US" sz="2000" dirty="0"/>
              <a:t>, is that infodemic is constituted in relation to something else of roughly equal magnitude. </a:t>
            </a:r>
          </a:p>
        </p:txBody>
      </p:sp>
      <p:pic>
        <p:nvPicPr>
          <p:cNvPr id="8" name="Content Placeholder 7" descr="A group of people looking at a large glass wall&#10;&#10;Description automatically generated">
            <a:extLst>
              <a:ext uri="{FF2B5EF4-FFF2-40B4-BE49-F238E27FC236}">
                <a16:creationId xmlns:a16="http://schemas.microsoft.com/office/drawing/2014/main" id="{D9C3FF94-C2C6-4CFA-8F58-96263C32155D}"/>
              </a:ext>
            </a:extLst>
          </p:cNvPr>
          <p:cNvPicPr>
            <a:picLocks noGrp="1" noChangeAspect="1"/>
          </p:cNvPicPr>
          <p:nvPr>
            <p:ph sz="half" idx="2"/>
          </p:nvPr>
        </p:nvPicPr>
        <p:blipFill rotWithShape="1">
          <a:blip r:embed="rId2"/>
          <a:srcRect l="15626" r="2118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9525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64117F-F03E-4E34-8E6A-4DFF67B460B6}"/>
              </a:ext>
            </a:extLst>
          </p:cNvPr>
          <p:cNvSpPr>
            <a:spLocks noGrp="1"/>
          </p:cNvSpPr>
          <p:nvPr>
            <p:ph type="title"/>
          </p:nvPr>
        </p:nvSpPr>
        <p:spPr>
          <a:xfrm>
            <a:off x="0" y="-26126"/>
            <a:ext cx="4911634" cy="1306443"/>
          </a:xfrm>
        </p:spPr>
        <p:txBody>
          <a:bodyPr vert="horz" lIns="91440" tIns="45720" rIns="91440" bIns="45720" rtlCol="0" anchor="ctr">
            <a:normAutofit/>
          </a:bodyPr>
          <a:lstStyle/>
          <a:p>
            <a:r>
              <a:rPr lang="en-US" sz="4000" dirty="0"/>
              <a:t>Identifiable Symptoms</a:t>
            </a:r>
          </a:p>
        </p:txBody>
      </p:sp>
      <p:pic>
        <p:nvPicPr>
          <p:cNvPr id="6" name="Content Placeholder 5" descr="A group of people riding horses&#10;&#10;Description automatically generated">
            <a:extLst>
              <a:ext uri="{FF2B5EF4-FFF2-40B4-BE49-F238E27FC236}">
                <a16:creationId xmlns:a16="http://schemas.microsoft.com/office/drawing/2014/main" id="{B1DC1772-46F9-B858-6AA1-13C5F211EB2B}"/>
              </a:ext>
            </a:extLst>
          </p:cNvPr>
          <p:cNvPicPr>
            <a:picLocks noGrp="1" noChangeAspect="1"/>
          </p:cNvPicPr>
          <p:nvPr>
            <p:ph sz="half" idx="2"/>
          </p:nvPr>
        </p:nvPicPr>
        <p:blipFill rotWithShape="1">
          <a:blip r:embed="rId2"/>
          <a:srcRect t="4937" r="-1" b="-1"/>
          <a:stretch/>
        </p:blipFill>
        <p:spPr>
          <a:xfrm>
            <a:off x="4330726" y="940526"/>
            <a:ext cx="7725156" cy="5802441"/>
          </a:xfrm>
          <a:prstGeom prst="rect">
            <a:avLst/>
          </a:prstGeom>
        </p:spPr>
      </p:pic>
      <p:graphicFrame>
        <p:nvGraphicFramePr>
          <p:cNvPr id="8" name="Content Placeholder 2">
            <a:extLst>
              <a:ext uri="{FF2B5EF4-FFF2-40B4-BE49-F238E27FC236}">
                <a16:creationId xmlns:a16="http://schemas.microsoft.com/office/drawing/2014/main" id="{47F7164C-B119-F6B3-8C45-5A333CB4F300}"/>
              </a:ext>
            </a:extLst>
          </p:cNvPr>
          <p:cNvGraphicFramePr>
            <a:graphicFrameLocks noGrp="1"/>
          </p:cNvGraphicFramePr>
          <p:nvPr>
            <p:ph sz="half" idx="1"/>
            <p:extLst>
              <p:ext uri="{D42A27DB-BD31-4B8C-83A1-F6EECF244321}">
                <p14:modId xmlns:p14="http://schemas.microsoft.com/office/powerpoint/2010/main" val="3565942577"/>
              </p:ext>
            </p:extLst>
          </p:nvPr>
        </p:nvGraphicFramePr>
        <p:xfrm>
          <a:off x="136119" y="1831245"/>
          <a:ext cx="4152774" cy="4303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DC0B1C8-56EF-0C22-E0E1-D0F65C47DA3A}"/>
              </a:ext>
            </a:extLst>
          </p:cNvPr>
          <p:cNvSpPr txBox="1"/>
          <p:nvPr/>
        </p:nvSpPr>
        <p:spPr>
          <a:xfrm>
            <a:off x="5851856" y="6488668"/>
            <a:ext cx="5018618" cy="369332"/>
          </a:xfrm>
          <a:prstGeom prst="rect">
            <a:avLst/>
          </a:prstGeom>
          <a:noFill/>
        </p:spPr>
        <p:txBody>
          <a:bodyPr wrap="none" rtlCol="0">
            <a:spAutoFit/>
          </a:bodyPr>
          <a:lstStyle/>
          <a:p>
            <a:r>
              <a:rPr lang="en-US" dirty="0"/>
              <a:t>https://www.billhalal.com/blog/misdisinformation/</a:t>
            </a:r>
          </a:p>
        </p:txBody>
      </p:sp>
    </p:spTree>
    <p:extLst>
      <p:ext uri="{BB962C8B-B14F-4D97-AF65-F5344CB8AC3E}">
        <p14:creationId xmlns:p14="http://schemas.microsoft.com/office/powerpoint/2010/main" val="127091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Cartoon of a person looking at a person's eye&#10;&#10;Description automatically generated">
            <a:hlinkClick r:id="rId2"/>
            <a:extLst>
              <a:ext uri="{FF2B5EF4-FFF2-40B4-BE49-F238E27FC236}">
                <a16:creationId xmlns:a16="http://schemas.microsoft.com/office/drawing/2014/main" id="{F569CE1C-C6FE-6F24-EE1B-AFEA3D5A74BA}"/>
              </a:ext>
            </a:extLst>
          </p:cNvPr>
          <p:cNvPicPr>
            <a:picLocks noChangeAspect="1"/>
          </p:cNvPicPr>
          <p:nvPr/>
        </p:nvPicPr>
        <p:blipFill rotWithShape="1">
          <a:blip r:embed="rId3"/>
          <a:srcRect t="11317" r="-2" b="2473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Content Placeholder 9" descr="A person covering her ears with her hand&#10;&#10;Description automatically generated">
            <a:hlinkClick r:id="rId4"/>
            <a:extLst>
              <a:ext uri="{FF2B5EF4-FFF2-40B4-BE49-F238E27FC236}">
                <a16:creationId xmlns:a16="http://schemas.microsoft.com/office/drawing/2014/main" id="{D5FD4006-DC3D-7F5E-AA2C-D724C91E4D1B}"/>
              </a:ext>
            </a:extLst>
          </p:cNvPr>
          <p:cNvPicPr>
            <a:picLocks noGrp="1" noChangeAspect="1"/>
          </p:cNvPicPr>
          <p:nvPr>
            <p:ph sz="half" idx="2"/>
          </p:nvPr>
        </p:nvPicPr>
        <p:blipFill rotWithShape="1">
          <a:blip r:embed="rId5"/>
          <a:srcRect t="6967" r="-2" b="1365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86A7F03E-AEA4-7C24-8EA0-ED4811C8C64D}"/>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Good Medicine: Social Listening/</a:t>
            </a:r>
            <a:r>
              <a:rPr lang="en-US" altLang="zh-CN" sz="3400" kern="1200" dirty="0">
                <a:solidFill>
                  <a:schemeClr val="tx1"/>
                </a:solidFill>
                <a:latin typeface="+mj-lt"/>
                <a:ea typeface="+mj-ea"/>
                <a:cs typeface="+mj-cs"/>
              </a:rPr>
              <a:t>(</a:t>
            </a:r>
            <a:r>
              <a:rPr lang="zh-CN" altLang="en-US" sz="3400" kern="1200">
                <a:solidFill>
                  <a:schemeClr val="tx1"/>
                </a:solidFill>
                <a:latin typeface="+mj-lt"/>
                <a:ea typeface="+mj-ea"/>
                <a:cs typeface="+mj-cs"/>
              </a:rPr>
              <a:t>社交監聽</a:t>
            </a:r>
            <a:r>
              <a:rPr lang="en-US" altLang="zh-CN" sz="3400" kern="1200" dirty="0">
                <a:solidFill>
                  <a:schemeClr val="tx1"/>
                </a:solidFill>
                <a:latin typeface="+mj-lt"/>
                <a:ea typeface="+mj-ea"/>
                <a:cs typeface="+mj-cs"/>
              </a:rPr>
              <a:t>)</a:t>
            </a:r>
            <a:endParaRPr lang="en-US" sz="3400" kern="1200" dirty="0">
              <a:solidFill>
                <a:schemeClr val="tx1"/>
              </a:solidFill>
              <a:latin typeface="+mj-lt"/>
              <a:ea typeface="+mj-ea"/>
              <a:cs typeface="+mj-cs"/>
            </a:endParaRP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9F914D3-29F4-3208-3E84-05D3538D9D70}"/>
              </a:ext>
            </a:extLst>
          </p:cNvPr>
          <p:cNvSpPr>
            <a:spLocks noGrp="1"/>
          </p:cNvSpPr>
          <p:nvPr>
            <p:ph sz="half" idx="1"/>
          </p:nvPr>
        </p:nvSpPr>
        <p:spPr>
          <a:xfrm>
            <a:off x="448056" y="2512611"/>
            <a:ext cx="4832803" cy="3664351"/>
          </a:xfrm>
        </p:spPr>
        <p:txBody>
          <a:bodyPr vert="horz" lIns="91440" tIns="45720" rIns="91440" bIns="45720" rtlCol="0">
            <a:normAutofit/>
          </a:bodyPr>
          <a:lstStyle/>
          <a:p>
            <a:r>
              <a:rPr lang="en-US" sz="2000" dirty="0"/>
              <a:t>When administered before the onset of physical plague, it can act as a vaccine. </a:t>
            </a:r>
          </a:p>
          <a:p>
            <a:pPr lvl="1"/>
            <a:r>
              <a:rPr lang="en-US" sz="2000" dirty="0"/>
              <a:t>Prevention</a:t>
            </a:r>
          </a:p>
          <a:p>
            <a:r>
              <a:rPr lang="en-US" sz="2000" dirty="0"/>
              <a:t>Nonetheless it can be administered during the course of the physical disease. </a:t>
            </a:r>
          </a:p>
          <a:p>
            <a:pPr lvl="1"/>
            <a:r>
              <a:rPr lang="en-US" sz="2000" dirty="0"/>
              <a:t>efficacy is tested against its power to alleviate the physical effects of plague—info-, epi- or pan-demic. </a:t>
            </a:r>
          </a:p>
        </p:txBody>
      </p:sp>
    </p:spTree>
    <p:extLst>
      <p:ext uri="{BB962C8B-B14F-4D97-AF65-F5344CB8AC3E}">
        <p14:creationId xmlns:p14="http://schemas.microsoft.com/office/powerpoint/2010/main" val="2328727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5294D6-0255-E6DF-977F-470AF3223B4B}"/>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dirty="0">
                <a:solidFill>
                  <a:schemeClr val="tx1"/>
                </a:solidFill>
                <a:latin typeface="+mj-lt"/>
                <a:ea typeface="+mj-ea"/>
                <a:cs typeface="+mj-cs"/>
              </a:rPr>
              <a:t>Social Listening and Markets</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5E37898D-14DB-A7CA-B4F0-7BE260BD8591}"/>
              </a:ext>
            </a:extLst>
          </p:cNvPr>
          <p:cNvSpPr>
            <a:spLocks noGrp="1"/>
          </p:cNvSpPr>
          <p:nvPr>
            <p:ph sz="half" idx="2"/>
          </p:nvPr>
        </p:nvSpPr>
        <p:spPr>
          <a:xfrm>
            <a:off x="630936" y="2807208"/>
            <a:ext cx="3429000" cy="3410712"/>
          </a:xfrm>
        </p:spPr>
        <p:txBody>
          <a:bodyPr vert="horz" lIns="91440" tIns="45720" rIns="91440" bIns="45720" rtlCol="0" anchor="t">
            <a:normAutofit/>
          </a:bodyPr>
          <a:lstStyle/>
          <a:p>
            <a:r>
              <a:rPr lang="en-US" sz="2200" dirty="0">
                <a:effectLst/>
              </a:rPr>
              <a:t>In an August 2023 report, ReportLinker suggested that the social media listening market was expected to grow from $7.41 billion to $14.21 billion between 2023 and 2028 </a:t>
            </a:r>
            <a:endParaRPr lang="en-US" sz="2200" dirty="0"/>
          </a:p>
        </p:txBody>
      </p:sp>
      <p:pic>
        <p:nvPicPr>
          <p:cNvPr id="12" name="Content Placeholder 11" descr="A screenshot of a social media post&#10;&#10;Description automatically generated">
            <a:hlinkClick r:id="rId2"/>
            <a:extLst>
              <a:ext uri="{FF2B5EF4-FFF2-40B4-BE49-F238E27FC236}">
                <a16:creationId xmlns:a16="http://schemas.microsoft.com/office/drawing/2014/main" id="{EAC63F93-4808-4F69-8579-DFAE45AD1C47}"/>
              </a:ext>
            </a:extLst>
          </p:cNvPr>
          <p:cNvPicPr>
            <a:picLocks noGrp="1" noChangeAspect="1"/>
          </p:cNvPicPr>
          <p:nvPr>
            <p:ph sz="half" idx="1"/>
          </p:nvPr>
        </p:nvPicPr>
        <p:blipFill>
          <a:blip r:embed="rId3"/>
          <a:stretch>
            <a:fillRect/>
          </a:stretch>
        </p:blipFill>
        <p:spPr>
          <a:xfrm>
            <a:off x="4786013" y="640080"/>
            <a:ext cx="6640285" cy="5577840"/>
          </a:xfrm>
          <a:prstGeom prst="rect">
            <a:avLst/>
          </a:prstGeom>
        </p:spPr>
      </p:pic>
    </p:spTree>
    <p:extLst>
      <p:ext uri="{BB962C8B-B14F-4D97-AF65-F5344CB8AC3E}">
        <p14:creationId xmlns:p14="http://schemas.microsoft.com/office/powerpoint/2010/main" val="118745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3A8E-9FAF-EAFA-6520-7903ABDBCE23}"/>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Sentiment Analysis (</a:t>
            </a:r>
            <a:r>
              <a:rPr lang="zh-CN" altLang="en-US" sz="3600"/>
              <a:t>情感分析</a:t>
            </a:r>
            <a:r>
              <a:rPr lang="en-US" altLang="zh-CN" sz="3600" dirty="0"/>
              <a:t>) </a:t>
            </a:r>
            <a:endParaRPr lang="en-US" sz="3600" dirty="0"/>
          </a:p>
        </p:txBody>
      </p:sp>
      <p:pic>
        <p:nvPicPr>
          <p:cNvPr id="6" name="Content Placeholder 5" descr="A hand holding a magnifying glass over a paper&#10;&#10;Description automatically generated">
            <a:hlinkClick r:id="rId2"/>
            <a:extLst>
              <a:ext uri="{FF2B5EF4-FFF2-40B4-BE49-F238E27FC236}">
                <a16:creationId xmlns:a16="http://schemas.microsoft.com/office/drawing/2014/main" id="{8D8F7C61-5076-8A8F-515F-80AEB5C96C62}"/>
              </a:ext>
            </a:extLst>
          </p:cNvPr>
          <p:cNvPicPr>
            <a:picLocks noGrp="1" noChangeAspect="1"/>
          </p:cNvPicPr>
          <p:nvPr>
            <p:ph sz="half" idx="1"/>
          </p:nvPr>
        </p:nvPicPr>
        <p:blipFill rotWithShape="1">
          <a:blip r:embed="rId3"/>
          <a:srcRect t="893" b="3071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FA2A28F1-37C4-2C26-5651-209C47633E7A}"/>
              </a:ext>
            </a:extLst>
          </p:cNvPr>
          <p:cNvSpPr>
            <a:spLocks noGrp="1"/>
          </p:cNvSpPr>
          <p:nvPr>
            <p:ph sz="half" idx="2"/>
          </p:nvPr>
        </p:nvSpPr>
        <p:spPr>
          <a:xfrm>
            <a:off x="4223982" y="3752850"/>
            <a:ext cx="7485413" cy="2739390"/>
          </a:xfrm>
        </p:spPr>
        <p:txBody>
          <a:bodyPr vert="horz" lIns="91440" tIns="45720" rIns="91440" bIns="45720" rtlCol="0" anchor="ctr">
            <a:normAutofit/>
          </a:bodyPr>
          <a:lstStyle/>
          <a:p>
            <a:r>
              <a:rPr lang="zh-CN" altLang="en-US" sz="2000"/>
              <a:t>通过对需要舆情监控的实时文字数据流进行情感倾向性分析，把握用户对热点信息的情感倾向性变化</a:t>
            </a:r>
            <a:endParaRPr lang="en-US" altLang="zh-CN" sz="2000" dirty="0"/>
          </a:p>
          <a:p>
            <a:r>
              <a:rPr lang="en-US" altLang="zh-CN" sz="2000" dirty="0"/>
              <a:t>By analyzing real-time texts that require public opinion monitoring one can carry out emotional tendency analysis on character data streams, and grasp the changes of users' emotional tendency towards hot information</a:t>
            </a:r>
          </a:p>
        </p:txBody>
      </p:sp>
    </p:spTree>
    <p:extLst>
      <p:ext uri="{BB962C8B-B14F-4D97-AF65-F5344CB8AC3E}">
        <p14:creationId xmlns:p14="http://schemas.microsoft.com/office/powerpoint/2010/main" val="3625663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DCEF23-C82B-45F2-8226-0EB943F4293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How to Build an Infodemic Insights Report in Six Steps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61E0509-3AAE-E758-5D16-2EB6789AE872}"/>
              </a:ext>
            </a:extLst>
          </p:cNvPr>
          <p:cNvSpPr>
            <a:spLocks noGrp="1"/>
          </p:cNvSpPr>
          <p:nvPr>
            <p:ph sz="half" idx="1"/>
          </p:nvPr>
        </p:nvSpPr>
        <p:spPr>
          <a:xfrm>
            <a:off x="156754" y="2872899"/>
            <a:ext cx="4851928" cy="3623156"/>
          </a:xfrm>
        </p:spPr>
        <p:txBody>
          <a:bodyPr vert="horz" lIns="91440" tIns="45720" rIns="91440" bIns="45720" rtlCol="0">
            <a:noAutofit/>
          </a:bodyPr>
          <a:lstStyle/>
          <a:p>
            <a:r>
              <a:rPr lang="en-US" sz="2400" dirty="0"/>
              <a:t>Focus on the circulatory system of the body politic—its narrative and narrative pathways. </a:t>
            </a:r>
          </a:p>
          <a:p>
            <a:r>
              <a:rPr lang="en-US" sz="2400" dirty="0"/>
              <a:t>Narrative points to the health of the body politic as a function of the proper operation of its circulatory system </a:t>
            </a:r>
          </a:p>
          <a:p>
            <a:pPr lvl="1"/>
            <a:r>
              <a:rPr lang="en-US" dirty="0"/>
              <a:t>made up of narrative and is itself the paths through which narrative travels</a:t>
            </a:r>
          </a:p>
        </p:txBody>
      </p:sp>
      <p:pic>
        <p:nvPicPr>
          <p:cNvPr id="6" name="Content Placeholder 5" descr="A diagram of a step&#10;&#10;Description automatically generated with medium confidence">
            <a:hlinkClick r:id="rId2"/>
            <a:extLst>
              <a:ext uri="{FF2B5EF4-FFF2-40B4-BE49-F238E27FC236}">
                <a16:creationId xmlns:a16="http://schemas.microsoft.com/office/drawing/2014/main" id="{4F00E616-3DF4-A5AD-03F7-674DFE970C71}"/>
              </a:ext>
            </a:extLst>
          </p:cNvPr>
          <p:cNvPicPr>
            <a:picLocks noGrp="1" noChangeAspect="1"/>
          </p:cNvPicPr>
          <p:nvPr>
            <p:ph sz="half" idx="2"/>
          </p:nvPr>
        </p:nvPicPr>
        <p:blipFill rotWithShape="1">
          <a:blip r:embed="rId3"/>
          <a:srcRect l="2178" r="554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8655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A409-029D-B0CF-2D8F-BEAE08A4D1A3}"/>
              </a:ext>
            </a:extLst>
          </p:cNvPr>
          <p:cNvSpPr>
            <a:spLocks noGrp="1"/>
          </p:cNvSpPr>
          <p:nvPr>
            <p:ph type="title"/>
          </p:nvPr>
        </p:nvSpPr>
        <p:spPr>
          <a:xfrm>
            <a:off x="8275921" y="323380"/>
            <a:ext cx="3369234" cy="1616203"/>
          </a:xfrm>
        </p:spPr>
        <p:txBody>
          <a:bodyPr vert="horz" lIns="91440" tIns="45720" rIns="91440" bIns="45720" rtlCol="0" anchor="b">
            <a:normAutofit/>
          </a:bodyPr>
          <a:lstStyle/>
          <a:p>
            <a:r>
              <a:rPr lang="en-US" sz="3600" dirty="0"/>
              <a:t>An Epidemiology for a Digital Pestilence</a:t>
            </a:r>
          </a:p>
        </p:txBody>
      </p:sp>
      <p:pic>
        <p:nvPicPr>
          <p:cNvPr id="6" name="Content Placeholder 5" descr="A cartoon of hands holding a toolbox&#10;&#10;Description automatically generated with medium confidence">
            <a:extLst>
              <a:ext uri="{FF2B5EF4-FFF2-40B4-BE49-F238E27FC236}">
                <a16:creationId xmlns:a16="http://schemas.microsoft.com/office/drawing/2014/main" id="{A25790D0-2682-B959-CC1F-36669AB29782}"/>
              </a:ext>
            </a:extLst>
          </p:cNvPr>
          <p:cNvPicPr>
            <a:picLocks noGrp="1" noChangeAspect="1"/>
          </p:cNvPicPr>
          <p:nvPr>
            <p:ph sz="half" idx="1"/>
          </p:nvPr>
        </p:nvPicPr>
        <p:blipFill rotWithShape="1">
          <a:blip r:embed="rId2"/>
          <a:srcRect l="659" r="9361"/>
          <a:stretch/>
        </p:blipFill>
        <p:spPr>
          <a:xfrm>
            <a:off x="20" y="10"/>
            <a:ext cx="7390243" cy="6857990"/>
          </a:xfrm>
          <a:prstGeom prst="rect">
            <a:avLst/>
          </a:prstGeom>
        </p:spPr>
      </p:pic>
      <p:sp>
        <p:nvSpPr>
          <p:cNvPr id="16" name="Rectangle 10">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Content Placeholder 3">
            <a:extLst>
              <a:ext uri="{FF2B5EF4-FFF2-40B4-BE49-F238E27FC236}">
                <a16:creationId xmlns:a16="http://schemas.microsoft.com/office/drawing/2014/main" id="{9E066C7C-603F-10C8-D244-CF4F9ACF9D3C}"/>
              </a:ext>
            </a:extLst>
          </p:cNvPr>
          <p:cNvSpPr>
            <a:spLocks noGrp="1"/>
          </p:cNvSpPr>
          <p:nvPr>
            <p:ph sz="half" idx="2"/>
          </p:nvPr>
        </p:nvSpPr>
        <p:spPr>
          <a:xfrm>
            <a:off x="7733211" y="2533475"/>
            <a:ext cx="4232366" cy="4141645"/>
          </a:xfrm>
        </p:spPr>
        <p:txBody>
          <a:bodyPr vert="horz" lIns="91440" tIns="45720" rIns="91440" bIns="45720" rtlCol="0" anchor="t">
            <a:noAutofit/>
          </a:bodyPr>
          <a:lstStyle/>
          <a:p>
            <a:r>
              <a:rPr lang="en-US" sz="2400" dirty="0"/>
              <a:t>“Even as humanity has been developing its epidemiology in the analogue—the physical realm—so, it appears, that there has there been a strong push to develop a parallel and interlinked epidemiology for the virtual world.”</a:t>
            </a:r>
          </a:p>
        </p:txBody>
      </p:sp>
    </p:spTree>
    <p:extLst>
      <p:ext uri="{BB962C8B-B14F-4D97-AF65-F5344CB8AC3E}">
        <p14:creationId xmlns:p14="http://schemas.microsoft.com/office/powerpoint/2010/main" val="822614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TotalTime>
  <Words>1145</Words>
  <Application>Microsoft Macintosh PowerPoint</Application>
  <PresentationFormat>Widescreen</PresentationFormat>
  <Paragraphs>72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Meiryo</vt:lpstr>
      <vt:lpstr>Arial</vt:lpstr>
      <vt:lpstr>Calibri</vt:lpstr>
      <vt:lpstr>Calibri Light</vt:lpstr>
      <vt:lpstr>Helvetica</vt:lpstr>
      <vt:lpstr>Office Theme</vt:lpstr>
      <vt:lpstr>Social Listening and Infodemic— An Epidemiology for the Body Politic</vt:lpstr>
      <vt:lpstr>This is an age of epidemic, of pandemic, and now of infodemic. </vt:lpstr>
      <vt:lpstr>      Infodemic in the digital Age: Principal Characteristics  </vt:lpstr>
      <vt:lpstr>Identifiable Symptoms</vt:lpstr>
      <vt:lpstr>Good Medicine: Social Listening/(社交監聽)</vt:lpstr>
      <vt:lpstr>Social Listening and Markets</vt:lpstr>
      <vt:lpstr>Sentiment Analysis (情感分析) </vt:lpstr>
      <vt:lpstr>How to Build an Infodemic Insights Report in Six Steps</vt:lpstr>
      <vt:lpstr>An Epidemiology for a Digital Pestilence</vt:lpstr>
      <vt:lpstr>Vaccine Making in Infodemic—The Production of Truth From Facts</vt:lpstr>
      <vt:lpstr>Consequences and Challenges For Regulatory Regimes</vt:lpstr>
      <vt:lpstr>(1) DIS- or MIS-Information When Produced or Received?</vt:lpstr>
      <vt:lpstr>(2) Beginnings, middle or End </vt:lpstr>
      <vt:lpstr>(3) Infodemic Regulatory Self-Reflexivity</vt:lpstr>
      <vt:lpstr>(4) Social Listening is a Two-Way Street</vt:lpstr>
      <vt:lpstr>(5) Mis- Coordination and Conflict Weakening Infodemic Treatments</vt:lpstr>
      <vt:lpstr>(6) Understanding MIS- and DIS- Information</vt:lpstr>
      <vt:lpstr>(7) Intent Matters</vt:lpstr>
      <vt:lpstr>(8) The Disruptive Effect of Tech</vt:lpstr>
      <vt:lpstr>Closing Thoughts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Listening and Infodemic— An Epidemiology for the Body Politic</dc:title>
  <dc:creator>Backer, Larry Cata</dc:creator>
  <cp:lastModifiedBy>Backer, Larry Cata</cp:lastModifiedBy>
  <cp:revision>33</cp:revision>
  <dcterms:created xsi:type="dcterms:W3CDTF">2023-08-15T21:49:22Z</dcterms:created>
  <dcterms:modified xsi:type="dcterms:W3CDTF">2023-08-18T18:37:00Z</dcterms:modified>
</cp:coreProperties>
</file>