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9" r:id="rId3"/>
    <p:sldId id="260" r:id="rId4"/>
    <p:sldId id="257" r:id="rId5"/>
    <p:sldId id="261" r:id="rId6"/>
    <p:sldId id="262" r:id="rId7"/>
    <p:sldId id="258" r:id="rId8"/>
    <p:sldId id="266" r:id="rId9"/>
    <p:sldId id="263" r:id="rId10"/>
    <p:sldId id="264" r:id="rId11"/>
    <p:sldId id="265"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6473B-EB74-CB42-AC00-72C303AC621E}" type="datetimeFigureOut">
              <a:rPr lang="en-US" smtClean="0"/>
              <a:t>5/5/22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C4582-CF64-4B44-B8B3-490F13E86F76}" type="slidenum">
              <a:rPr lang="en-US" smtClean="0"/>
              <a:t>‹#›</a:t>
            </a:fld>
            <a:endParaRPr lang="en-US" dirty="0"/>
          </a:p>
        </p:txBody>
      </p:sp>
    </p:spTree>
    <p:extLst>
      <p:ext uri="{BB962C8B-B14F-4D97-AF65-F5344CB8AC3E}">
        <p14:creationId xmlns:p14="http://schemas.microsoft.com/office/powerpoint/2010/main" val="862463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7C4582-CF64-4B44-B8B3-490F13E86F76}" type="slidenum">
              <a:rPr lang="en-US" smtClean="0"/>
              <a:t>6</a:t>
            </a:fld>
            <a:endParaRPr lang="en-US" dirty="0"/>
          </a:p>
        </p:txBody>
      </p:sp>
    </p:spTree>
    <p:extLst>
      <p:ext uri="{BB962C8B-B14F-4D97-AF65-F5344CB8AC3E}">
        <p14:creationId xmlns:p14="http://schemas.microsoft.com/office/powerpoint/2010/main" val="121706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DCB5-0CB7-18E9-EAAA-C5060E3720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AB363-3A1C-F2D4-1119-5EF817E115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A6B45E-6078-C401-2DB0-20960F8A234E}"/>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5" name="Footer Placeholder 4">
            <a:extLst>
              <a:ext uri="{FF2B5EF4-FFF2-40B4-BE49-F238E27FC236}">
                <a16:creationId xmlns:a16="http://schemas.microsoft.com/office/drawing/2014/main" id="{38A12CC7-4CA3-5393-5270-A4AA2A58D8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BCBCFD-7ADE-CE84-B97F-799741D43C51}"/>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310675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7CB0-46E2-2FF1-7042-5833CB6382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DBE9EB-FBF7-1941-4905-65301FD5E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C8698-8829-67B5-1976-38F137AAB259}"/>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5" name="Footer Placeholder 4">
            <a:extLst>
              <a:ext uri="{FF2B5EF4-FFF2-40B4-BE49-F238E27FC236}">
                <a16:creationId xmlns:a16="http://schemas.microsoft.com/office/drawing/2014/main" id="{684290E3-BDF3-DD0E-2709-E51666A381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2AD110-EE07-82EB-9917-8A658DE302DD}"/>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335216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644F6-B6CF-CDA2-F6D9-0180131D33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9B274-08EE-38E5-2F23-524A669315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61AEA-957E-0FBB-8056-33B450642022}"/>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5" name="Footer Placeholder 4">
            <a:extLst>
              <a:ext uri="{FF2B5EF4-FFF2-40B4-BE49-F238E27FC236}">
                <a16:creationId xmlns:a16="http://schemas.microsoft.com/office/drawing/2014/main" id="{269A30F6-8CDA-A5C0-B507-3EBEC850B6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427EA2-9EDF-8E4E-0200-FB882AB72ABF}"/>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287651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EFE8-97A6-AC7D-321D-3B674C7D2C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DD2B85-5397-2DC0-26DA-BCB32DC3D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48430-24F8-322D-CC39-BB2E25BDCD7E}"/>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5" name="Footer Placeholder 4">
            <a:extLst>
              <a:ext uri="{FF2B5EF4-FFF2-40B4-BE49-F238E27FC236}">
                <a16:creationId xmlns:a16="http://schemas.microsoft.com/office/drawing/2014/main" id="{5B0ED23F-50E2-E2CE-2E65-923026CAA2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608F92-9E3D-C0D3-B945-89AAE2715F18}"/>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129128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2E58C-1E3A-382F-3FF4-02333F8D81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7D81A-BDC2-62C1-45C4-A65FE55C6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600991-94E0-56CA-3A9C-E339269A4B73}"/>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5" name="Footer Placeholder 4">
            <a:extLst>
              <a:ext uri="{FF2B5EF4-FFF2-40B4-BE49-F238E27FC236}">
                <a16:creationId xmlns:a16="http://schemas.microsoft.com/office/drawing/2014/main" id="{40235A62-E9C0-B547-13CA-14279FD839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546EFA-9F9D-68DE-27E1-8EF2646FD0F5}"/>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2686106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7E0F-2D65-04EC-583D-FDC628310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7C0E4-0B8A-0C42-0CD6-45FBAC7FEC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DD79BB-9516-8D4A-C035-54CAFAC1FE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0B3B54-D2F6-DE9B-FEA3-8775D4D63172}"/>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6" name="Footer Placeholder 5">
            <a:extLst>
              <a:ext uri="{FF2B5EF4-FFF2-40B4-BE49-F238E27FC236}">
                <a16:creationId xmlns:a16="http://schemas.microsoft.com/office/drawing/2014/main" id="{18C354FC-6F8D-0A08-C406-F3A6FA79B2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0B0370-210F-0465-C1AC-A444F91C0578}"/>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1034547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B3EF-B99D-CCC5-762E-69E94201BE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F26703-1BB3-5448-6BF5-80915D67E6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EC074B-5E0D-9110-728F-40CEC5A8D1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91DE32-62AF-5AE6-A15E-AF7957BE61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310407-C0AD-2246-357F-8CC8D98850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D91AE4-48B4-312F-037B-A9BCF4E3584A}"/>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8" name="Footer Placeholder 7">
            <a:extLst>
              <a:ext uri="{FF2B5EF4-FFF2-40B4-BE49-F238E27FC236}">
                <a16:creationId xmlns:a16="http://schemas.microsoft.com/office/drawing/2014/main" id="{C4BB42B6-5B49-ED2F-E812-ED3EB930AF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A3B0C2C-32B8-7300-66E4-EADD9920B4D8}"/>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2071536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7E41-257D-4F6B-9C1D-F1521DD864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D88C8D-5696-51D5-7600-BDFFBB4C399F}"/>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4" name="Footer Placeholder 3">
            <a:extLst>
              <a:ext uri="{FF2B5EF4-FFF2-40B4-BE49-F238E27FC236}">
                <a16:creationId xmlns:a16="http://schemas.microsoft.com/office/drawing/2014/main" id="{D0991F90-263E-C185-6627-633ED50D823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72C7CC-903B-A75F-0D28-6B9CA8225B35}"/>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79162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97D1E-FE40-CBE5-57C0-8BF69AC083A5}"/>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3" name="Footer Placeholder 2">
            <a:extLst>
              <a:ext uri="{FF2B5EF4-FFF2-40B4-BE49-F238E27FC236}">
                <a16:creationId xmlns:a16="http://schemas.microsoft.com/office/drawing/2014/main" id="{A434D8BD-B445-D5F7-16CF-88709C6218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89A6E9-57F4-CE3A-FF63-698A50F8CA3A}"/>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1285665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5589-314E-453F-5088-9C0F5AD99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6162A1-8E22-0DBD-10B0-416B2F2957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8A44DF-7F89-047E-C871-0E294A3FD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990BC-678C-096C-3E76-3CECA894CFF3}"/>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6" name="Footer Placeholder 5">
            <a:extLst>
              <a:ext uri="{FF2B5EF4-FFF2-40B4-BE49-F238E27FC236}">
                <a16:creationId xmlns:a16="http://schemas.microsoft.com/office/drawing/2014/main" id="{D73B8BB1-FFFF-EE82-E828-24DD795C0A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BE607F-33D9-ACCB-E262-4CC01802D723}"/>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3894376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8E5F-E7C3-94CC-87F9-A588255FD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AB4B83-0CE4-A02E-3098-B6A9D68114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33218-565A-8A24-EF90-BC100C89E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4DF0-02AC-283D-CA27-69F6F6AF75E1}"/>
              </a:ext>
            </a:extLst>
          </p:cNvPr>
          <p:cNvSpPr>
            <a:spLocks noGrp="1"/>
          </p:cNvSpPr>
          <p:nvPr>
            <p:ph type="dt" sz="half" idx="10"/>
          </p:nvPr>
        </p:nvSpPr>
        <p:spPr/>
        <p:txBody>
          <a:bodyPr/>
          <a:lstStyle/>
          <a:p>
            <a:fld id="{03DBB90D-6ADC-D64C-8A86-45BBBAC8A170}" type="datetimeFigureOut">
              <a:rPr lang="en-US" smtClean="0"/>
              <a:t>5/5/22</a:t>
            </a:fld>
            <a:endParaRPr lang="en-US" dirty="0"/>
          </a:p>
        </p:txBody>
      </p:sp>
      <p:sp>
        <p:nvSpPr>
          <p:cNvPr id="6" name="Footer Placeholder 5">
            <a:extLst>
              <a:ext uri="{FF2B5EF4-FFF2-40B4-BE49-F238E27FC236}">
                <a16:creationId xmlns:a16="http://schemas.microsoft.com/office/drawing/2014/main" id="{D1156B83-A9EF-A87B-4429-744861B1E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912530-7F16-4128-1798-CA613F884542}"/>
              </a:ext>
            </a:extLst>
          </p:cNvPr>
          <p:cNvSpPr>
            <a:spLocks noGrp="1"/>
          </p:cNvSpPr>
          <p:nvPr>
            <p:ph type="sldNum" sz="quarter" idx="12"/>
          </p:nvPr>
        </p:nvSpPr>
        <p:spPr/>
        <p:txBody>
          <a:bodyPr/>
          <a:lstStyle/>
          <a:p>
            <a:fld id="{ADBA5422-6719-1341-AAA2-0E20EB6E7DE4}" type="slidenum">
              <a:rPr lang="en-US" smtClean="0"/>
              <a:t>‹#›</a:t>
            </a:fld>
            <a:endParaRPr lang="en-US" dirty="0"/>
          </a:p>
        </p:txBody>
      </p:sp>
    </p:spTree>
    <p:extLst>
      <p:ext uri="{BB962C8B-B14F-4D97-AF65-F5344CB8AC3E}">
        <p14:creationId xmlns:p14="http://schemas.microsoft.com/office/powerpoint/2010/main" val="1407967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6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185D40-F875-82E4-5388-D4A7091E3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248-187C-01EE-849F-1EB6B1E542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75DC5-F201-0D32-088F-395A2EF03E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BB90D-6ADC-D64C-8A86-45BBBAC8A170}" type="datetimeFigureOut">
              <a:rPr lang="en-US" smtClean="0"/>
              <a:t>5/5/22</a:t>
            </a:fld>
            <a:endParaRPr lang="en-US" dirty="0"/>
          </a:p>
        </p:txBody>
      </p:sp>
      <p:sp>
        <p:nvSpPr>
          <p:cNvPr id="5" name="Footer Placeholder 4">
            <a:extLst>
              <a:ext uri="{FF2B5EF4-FFF2-40B4-BE49-F238E27FC236}">
                <a16:creationId xmlns:a16="http://schemas.microsoft.com/office/drawing/2014/main" id="{221A95E7-B332-D60E-A148-0E33D5E304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5D0C752-1594-00B4-C4BE-5AA6F7B0A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A5422-6719-1341-AAA2-0E20EB6E7DE4}" type="slidenum">
              <a:rPr lang="en-US" smtClean="0"/>
              <a:t>‹#›</a:t>
            </a:fld>
            <a:endParaRPr lang="en-US" dirty="0"/>
          </a:p>
        </p:txBody>
      </p:sp>
    </p:spTree>
    <p:extLst>
      <p:ext uri="{BB962C8B-B14F-4D97-AF65-F5344CB8AC3E}">
        <p14:creationId xmlns:p14="http://schemas.microsoft.com/office/powerpoint/2010/main" val="1633449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530E-8A4D-420B-0FF0-D945D51D063E}"/>
              </a:ext>
            </a:extLst>
          </p:cNvPr>
          <p:cNvSpPr>
            <a:spLocks noGrp="1"/>
          </p:cNvSpPr>
          <p:nvPr>
            <p:ph type="ctrTitle"/>
          </p:nvPr>
        </p:nvSpPr>
        <p:spPr>
          <a:xfrm>
            <a:off x="3657599" y="1749907"/>
            <a:ext cx="6318885" cy="2797378"/>
          </a:xfrm>
        </p:spPr>
        <p:txBody>
          <a:bodyPr>
            <a:normAutofit/>
          </a:bodyPr>
          <a:lstStyle/>
          <a:p>
            <a:r>
              <a:rPr lang="en-US" sz="3600" b="1" i="1" dirty="0"/>
              <a:t>Rethinking Climate Change from the perspective of the 2018 proposal for a “Framework principles on human rights and the environment” (A/HRC/37/59)</a:t>
            </a:r>
          </a:p>
        </p:txBody>
      </p:sp>
      <p:sp>
        <p:nvSpPr>
          <p:cNvPr id="3" name="Subtitle 2">
            <a:extLst>
              <a:ext uri="{FF2B5EF4-FFF2-40B4-BE49-F238E27FC236}">
                <a16:creationId xmlns:a16="http://schemas.microsoft.com/office/drawing/2014/main" id="{59968F9F-CA4C-1220-CAB7-68A78A7D755C}"/>
              </a:ext>
            </a:extLst>
          </p:cNvPr>
          <p:cNvSpPr>
            <a:spLocks noGrp="1"/>
          </p:cNvSpPr>
          <p:nvPr>
            <p:ph type="subTitle" idx="1"/>
          </p:nvPr>
        </p:nvSpPr>
        <p:spPr>
          <a:xfrm>
            <a:off x="1882346" y="5108093"/>
            <a:ext cx="9144000" cy="1655762"/>
          </a:xfrm>
        </p:spPr>
        <p:txBody>
          <a:bodyPr>
            <a:normAutofit/>
          </a:bodyPr>
          <a:lstStyle/>
          <a:p>
            <a:r>
              <a:rPr lang="en-US" b="1" dirty="0"/>
              <a:t>Larry Catá Backer</a:t>
            </a:r>
          </a:p>
          <a:p>
            <a:r>
              <a:rPr lang="en-US" sz="1900" b="1" dirty="0"/>
              <a:t>W. Richard and Mary Eshelman Faculty Scholar Professor of Law and International Affairs</a:t>
            </a:r>
          </a:p>
          <a:p>
            <a:r>
              <a:rPr lang="en-US" sz="1900" b="1" dirty="0"/>
              <a:t>Acting University Ombudsperson (from October 2021) University Ombudsperson Elect</a:t>
            </a:r>
            <a:br>
              <a:rPr lang="en-US" sz="1900" b="1" dirty="0"/>
            </a:br>
            <a:r>
              <a:rPr lang="en-US" sz="1900" b="1" dirty="0"/>
              <a:t>Pennsylvania State University | 239 Lewis Katz Building, University Park, PA 16802  </a:t>
            </a:r>
          </a:p>
          <a:p>
            <a:endParaRPr lang="en-US" dirty="0"/>
          </a:p>
        </p:txBody>
      </p:sp>
      <p:sp>
        <p:nvSpPr>
          <p:cNvPr id="4" name="TextBox 3">
            <a:extLst>
              <a:ext uri="{FF2B5EF4-FFF2-40B4-BE49-F238E27FC236}">
                <a16:creationId xmlns:a16="http://schemas.microsoft.com/office/drawing/2014/main" id="{EE514318-4F5B-4FB3-7181-D333F3CAE6EA}"/>
              </a:ext>
            </a:extLst>
          </p:cNvPr>
          <p:cNvSpPr txBox="1"/>
          <p:nvPr/>
        </p:nvSpPr>
        <p:spPr>
          <a:xfrm>
            <a:off x="3113903" y="94145"/>
            <a:ext cx="7060290" cy="1292662"/>
          </a:xfrm>
          <a:prstGeom prst="rect">
            <a:avLst/>
          </a:prstGeom>
          <a:noFill/>
        </p:spPr>
        <p:txBody>
          <a:bodyPr wrap="square" rtlCol="0">
            <a:spAutoFit/>
          </a:bodyPr>
          <a:lstStyle/>
          <a:p>
            <a:pPr algn="ctr"/>
            <a:r>
              <a:rPr lang="en-US" b="1" dirty="0"/>
              <a:t>SEMINARIO INTERNACIONAL LA LUCHA EN CLAVE JUDICIAL FRENTE AL CAMBIO CLIMÁTICO </a:t>
            </a:r>
          </a:p>
          <a:p>
            <a:pPr algn="ctr"/>
            <a:r>
              <a:rPr lang="en-US" sz="1400" b="1" dirty="0"/>
              <a:t>FRANCISCO JAVIER ZAMORA CABOT, LORENA SALES PALLARÉS Y MARIA CHIARA MARULLO, DIRECTORES </a:t>
            </a:r>
          </a:p>
          <a:p>
            <a:pPr algn="ctr"/>
            <a:r>
              <a:rPr lang="en-US" sz="1400" b="1" dirty="0"/>
              <a:t>Universitat </a:t>
            </a:r>
            <a:r>
              <a:rPr lang="en-US" sz="1400" b="1" dirty="0" err="1"/>
              <a:t>Jaume</a:t>
            </a:r>
            <a:r>
              <a:rPr lang="en-US" sz="1400" b="1"/>
              <a:t> I </a:t>
            </a:r>
            <a:r>
              <a:rPr lang="en-US" sz="1400" b="1" dirty="0"/>
              <a:t>5 de Mayo 2022</a:t>
            </a:r>
            <a:endParaRPr lang="en-US" b="1" dirty="0"/>
          </a:p>
        </p:txBody>
      </p:sp>
    </p:spTree>
    <p:extLst>
      <p:ext uri="{BB962C8B-B14F-4D97-AF65-F5344CB8AC3E}">
        <p14:creationId xmlns:p14="http://schemas.microsoft.com/office/powerpoint/2010/main" val="1327938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22000" b="-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796B-2020-9BA1-E1BD-BF710AC54E93}"/>
              </a:ext>
            </a:extLst>
          </p:cNvPr>
          <p:cNvSpPr>
            <a:spLocks noGrp="1"/>
          </p:cNvSpPr>
          <p:nvPr>
            <p:ph type="title"/>
          </p:nvPr>
        </p:nvSpPr>
        <p:spPr>
          <a:xfrm>
            <a:off x="0" y="75557"/>
            <a:ext cx="6623222" cy="1325563"/>
          </a:xfrm>
        </p:spPr>
        <p:txBody>
          <a:bodyPr/>
          <a:lstStyle/>
          <a:p>
            <a:r>
              <a:rPr lang="en-US" dirty="0"/>
              <a:t>The Object of Protection?</a:t>
            </a:r>
          </a:p>
        </p:txBody>
      </p:sp>
      <p:sp>
        <p:nvSpPr>
          <p:cNvPr id="3" name="Content Placeholder 2">
            <a:extLst>
              <a:ext uri="{FF2B5EF4-FFF2-40B4-BE49-F238E27FC236}">
                <a16:creationId xmlns:a16="http://schemas.microsoft.com/office/drawing/2014/main" id="{F34BA7C0-9980-5F06-EC0D-36E4AF91E8AE}"/>
              </a:ext>
            </a:extLst>
          </p:cNvPr>
          <p:cNvSpPr>
            <a:spLocks noGrp="1"/>
          </p:cNvSpPr>
          <p:nvPr>
            <p:ph sz="half" idx="1"/>
          </p:nvPr>
        </p:nvSpPr>
        <p:spPr>
          <a:xfrm>
            <a:off x="58523" y="1401120"/>
            <a:ext cx="5712081" cy="3751648"/>
          </a:xfrm>
        </p:spPr>
        <p:txBody>
          <a:bodyPr>
            <a:normAutofit fontScale="85000" lnSpcReduction="20000"/>
          </a:bodyPr>
          <a:lstStyle/>
          <a:p>
            <a:r>
              <a:rPr lang="en-US" b="1" i="1" dirty="0">
                <a:solidFill>
                  <a:srgbClr val="C00000"/>
                </a:solidFill>
              </a:rPr>
              <a:t>Human Rights</a:t>
            </a:r>
          </a:p>
          <a:p>
            <a:pPr lvl="1"/>
            <a:r>
              <a:rPr lang="en-US" dirty="0"/>
              <a:t>Climate and sustainability a function of “rights”</a:t>
            </a:r>
          </a:p>
          <a:p>
            <a:pPr lvl="1"/>
            <a:r>
              <a:rPr lang="en-US" dirty="0"/>
              <a:t>“Rights” are a function of the valuation by humans and human collectives of the world around them</a:t>
            </a:r>
          </a:p>
          <a:p>
            <a:pPr lvl="1"/>
            <a:r>
              <a:rPr lang="en-US" dirty="0"/>
              <a:t>“Rights” are objects legitimated through the exogenous acts of states, of courts, and of administrative  and other institutional bodies</a:t>
            </a:r>
          </a:p>
          <a:p>
            <a:pPr lvl="1"/>
            <a:r>
              <a:rPr lang="en-US" dirty="0"/>
              <a:t>Detachment of “rights” as inherent in the human collective from the “autonomy” and “agency” of the individual</a:t>
            </a:r>
          </a:p>
          <a:p>
            <a:pPr lvl="1"/>
            <a:r>
              <a:rPr lang="en-US" dirty="0"/>
              <a:t>Climate is a consequential measure of the human in and on Earth</a:t>
            </a:r>
          </a:p>
          <a:p>
            <a:pPr lvl="1"/>
            <a:endParaRPr lang="en-US" dirty="0"/>
          </a:p>
        </p:txBody>
      </p:sp>
      <p:sp>
        <p:nvSpPr>
          <p:cNvPr id="4" name="Content Placeholder 3">
            <a:extLst>
              <a:ext uri="{FF2B5EF4-FFF2-40B4-BE49-F238E27FC236}">
                <a16:creationId xmlns:a16="http://schemas.microsoft.com/office/drawing/2014/main" id="{A11E084C-5EF4-FC00-6C4B-21035AB521C4}"/>
              </a:ext>
            </a:extLst>
          </p:cNvPr>
          <p:cNvSpPr>
            <a:spLocks noGrp="1"/>
          </p:cNvSpPr>
          <p:nvPr>
            <p:ph sz="half" idx="2"/>
          </p:nvPr>
        </p:nvSpPr>
        <p:spPr>
          <a:xfrm>
            <a:off x="5430794" y="3576789"/>
            <a:ext cx="6702682" cy="3205654"/>
          </a:xfrm>
        </p:spPr>
        <p:txBody>
          <a:bodyPr>
            <a:normAutofit fontScale="85000" lnSpcReduction="20000"/>
          </a:bodyPr>
          <a:lstStyle/>
          <a:p>
            <a:r>
              <a:rPr lang="en-US" b="1" dirty="0">
                <a:solidFill>
                  <a:srgbClr val="C00000"/>
                </a:solidFill>
              </a:rPr>
              <a:t>Climate</a:t>
            </a:r>
          </a:p>
          <a:p>
            <a:pPr lvl="1"/>
            <a:r>
              <a:rPr lang="en-US" dirty="0"/>
              <a:t>Human Rights the means by which changes to climate is measured</a:t>
            </a:r>
          </a:p>
          <a:p>
            <a:pPr lvl="1"/>
            <a:r>
              <a:rPr lang="en-US" dirty="0"/>
              <a:t>Climate has no “rights”; it is  the welfare producing complex of exogenous physical relations on which human rights are dependent</a:t>
            </a:r>
          </a:p>
          <a:p>
            <a:pPr lvl="1"/>
            <a:r>
              <a:rPr lang="en-US" dirty="0"/>
              <a:t>Climate is protected in itself—but only in relation to its value to the human</a:t>
            </a:r>
          </a:p>
          <a:p>
            <a:pPr lvl="1"/>
            <a:r>
              <a:rPr lang="en-US" dirty="0"/>
              <a:t>Bio-diversity as a measure not in itself but in its relation to the human as the center of value.</a:t>
            </a:r>
          </a:p>
          <a:p>
            <a:pPr lvl="1"/>
            <a:r>
              <a:rPr lang="en-US" dirty="0"/>
              <a:t>The human as “Good Shepard”</a:t>
            </a:r>
          </a:p>
          <a:p>
            <a:pPr lvl="1"/>
            <a:endParaRPr lang="en-US" dirty="0"/>
          </a:p>
        </p:txBody>
      </p:sp>
      <p:pic>
        <p:nvPicPr>
          <p:cNvPr id="6" name="Picture 5" descr="A picture containing text, person, hand&#10;&#10;Description automatically generated">
            <a:extLst>
              <a:ext uri="{FF2B5EF4-FFF2-40B4-BE49-F238E27FC236}">
                <a16:creationId xmlns:a16="http://schemas.microsoft.com/office/drawing/2014/main" id="{18BD9C56-F340-B015-98B1-9A2A668F5E90}"/>
              </a:ext>
            </a:extLst>
          </p:cNvPr>
          <p:cNvPicPr>
            <a:picLocks noChangeAspect="1"/>
          </p:cNvPicPr>
          <p:nvPr/>
        </p:nvPicPr>
        <p:blipFill>
          <a:blip r:embed="rId3"/>
          <a:stretch>
            <a:fillRect/>
          </a:stretch>
        </p:blipFill>
        <p:spPr>
          <a:xfrm>
            <a:off x="6623222" y="-1"/>
            <a:ext cx="5510254" cy="3639399"/>
          </a:xfrm>
          <a:prstGeom prst="rect">
            <a:avLst/>
          </a:prstGeom>
        </p:spPr>
      </p:pic>
      <p:pic>
        <p:nvPicPr>
          <p:cNvPr id="8" name="Picture 7" descr="A painting of a child holding a sheep&#10;&#10;Description automatically generated with low confidence">
            <a:extLst>
              <a:ext uri="{FF2B5EF4-FFF2-40B4-BE49-F238E27FC236}">
                <a16:creationId xmlns:a16="http://schemas.microsoft.com/office/drawing/2014/main" id="{641932EA-A7B1-40CD-B39D-8D50D657496F}"/>
              </a:ext>
            </a:extLst>
          </p:cNvPr>
          <p:cNvPicPr>
            <a:picLocks noChangeAspect="1"/>
          </p:cNvPicPr>
          <p:nvPr/>
        </p:nvPicPr>
        <p:blipFill>
          <a:blip r:embed="rId2"/>
          <a:stretch>
            <a:fillRect/>
          </a:stretch>
        </p:blipFill>
        <p:spPr>
          <a:xfrm>
            <a:off x="1845961" y="4985586"/>
            <a:ext cx="2326332" cy="1872414"/>
          </a:xfrm>
          <a:prstGeom prst="rect">
            <a:avLst/>
          </a:prstGeom>
        </p:spPr>
      </p:pic>
    </p:spTree>
    <p:extLst>
      <p:ext uri="{BB962C8B-B14F-4D97-AF65-F5344CB8AC3E}">
        <p14:creationId xmlns:p14="http://schemas.microsoft.com/office/powerpoint/2010/main" val="3640298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2FE1-A19B-D1F9-25D4-28E29C44F6B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dirty="0"/>
              <a:t>Climate and the Post Anthropocene</a:t>
            </a:r>
          </a:p>
        </p:txBody>
      </p:sp>
      <p:sp>
        <p:nvSpPr>
          <p:cNvPr id="4" name="Content Placeholder 3">
            <a:extLst>
              <a:ext uri="{FF2B5EF4-FFF2-40B4-BE49-F238E27FC236}">
                <a16:creationId xmlns:a16="http://schemas.microsoft.com/office/drawing/2014/main" id="{35F800A7-C1CA-BBDA-A716-F2AF717D767C}"/>
              </a:ext>
            </a:extLst>
          </p:cNvPr>
          <p:cNvSpPr>
            <a:spLocks noGrp="1"/>
          </p:cNvSpPr>
          <p:nvPr>
            <p:ph sz="half" idx="2"/>
          </p:nvPr>
        </p:nvSpPr>
        <p:spPr>
          <a:xfrm>
            <a:off x="4965431" y="2438400"/>
            <a:ext cx="6586489" cy="3785419"/>
          </a:xfrm>
        </p:spPr>
        <p:txBody>
          <a:bodyPr vert="horz" lIns="91440" tIns="45720" rIns="91440" bIns="45720" rtlCol="0">
            <a:normAutofit/>
          </a:bodyPr>
          <a:lstStyle/>
          <a:p>
            <a:r>
              <a:rPr lang="en-US" sz="2000" dirty="0"/>
              <a:t>The human within in global ecologies</a:t>
            </a:r>
          </a:p>
          <a:p>
            <a:pPr lvl="1"/>
            <a:r>
              <a:rPr lang="en-US" sz="2000" dirty="0"/>
              <a:t>The triumph of the endogenous</a:t>
            </a:r>
          </a:p>
          <a:p>
            <a:pPr lvl="1"/>
            <a:r>
              <a:rPr lang="en-US" sz="2000" dirty="0"/>
              <a:t>Requires reorienting traditional human exogenous relation to the world around them</a:t>
            </a:r>
          </a:p>
          <a:p>
            <a:r>
              <a:rPr lang="en-US" sz="2000" dirty="0"/>
              <a:t>Climate as the expression of the equilibrium functioning of that embedding</a:t>
            </a:r>
          </a:p>
          <a:p>
            <a:r>
              <a:rPr lang="en-US" sz="2000" b="1" dirty="0"/>
              <a:t>focuses on bio-diversity and environment as the goal </a:t>
            </a:r>
          </a:p>
          <a:p>
            <a:pPr lvl="1"/>
            <a:r>
              <a:rPr lang="en-US" sz="2000" b="1" dirty="0"/>
              <a:t>the evidence of which is measured through climate change mitigating measures</a:t>
            </a:r>
            <a:endParaRPr lang="en-US" sz="2000" dirty="0"/>
          </a:p>
          <a:p>
            <a:endParaRPr lang="en-US" sz="2000" dirty="0"/>
          </a:p>
        </p:txBody>
      </p:sp>
      <p:pic>
        <p:nvPicPr>
          <p:cNvPr id="6" name="Content Placeholder 5" descr="A picture containing text, clock, watch&#10;&#10;Description automatically generated">
            <a:extLst>
              <a:ext uri="{FF2B5EF4-FFF2-40B4-BE49-F238E27FC236}">
                <a16:creationId xmlns:a16="http://schemas.microsoft.com/office/drawing/2014/main" id="{7529D6E2-D435-5C6D-628F-C6BDBFB5911C}"/>
              </a:ext>
            </a:extLst>
          </p:cNvPr>
          <p:cNvPicPr>
            <a:picLocks noGrp="1" noChangeAspect="1"/>
          </p:cNvPicPr>
          <p:nvPr>
            <p:ph sz="half" idx="1"/>
          </p:nvPr>
        </p:nvPicPr>
        <p:blipFill rotWithShape="1">
          <a:blip r:embed="rId2"/>
          <a:srcRect l="16283" r="26263"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87EC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300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D4D08F-5EA4-B50F-4D64-E4E2E20C5B1C}"/>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Pathways to the Post-Anthropocene</a:t>
            </a:r>
          </a:p>
        </p:txBody>
      </p:sp>
      <p:sp>
        <p:nvSpPr>
          <p:cNvPr id="3" name="Content Placeholder 2">
            <a:extLst>
              <a:ext uri="{FF2B5EF4-FFF2-40B4-BE49-F238E27FC236}">
                <a16:creationId xmlns:a16="http://schemas.microsoft.com/office/drawing/2014/main" id="{6522D2DB-26DB-59B2-F1B2-23040946D778}"/>
              </a:ext>
            </a:extLst>
          </p:cNvPr>
          <p:cNvSpPr>
            <a:spLocks noGrp="1"/>
          </p:cNvSpPr>
          <p:nvPr>
            <p:ph sz="half" idx="1"/>
          </p:nvPr>
        </p:nvSpPr>
        <p:spPr>
          <a:xfrm>
            <a:off x="94736" y="1670242"/>
            <a:ext cx="5105847" cy="5051834"/>
          </a:xfrm>
        </p:spPr>
        <p:txBody>
          <a:bodyPr vert="horz" lIns="91440" tIns="45720" rIns="91440" bIns="45720" rtlCol="0">
            <a:normAutofit/>
          </a:bodyPr>
          <a:lstStyle/>
          <a:p>
            <a:r>
              <a:rPr lang="en-US" sz="1800" dirty="0"/>
              <a:t>The law de-centers the human; focus on </a:t>
            </a:r>
            <a:r>
              <a:rPr lang="en-US" sz="1800" b="1" i="1" dirty="0"/>
              <a:t>managing human behavior within ecologies of living things</a:t>
            </a:r>
          </a:p>
          <a:p>
            <a:r>
              <a:rPr lang="en-US" sz="1800" dirty="0"/>
              <a:t>Accountability is grounded in and the science of climate data baselines; </a:t>
            </a:r>
          </a:p>
          <a:p>
            <a:r>
              <a:rPr lang="en-US" sz="1800" b="1" i="1" dirty="0"/>
              <a:t>predictive analytics </a:t>
            </a:r>
            <a:r>
              <a:rPr lang="en-US" sz="1800" dirty="0"/>
              <a:t>and  monitoring with penalties and incentives structure programs of behavior normalization aligned with climate objectives baselines</a:t>
            </a:r>
          </a:p>
          <a:p>
            <a:r>
              <a:rPr lang="en-US" sz="1800" dirty="0"/>
              <a:t>The objectification of the human and human collectives</a:t>
            </a:r>
          </a:p>
          <a:p>
            <a:r>
              <a:rPr lang="en-US" sz="1800" dirty="0"/>
              <a:t>And now the question of power and power relations transformed but not eliminated</a:t>
            </a:r>
          </a:p>
          <a:p>
            <a:r>
              <a:rPr lang="en-US" sz="1800" dirty="0"/>
              <a:t>Machine Rule? Social Credit? </a:t>
            </a:r>
          </a:p>
          <a:p>
            <a:r>
              <a:rPr lang="en-US" sz="1800" dirty="0"/>
              <a:t>The triumph of bio-politics</a:t>
            </a:r>
          </a:p>
          <a:p>
            <a:endParaRPr lang="en-US" sz="1600" dirty="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descr="A picture containing text&#10;&#10;Description automatically generated">
            <a:extLst>
              <a:ext uri="{FF2B5EF4-FFF2-40B4-BE49-F238E27FC236}">
                <a16:creationId xmlns:a16="http://schemas.microsoft.com/office/drawing/2014/main" id="{5C66D090-1892-5191-D367-8A0FE4EB9896}"/>
              </a:ext>
            </a:extLst>
          </p:cNvPr>
          <p:cNvPicPr>
            <a:picLocks noGrp="1" noChangeAspect="1"/>
          </p:cNvPicPr>
          <p:nvPr>
            <p:ph sz="half" idx="2"/>
          </p:nvPr>
        </p:nvPicPr>
        <p:blipFill>
          <a:blip r:embed="rId2"/>
          <a:stretch>
            <a:fillRect/>
          </a:stretch>
        </p:blipFill>
        <p:spPr>
          <a:xfrm>
            <a:off x="5295319" y="2135446"/>
            <a:ext cx="6801945" cy="3383967"/>
          </a:xfrm>
          <a:prstGeom prst="rect">
            <a:avLst/>
          </a:prstGeom>
        </p:spPr>
      </p:pic>
      <p:grpSp>
        <p:nvGrpSpPr>
          <p:cNvPr id="21"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72549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992D-EF51-3082-47F8-C7B4044FC297}"/>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Summing Up</a:t>
            </a:r>
          </a:p>
        </p:txBody>
      </p:sp>
      <p:sp>
        <p:nvSpPr>
          <p:cNvPr id="4" name="Content Placeholder 3">
            <a:extLst>
              <a:ext uri="{FF2B5EF4-FFF2-40B4-BE49-F238E27FC236}">
                <a16:creationId xmlns:a16="http://schemas.microsoft.com/office/drawing/2014/main" id="{CA541B05-00E1-77CB-99BB-34B4E8CF61FC}"/>
              </a:ext>
            </a:extLst>
          </p:cNvPr>
          <p:cNvSpPr>
            <a:spLocks noGrp="1"/>
          </p:cNvSpPr>
          <p:nvPr>
            <p:ph sz="half" idx="2"/>
          </p:nvPr>
        </p:nvSpPr>
        <p:spPr>
          <a:xfrm>
            <a:off x="4635591" y="2438400"/>
            <a:ext cx="7556409" cy="4419600"/>
          </a:xfrm>
        </p:spPr>
        <p:txBody>
          <a:bodyPr vert="horz" lIns="91440" tIns="45720" rIns="91440" bIns="45720" rtlCol="0">
            <a:normAutofit fontScale="85000" lnSpcReduction="20000"/>
          </a:bodyPr>
          <a:lstStyle/>
          <a:p>
            <a:r>
              <a:rPr lang="en-US" sz="2000" dirty="0"/>
              <a:t>Substantial recent measures suggest the shape and trajectories of efforts to protect the environment especially with respect to the effects of human oriented hyper changes to climate</a:t>
            </a:r>
          </a:p>
          <a:p>
            <a:r>
              <a:rPr lang="en-US" sz="2000" dirty="0"/>
              <a:t>Those measures are deeply embedded in a set of premises that themselves tend to work against climate equilibrium states</a:t>
            </a:r>
          </a:p>
          <a:p>
            <a:pPr lvl="1"/>
            <a:r>
              <a:rPr lang="en-US" sz="2000" dirty="0"/>
              <a:t>Human centered—The earth as object separate from the human</a:t>
            </a:r>
          </a:p>
          <a:p>
            <a:pPr lvl="1"/>
            <a:r>
              <a:rPr lang="en-US" sz="2000" dirty="0"/>
              <a:t>Exogenous measures</a:t>
            </a:r>
          </a:p>
          <a:p>
            <a:pPr lvl="1"/>
            <a:r>
              <a:rPr lang="en-US" sz="2000" dirty="0"/>
              <a:t>Cause and effect as a function of human values </a:t>
            </a:r>
          </a:p>
          <a:p>
            <a:r>
              <a:rPr lang="en-US" sz="2400" dirty="0"/>
              <a:t>Characteristics </a:t>
            </a:r>
          </a:p>
          <a:p>
            <a:pPr lvl="1"/>
            <a:r>
              <a:rPr lang="en-US" sz="2000" dirty="0"/>
              <a:t>Remedial—damages; injunction</a:t>
            </a:r>
          </a:p>
          <a:p>
            <a:pPr lvl="1"/>
            <a:r>
              <a:rPr lang="en-US" sz="2000" dirty="0"/>
              <a:t>Administrative—precautionary principle (prevent-mitigate-remedy)</a:t>
            </a:r>
          </a:p>
          <a:p>
            <a:pPr lvl="1"/>
            <a:r>
              <a:rPr lang="en-US" sz="2000" dirty="0"/>
              <a:t>Tension between ex ante and post facto approaches</a:t>
            </a:r>
          </a:p>
          <a:p>
            <a:pPr lvl="1"/>
            <a:r>
              <a:rPr lang="en-US" sz="2000" dirty="0"/>
              <a:t>Tension in the organization of power and power relations: </a:t>
            </a:r>
          </a:p>
          <a:p>
            <a:pPr lvl="2"/>
            <a:r>
              <a:rPr lang="en-US" sz="1600" dirty="0"/>
              <a:t>Administrative VS judicial</a:t>
            </a:r>
          </a:p>
          <a:p>
            <a:pPr lvl="2"/>
            <a:r>
              <a:rPr lang="en-US" sz="1600" dirty="0"/>
              <a:t>State VS International</a:t>
            </a:r>
          </a:p>
          <a:p>
            <a:pPr lvl="2"/>
            <a:r>
              <a:rPr lang="en-US" sz="1600" dirty="0"/>
              <a:t>Public VS private</a:t>
            </a:r>
          </a:p>
          <a:p>
            <a:r>
              <a:rPr lang="en-US" sz="2400" dirty="0"/>
              <a:t>Climate remains the object and effectively de-centered</a:t>
            </a:r>
          </a:p>
          <a:p>
            <a:pPr lvl="1"/>
            <a:r>
              <a:rPr lang="en-US" sz="2000" dirty="0"/>
              <a:t>Yet reform and reframing produces its own contradictions	</a:t>
            </a:r>
          </a:p>
        </p:txBody>
      </p:sp>
      <p:pic>
        <p:nvPicPr>
          <p:cNvPr id="6" name="Content Placeholder 5" descr="A picture containing star&#10;&#10;Description automatically generated">
            <a:extLst>
              <a:ext uri="{FF2B5EF4-FFF2-40B4-BE49-F238E27FC236}">
                <a16:creationId xmlns:a16="http://schemas.microsoft.com/office/drawing/2014/main" id="{EAF1783A-C3FF-7C42-DE19-5DF20142B07E}"/>
              </a:ext>
            </a:extLst>
          </p:cNvPr>
          <p:cNvPicPr>
            <a:picLocks noGrp="1" noChangeAspect="1"/>
          </p:cNvPicPr>
          <p:nvPr>
            <p:ph sz="half" idx="1"/>
          </p:nvPr>
        </p:nvPicPr>
        <p:blipFill rotWithShape="1">
          <a:blip r:embed="rId2"/>
          <a:srcRect l="6632" r="49095"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0E4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846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B5204B-3927-834F-D050-C7A9157942E1}"/>
              </a:ext>
            </a:extLst>
          </p:cNvPr>
          <p:cNvSpPr>
            <a:spLocks noGrp="1"/>
          </p:cNvSpPr>
          <p:nvPr>
            <p:ph type="title"/>
          </p:nvPr>
        </p:nvSpPr>
        <p:spPr>
          <a:xfrm>
            <a:off x="146222" y="192131"/>
            <a:ext cx="2769973" cy="1325563"/>
          </a:xfrm>
        </p:spPr>
        <p:txBody>
          <a:bodyPr/>
          <a:lstStyle/>
          <a:p>
            <a:r>
              <a:rPr lang="en-US" b="1" dirty="0">
                <a:solidFill>
                  <a:schemeClr val="bg1"/>
                </a:solidFill>
              </a:rPr>
              <a:t>Thank you</a:t>
            </a:r>
            <a:r>
              <a:rPr lang="en-US" dirty="0"/>
              <a:t>!</a:t>
            </a:r>
          </a:p>
        </p:txBody>
      </p:sp>
      <p:pic>
        <p:nvPicPr>
          <p:cNvPr id="8" name="Content Placeholder 7" descr="A picture containing plant&#10;&#10;Description automatically generated">
            <a:extLst>
              <a:ext uri="{FF2B5EF4-FFF2-40B4-BE49-F238E27FC236}">
                <a16:creationId xmlns:a16="http://schemas.microsoft.com/office/drawing/2014/main" id="{45017C65-5924-F857-7BD5-7041CF654890}"/>
              </a:ext>
            </a:extLst>
          </p:cNvPr>
          <p:cNvPicPr>
            <a:picLocks noGrp="1" noChangeAspect="1"/>
          </p:cNvPicPr>
          <p:nvPr>
            <p:ph idx="1"/>
          </p:nvPr>
        </p:nvPicPr>
        <p:blipFill>
          <a:blip r:embed="rId3"/>
          <a:stretch>
            <a:fillRect/>
          </a:stretch>
        </p:blipFill>
        <p:spPr>
          <a:xfrm>
            <a:off x="574761" y="1908025"/>
            <a:ext cx="3949700" cy="2654300"/>
          </a:xfrm>
        </p:spPr>
      </p:pic>
      <p:sp>
        <p:nvSpPr>
          <p:cNvPr id="9" name="TextBox 8">
            <a:extLst>
              <a:ext uri="{FF2B5EF4-FFF2-40B4-BE49-F238E27FC236}">
                <a16:creationId xmlns:a16="http://schemas.microsoft.com/office/drawing/2014/main" id="{16A45B88-6F9F-0E54-7CCA-E35A4BD78FA3}"/>
              </a:ext>
            </a:extLst>
          </p:cNvPr>
          <p:cNvSpPr txBox="1"/>
          <p:nvPr/>
        </p:nvSpPr>
        <p:spPr>
          <a:xfrm>
            <a:off x="4683212" y="1841156"/>
            <a:ext cx="7203988" cy="258532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en-US" dirty="0"/>
              <a:t>“Sustainability, like pollen, is very much in the air north of the Equator. It is sticky and meant to fertilize just the right receptacle to produce from this connection those fruits or encapsulations that can be consumed by others the seeds of which, then excreted, or unconsumed and rotting can fall  to earth, in either case giving rise to new life.  . . . The curation choices made [of which are made]  in the hopes of successful fertilization leading to the production of fruit that, consumed by the great state actors attracting these pollinators, might then be "processed" into new regulatory </a:t>
            </a:r>
            <a:r>
              <a:rPr lang="en-US" i="1" dirty="0"/>
              <a:t>Lebenswelt</a:t>
            </a:r>
            <a:r>
              <a:rPr lang="en-US" dirty="0"/>
              <a:t> “.</a:t>
            </a:r>
          </a:p>
        </p:txBody>
      </p:sp>
    </p:spTree>
    <p:extLst>
      <p:ext uri="{BB962C8B-B14F-4D97-AF65-F5344CB8AC3E}">
        <p14:creationId xmlns:p14="http://schemas.microsoft.com/office/powerpoint/2010/main" val="2800922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60"/>
            <a:lum/>
          </a:blip>
          <a:srcRect/>
          <a:stretch>
            <a:fillRect t="-26000" b="-26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3967B4-5BC7-AA54-8BBC-8A700695ED25}"/>
              </a:ext>
            </a:extLst>
          </p:cNvPr>
          <p:cNvSpPr>
            <a:spLocks noGrp="1"/>
          </p:cNvSpPr>
          <p:nvPr>
            <p:ph type="title"/>
          </p:nvPr>
        </p:nvSpPr>
        <p:spPr>
          <a:xfrm>
            <a:off x="836680" y="0"/>
            <a:ext cx="6002110" cy="1495425"/>
          </a:xfrm>
        </p:spPr>
        <p:txBody>
          <a:bodyPr vert="horz" lIns="91440" tIns="45720" rIns="91440" bIns="45720" rtlCol="0" anchor="ctr">
            <a:normAutofit/>
          </a:bodyPr>
          <a:lstStyle/>
          <a:p>
            <a:r>
              <a:rPr lang="en-US" sz="4000" dirty="0"/>
              <a:t>Goals and Pathways: </a:t>
            </a:r>
            <a:br>
              <a:rPr lang="en-US" sz="4000" dirty="0"/>
            </a:br>
            <a:r>
              <a:rPr lang="en-US" sz="4000" dirty="0"/>
              <a:t>Ambiguous Binary Relations</a:t>
            </a:r>
          </a:p>
        </p:txBody>
      </p:sp>
      <p:sp>
        <p:nvSpPr>
          <p:cNvPr id="3" name="Content Placeholder 2">
            <a:extLst>
              <a:ext uri="{FF2B5EF4-FFF2-40B4-BE49-F238E27FC236}">
                <a16:creationId xmlns:a16="http://schemas.microsoft.com/office/drawing/2014/main" id="{DC89BBE3-EA92-3E6A-48C2-D83F23346A6A}"/>
              </a:ext>
            </a:extLst>
          </p:cNvPr>
          <p:cNvSpPr>
            <a:spLocks noGrp="1"/>
          </p:cNvSpPr>
          <p:nvPr>
            <p:ph sz="half" idx="1"/>
          </p:nvPr>
        </p:nvSpPr>
        <p:spPr>
          <a:xfrm>
            <a:off x="-1" y="1495426"/>
            <a:ext cx="7196391" cy="5362574"/>
          </a:xfrm>
        </p:spPr>
        <p:txBody>
          <a:bodyPr vert="horz" lIns="91440" tIns="45720" rIns="91440" bIns="45720" rtlCol="0">
            <a:normAutofit fontScale="92500" lnSpcReduction="10000"/>
          </a:bodyPr>
          <a:lstStyle/>
          <a:p>
            <a:r>
              <a:rPr lang="en-US" sz="2000" b="1" dirty="0">
                <a:solidFill>
                  <a:srgbClr val="FF0000"/>
                </a:solidFill>
              </a:rPr>
              <a:t>Climate Change is the object and human rights is the pathway</a:t>
            </a:r>
          </a:p>
          <a:p>
            <a:pPr lvl="1"/>
            <a:r>
              <a:rPr lang="en-US" sz="2000" dirty="0"/>
              <a:t>The law is one centered on the </a:t>
            </a:r>
            <a:r>
              <a:rPr lang="en-US" sz="2000" b="1" i="1" dirty="0"/>
              <a:t>human and their “rights”</a:t>
            </a:r>
          </a:p>
          <a:p>
            <a:pPr lvl="1"/>
            <a:r>
              <a:rPr lang="en-US" sz="2000" dirty="0"/>
              <a:t>The state of those rights is to be preserved through “climactic effects” on human rights</a:t>
            </a:r>
          </a:p>
          <a:p>
            <a:r>
              <a:rPr lang="en-US" sz="2000" b="1" dirty="0">
                <a:solidFill>
                  <a:srgbClr val="FF0000"/>
                </a:solidFill>
              </a:rPr>
              <a:t>Human Rights is the object and changes to climate is the pathway</a:t>
            </a:r>
          </a:p>
          <a:p>
            <a:pPr lvl="1"/>
            <a:r>
              <a:rPr lang="en-US" sz="2000" dirty="0"/>
              <a:t>The law is one centered on </a:t>
            </a:r>
            <a:r>
              <a:rPr lang="en-US" sz="2000" b="1" i="1" dirty="0"/>
              <a:t>identification and management of climate changing behaviors</a:t>
            </a:r>
            <a:r>
              <a:rPr lang="en-US" sz="2000" dirty="0"/>
              <a:t> </a:t>
            </a:r>
          </a:p>
          <a:p>
            <a:pPr lvl="1"/>
            <a:r>
              <a:rPr lang="en-US" sz="2000" dirty="0"/>
              <a:t>The state of the climate is of interest only to the extent that it has a legally cognizable effect on  current interpretation of the “rights” of humans</a:t>
            </a:r>
          </a:p>
          <a:p>
            <a:r>
              <a:rPr lang="en-US" sz="2000" b="1" dirty="0">
                <a:solidFill>
                  <a:srgbClr val="FF0000"/>
                </a:solidFill>
              </a:rPr>
              <a:t>Sustainability is the objective the pathways to which are through climate and human rights</a:t>
            </a:r>
          </a:p>
          <a:p>
            <a:pPr lvl="1"/>
            <a:r>
              <a:rPr lang="en-US" sz="2000" dirty="0"/>
              <a:t>The law de-centers the human; focus on </a:t>
            </a:r>
            <a:r>
              <a:rPr lang="en-US" sz="2000" b="1" i="1" dirty="0"/>
              <a:t>managing human behavior within ecologies of living things</a:t>
            </a:r>
          </a:p>
          <a:p>
            <a:pPr lvl="1"/>
            <a:r>
              <a:rPr lang="en-US" sz="2000" dirty="0"/>
              <a:t>Accountability is grounded in and the science of climate data baselines; </a:t>
            </a:r>
          </a:p>
          <a:p>
            <a:pPr lvl="1"/>
            <a:r>
              <a:rPr lang="en-US" sz="2000" dirty="0"/>
              <a:t>predictive analytics and  monitoring with penalties and incentives structure programs of behavior normalization aligned with climate objectives baselines</a:t>
            </a:r>
          </a:p>
        </p:txBody>
      </p:sp>
      <p:pic>
        <p:nvPicPr>
          <p:cNvPr id="6" name="Content Placeholder 5" descr="A screenshot of a map&#10;&#10;Description automatically generated with medium confidence">
            <a:extLst>
              <a:ext uri="{FF2B5EF4-FFF2-40B4-BE49-F238E27FC236}">
                <a16:creationId xmlns:a16="http://schemas.microsoft.com/office/drawing/2014/main" id="{11C1199C-41DD-4D4A-CE34-5AD1BF1D8A53}"/>
              </a:ext>
            </a:extLst>
          </p:cNvPr>
          <p:cNvPicPr>
            <a:picLocks noGrp="1" noChangeAspect="1"/>
          </p:cNvPicPr>
          <p:nvPr>
            <p:ph sz="half" idx="2"/>
          </p:nvPr>
        </p:nvPicPr>
        <p:blipFill rotWithShape="1">
          <a:blip r:embed="rId3"/>
          <a:srcRect l="15941" r="11078"/>
          <a:stretch/>
        </p:blipFill>
        <p:spPr>
          <a:xfrm>
            <a:off x="7199440" y="10"/>
            <a:ext cx="4992560" cy="6857990"/>
          </a:xfrm>
          <a:prstGeom prst="rect">
            <a:avLst/>
          </a:prstGeom>
          <a:effectLst/>
        </p:spPr>
      </p:pic>
    </p:spTree>
    <p:extLst>
      <p:ext uri="{BB962C8B-B14F-4D97-AF65-F5344CB8AC3E}">
        <p14:creationId xmlns:p14="http://schemas.microsoft.com/office/powerpoint/2010/main" val="401938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26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0494-2260-4264-6041-BF390E94921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The Current State of Climate</a:t>
            </a:r>
          </a:p>
        </p:txBody>
      </p:sp>
      <p:sp>
        <p:nvSpPr>
          <p:cNvPr id="3" name="Content Placeholder 2">
            <a:extLst>
              <a:ext uri="{FF2B5EF4-FFF2-40B4-BE49-F238E27FC236}">
                <a16:creationId xmlns:a16="http://schemas.microsoft.com/office/drawing/2014/main" id="{84D16946-A59C-7CFB-175B-CF8B909C3D1D}"/>
              </a:ext>
            </a:extLst>
          </p:cNvPr>
          <p:cNvSpPr>
            <a:spLocks noGrp="1"/>
          </p:cNvSpPr>
          <p:nvPr>
            <p:ph sz="half" idx="1"/>
          </p:nvPr>
        </p:nvSpPr>
        <p:spPr>
          <a:xfrm>
            <a:off x="4965431" y="2438400"/>
            <a:ext cx="7226569" cy="4419600"/>
          </a:xfrm>
        </p:spPr>
        <p:txBody>
          <a:bodyPr vert="horz" lIns="91440" tIns="45720" rIns="91440" bIns="45720" rtlCol="0">
            <a:noAutofit/>
          </a:bodyPr>
          <a:lstStyle/>
          <a:p>
            <a:r>
              <a:rPr lang="en-US" sz="2000" dirty="0"/>
              <a:t>Human centered</a:t>
            </a:r>
          </a:p>
          <a:p>
            <a:r>
              <a:rPr lang="en-US" sz="2000" dirty="0"/>
              <a:t>Grounded in exogenous positive law in the form of commend</a:t>
            </a:r>
          </a:p>
          <a:p>
            <a:r>
              <a:rPr lang="en-US" sz="2000" dirty="0"/>
              <a:t>Increasingly aligned with two political pathways:</a:t>
            </a:r>
          </a:p>
          <a:p>
            <a:pPr lvl="1"/>
            <a:r>
              <a:rPr lang="en-US" sz="2000" dirty="0"/>
              <a:t>Centrally managed planned administrative-bureaucratic structures (the state at the apex)</a:t>
            </a:r>
          </a:p>
          <a:p>
            <a:pPr lvl="1"/>
            <a:r>
              <a:rPr lang="en-US" sz="2000" dirty="0"/>
              <a:t>Coordinated judicial interventions (dispute resolution with broad regulatory effect)</a:t>
            </a:r>
          </a:p>
          <a:p>
            <a:r>
              <a:rPr lang="en-US" sz="2000" dirty="0"/>
              <a:t>Climate as a consequential  object or measuring stick</a:t>
            </a:r>
          </a:p>
          <a:p>
            <a:pPr lvl="1"/>
            <a:r>
              <a:rPr lang="en-US" sz="2000" dirty="0"/>
              <a:t>Of consequence because and only to the extent of its impact on the organization and production of human good (as that is valued and measured form generation to generation)</a:t>
            </a:r>
          </a:p>
        </p:txBody>
      </p:sp>
      <p:pic>
        <p:nvPicPr>
          <p:cNvPr id="6" name="Content Placeholder 5" descr="A drawing of a person&#10;&#10;Description automatically generated with medium confidence">
            <a:extLst>
              <a:ext uri="{FF2B5EF4-FFF2-40B4-BE49-F238E27FC236}">
                <a16:creationId xmlns:a16="http://schemas.microsoft.com/office/drawing/2014/main" id="{AFD681DD-9A1C-3419-CCC7-5AF664A98A33}"/>
              </a:ext>
            </a:extLst>
          </p:cNvPr>
          <p:cNvPicPr>
            <a:picLocks noGrp="1" noChangeAspect="1"/>
          </p:cNvPicPr>
          <p:nvPr>
            <p:ph sz="half" idx="2"/>
          </p:nvPr>
        </p:nvPicPr>
        <p:blipFill rotWithShape="1">
          <a:blip r:embed="rId3"/>
          <a:srcRect l="15427" r="15950"/>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899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26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4E19D-09FA-2E2B-A20B-84935A80731B}"/>
              </a:ext>
            </a:extLst>
          </p:cNvPr>
          <p:cNvSpPr>
            <a:spLocks noGrp="1"/>
          </p:cNvSpPr>
          <p:nvPr>
            <p:ph type="title"/>
          </p:nvPr>
        </p:nvSpPr>
        <p:spPr>
          <a:xfrm>
            <a:off x="838200" y="365125"/>
            <a:ext cx="2238632" cy="1325563"/>
          </a:xfr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p:spPr>
        <p:txBody>
          <a:bodyPr/>
          <a:lstStyle/>
          <a:p>
            <a:r>
              <a:rPr lang="en-US" dirty="0"/>
              <a:t>Question</a:t>
            </a:r>
          </a:p>
        </p:txBody>
      </p:sp>
      <p:sp>
        <p:nvSpPr>
          <p:cNvPr id="3" name="Content Placeholder 2">
            <a:extLst>
              <a:ext uri="{FF2B5EF4-FFF2-40B4-BE49-F238E27FC236}">
                <a16:creationId xmlns:a16="http://schemas.microsoft.com/office/drawing/2014/main" id="{D1DDAF37-166D-F1C9-C618-F461A8B65A99}"/>
              </a:ext>
            </a:extLst>
          </p:cNvPr>
          <p:cNvSpPr>
            <a:spLocks noGrp="1"/>
          </p:cNvSpPr>
          <p:nvPr>
            <p:ph idx="1"/>
          </p:nvPr>
        </p:nvSpPr>
        <p:sp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p:spPr>
        <p:txBody>
          <a:bodyPr>
            <a:normAutofit lnSpcReduction="10000"/>
          </a:bodyPr>
          <a:lstStyle/>
          <a:p>
            <a:r>
              <a:rPr lang="en-US" b="1" dirty="0"/>
              <a:t>Is it possible to invert the analysis </a:t>
            </a:r>
          </a:p>
          <a:p>
            <a:pPr lvl="1"/>
            <a:r>
              <a:rPr lang="en-US" b="1" dirty="0"/>
              <a:t>from its principal focus on climate change as the goal the evidence of which is measured through markers of bio-diversity and the environment, to an analysis that focuses on bio-diversity and environment as the goal the evidence of which is measured through climate change mitigating measures?</a:t>
            </a:r>
          </a:p>
          <a:p>
            <a:r>
              <a:rPr lang="en-US" b="1" dirty="0"/>
              <a:t>Es possible invertir el análisis </a:t>
            </a:r>
          </a:p>
          <a:p>
            <a:pPr lvl="1"/>
            <a:r>
              <a:rPr lang="en-US" b="1" dirty="0"/>
              <a:t>de su enfoque principal en el cambio climático como el objetivo cuya evidencia se mide a través de marcadores de la biodiversidad y el medio ambiente, a un análisis que se centre en la biodiversidad y el medio ambiente como el objetivo la evidencia de los cuales se mide a través de medidas de mitigación del cambio climático.</a:t>
            </a:r>
          </a:p>
          <a:p>
            <a:endParaRPr lang="en-US" dirty="0"/>
          </a:p>
        </p:txBody>
      </p:sp>
    </p:spTree>
    <p:extLst>
      <p:ext uri="{BB962C8B-B14F-4D97-AF65-F5344CB8AC3E}">
        <p14:creationId xmlns:p14="http://schemas.microsoft.com/office/powerpoint/2010/main" val="185561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A7269C-3890-35CA-15CA-264FDC94BB39}"/>
              </a:ext>
            </a:extLst>
          </p:cNvPr>
          <p:cNvSpPr>
            <a:spLocks noGrp="1"/>
          </p:cNvSpPr>
          <p:nvPr>
            <p:ph type="title"/>
          </p:nvPr>
        </p:nvSpPr>
        <p:spPr>
          <a:xfrm>
            <a:off x="308919" y="3752849"/>
            <a:ext cx="3462981" cy="2808589"/>
          </a:xfrm>
        </p:spPr>
        <p:txBody>
          <a:bodyPr vert="horz" lIns="91440" tIns="45720" rIns="91440" bIns="45720" rtlCol="0" anchor="ctr">
            <a:normAutofit/>
          </a:bodyPr>
          <a:lstStyle/>
          <a:p>
            <a:r>
              <a:rPr lang="en-US" sz="3200" dirty="0"/>
              <a:t>Climate Change is the object and human rights is the pathway—A Matter of Cause and Effect</a:t>
            </a:r>
          </a:p>
        </p:txBody>
      </p:sp>
      <p:pic>
        <p:nvPicPr>
          <p:cNvPr id="8" name="Content Placeholder 7">
            <a:extLst>
              <a:ext uri="{FF2B5EF4-FFF2-40B4-BE49-F238E27FC236}">
                <a16:creationId xmlns:a16="http://schemas.microsoft.com/office/drawing/2014/main" id="{642A981F-CF64-E459-0B8A-D663EA6A09D1}"/>
              </a:ext>
            </a:extLst>
          </p:cNvPr>
          <p:cNvPicPr>
            <a:picLocks noGrp="1" noChangeAspect="1"/>
          </p:cNvPicPr>
          <p:nvPr>
            <p:ph sz="half" idx="2"/>
          </p:nvPr>
        </p:nvPicPr>
        <p:blipFill rotWithShape="1">
          <a:blip r:embed="rId2"/>
          <a:srcRect t="26423" b="1448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B11EDD1E-CCA1-1BEB-C8F1-186DFD4746A4}"/>
              </a:ext>
            </a:extLst>
          </p:cNvPr>
          <p:cNvSpPr>
            <a:spLocks noGrp="1"/>
          </p:cNvSpPr>
          <p:nvPr>
            <p:ph sz="half" idx="1"/>
          </p:nvPr>
        </p:nvSpPr>
        <p:spPr>
          <a:xfrm>
            <a:off x="4188941" y="2693783"/>
            <a:ext cx="7973867" cy="4164217"/>
          </a:xfrm>
        </p:spPr>
        <p:txBody>
          <a:bodyPr vert="horz" lIns="91440" tIns="45720" rIns="91440" bIns="45720" rtlCol="0" anchor="ctr">
            <a:normAutofit/>
          </a:bodyPr>
          <a:lstStyle/>
          <a:p>
            <a:r>
              <a:rPr lang="en-US" sz="2400" dirty="0"/>
              <a:t>A useful lens: Report of the Special Rapporteur John Knox “on the human rights obligations relating to climate change” (A/HRC31/52 (2016)</a:t>
            </a:r>
          </a:p>
          <a:p>
            <a:pPr lvl="1"/>
            <a:r>
              <a:rPr lang="en-US" dirty="0"/>
              <a:t>Centering the edifice of human rights</a:t>
            </a:r>
          </a:p>
          <a:p>
            <a:pPr lvl="1"/>
            <a:r>
              <a:rPr lang="en-US" dirty="0"/>
              <a:t>Constrained within the analytic framework of “</a:t>
            </a:r>
            <a:r>
              <a:rPr lang="en-US" b="1" i="1" dirty="0">
                <a:solidFill>
                  <a:srgbClr val="C00000"/>
                </a:solidFill>
              </a:rPr>
              <a:t>effects on</a:t>
            </a:r>
            <a:r>
              <a:rPr lang="en-US" dirty="0"/>
              <a:t>” humans (including human collectives)</a:t>
            </a:r>
          </a:p>
          <a:p>
            <a:pPr lvl="2"/>
            <a:r>
              <a:rPr lang="en-US" sz="2400" dirty="0"/>
              <a:t>Report ¶¶23-32</a:t>
            </a:r>
          </a:p>
          <a:p>
            <a:pPr lvl="1"/>
            <a:r>
              <a:rPr lang="en-US" dirty="0"/>
              <a:t>What is protected is not climate, but the human condition, damage the </a:t>
            </a:r>
            <a:r>
              <a:rPr lang="en-US" i="1" u="sng" dirty="0">
                <a:solidFill>
                  <a:srgbClr val="C00000"/>
                </a:solidFill>
              </a:rPr>
              <a:t>cause of which </a:t>
            </a:r>
            <a:r>
              <a:rPr lang="en-US" dirty="0"/>
              <a:t>is change to climate—as a matter of law AND norm.</a:t>
            </a:r>
          </a:p>
          <a:p>
            <a:pPr lvl="2"/>
            <a:r>
              <a:rPr lang="en-US" sz="2400" dirty="0"/>
              <a:t>Report ¶¶33- 49</a:t>
            </a:r>
          </a:p>
          <a:p>
            <a:pPr lvl="1"/>
            <a:endParaRPr lang="en-US" sz="1500" dirty="0"/>
          </a:p>
        </p:txBody>
      </p:sp>
    </p:spTree>
    <p:extLst>
      <p:ext uri="{BB962C8B-B14F-4D97-AF65-F5344CB8AC3E}">
        <p14:creationId xmlns:p14="http://schemas.microsoft.com/office/powerpoint/2010/main" val="184732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icture containing diagram&#10;&#10;Description automatically generated">
            <a:extLst>
              <a:ext uri="{FF2B5EF4-FFF2-40B4-BE49-F238E27FC236}">
                <a16:creationId xmlns:a16="http://schemas.microsoft.com/office/drawing/2014/main" id="{F6E1433B-CBD1-53E5-AB37-27B2F16C62B1}"/>
              </a:ext>
            </a:extLst>
          </p:cNvPr>
          <p:cNvPicPr>
            <a:picLocks noGrp="1" noChangeAspect="1"/>
          </p:cNvPicPr>
          <p:nvPr>
            <p:ph sz="half" idx="2"/>
          </p:nvPr>
        </p:nvPicPr>
        <p:blipFill rotWithShape="1">
          <a:blip r:embed="rId3"/>
          <a:srcRect b="3506"/>
          <a:stretch/>
        </p:blipFill>
        <p:spPr>
          <a:xfrm>
            <a:off x="1" y="0"/>
            <a:ext cx="5029200"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3861232-6763-1087-E9A8-33FFB199071F}"/>
              </a:ext>
            </a:extLst>
          </p:cNvPr>
          <p:cNvSpPr>
            <a:spLocks noGrp="1"/>
          </p:cNvSpPr>
          <p:nvPr>
            <p:ph type="title"/>
          </p:nvPr>
        </p:nvSpPr>
        <p:spPr>
          <a:xfrm>
            <a:off x="5795320" y="0"/>
            <a:ext cx="6393632" cy="1235676"/>
          </a:xfrm>
        </p:spPr>
        <p:txBody>
          <a:bodyPr vert="horz" lIns="91440" tIns="45720" rIns="91440" bIns="45720" rtlCol="0" anchor="ctr">
            <a:normAutofit/>
          </a:bodyPr>
          <a:lstStyle/>
          <a:p>
            <a:r>
              <a:rPr lang="en-US" sz="2800" dirty="0"/>
              <a:t>The Legal Structure of Consequences for a Human Centered Focus on Climate Change</a:t>
            </a:r>
          </a:p>
        </p:txBody>
      </p:sp>
      <p:sp>
        <p:nvSpPr>
          <p:cNvPr id="3" name="Content Placeholder 2">
            <a:extLst>
              <a:ext uri="{FF2B5EF4-FFF2-40B4-BE49-F238E27FC236}">
                <a16:creationId xmlns:a16="http://schemas.microsoft.com/office/drawing/2014/main" id="{2419F7F0-8014-5796-3993-04775E8A10B1}"/>
              </a:ext>
            </a:extLst>
          </p:cNvPr>
          <p:cNvSpPr>
            <a:spLocks noGrp="1"/>
          </p:cNvSpPr>
          <p:nvPr>
            <p:ph sz="half" idx="1"/>
          </p:nvPr>
        </p:nvSpPr>
        <p:spPr>
          <a:xfrm>
            <a:off x="4757352" y="1235676"/>
            <a:ext cx="7431600" cy="5622324"/>
          </a:xfrm>
        </p:spPr>
        <p:txBody>
          <a:bodyPr vert="horz" lIns="91440" tIns="45720" rIns="91440" bIns="45720" rtlCol="0">
            <a:noAutofit/>
          </a:bodyPr>
          <a:lstStyle/>
          <a:p>
            <a:r>
              <a:rPr lang="en-US" sz="1800" b="1" i="1" dirty="0">
                <a:solidFill>
                  <a:srgbClr val="FF0000"/>
                </a:solidFill>
              </a:rPr>
              <a:t>Procedural Obligations </a:t>
            </a:r>
            <a:r>
              <a:rPr lang="en-US" sz="1800" dirty="0"/>
              <a:t>(¶¶50-61):</a:t>
            </a:r>
          </a:p>
          <a:p>
            <a:pPr lvl="1"/>
            <a:r>
              <a:rPr lang="en-US" sz="1800" dirty="0"/>
              <a:t>Assessing and providing information</a:t>
            </a:r>
          </a:p>
          <a:p>
            <a:pPr lvl="1"/>
            <a:r>
              <a:rPr lang="en-US" sz="1800" dirty="0"/>
              <a:t>Facilitating participation (liberal democratic; elites/aristocratic; sages/Marxist-Leninist?)</a:t>
            </a:r>
          </a:p>
          <a:p>
            <a:r>
              <a:rPr lang="en-US" sz="1800" b="1" i="1" dirty="0">
                <a:solidFill>
                  <a:srgbClr val="FF0000"/>
                </a:solidFill>
              </a:rPr>
              <a:t>Remedial Obligations </a:t>
            </a:r>
            <a:r>
              <a:rPr lang="en-US" sz="1800" dirty="0"/>
              <a:t>(¶¶62-64)</a:t>
            </a:r>
          </a:p>
          <a:p>
            <a:pPr lvl="1"/>
            <a:r>
              <a:rPr lang="en-US" sz="1800" dirty="0"/>
              <a:t>The issue of ‘effectiveness’</a:t>
            </a:r>
          </a:p>
          <a:p>
            <a:pPr lvl="1"/>
            <a:r>
              <a:rPr lang="en-US" sz="1800" dirty="0"/>
              <a:t>State based and judicial  (Query OHCHR ARP project on remedial heterogeneity in the context of human rights-based wrongs)</a:t>
            </a:r>
          </a:p>
          <a:p>
            <a:pPr lvl="1"/>
            <a:r>
              <a:rPr lang="en-US" sz="1800" dirty="0"/>
              <a:t>“	which might include monetary compensation and injunctive relief, for violations of the right of free expression in connection with climate-related projects” (¶ 63)</a:t>
            </a:r>
          </a:p>
          <a:p>
            <a:r>
              <a:rPr lang="en-US" sz="1800" b="1" i="1" dirty="0">
                <a:solidFill>
                  <a:srgbClr val="FF0000"/>
                </a:solidFill>
              </a:rPr>
              <a:t>Substantive Obligations </a:t>
            </a:r>
            <a:r>
              <a:rPr lang="en-US" sz="1800" dirty="0"/>
              <a:t>(¶¶65-80)</a:t>
            </a:r>
          </a:p>
          <a:p>
            <a:pPr lvl="1"/>
            <a:r>
              <a:rPr lang="en-US" sz="1800" dirty="0"/>
              <a:t>Top down—internationalist supremacy</a:t>
            </a:r>
          </a:p>
          <a:p>
            <a:pPr lvl="1"/>
            <a:r>
              <a:rPr lang="en-US" sz="1800" dirty="0"/>
              <a:t>Bottom up—Nationalist primacy? (“States have discretion to strike a balance between environmental protection and other societal goals, such as economic development and the promotion of other human rights.”)</a:t>
            </a:r>
          </a:p>
          <a:p>
            <a:pPr lvl="1"/>
            <a:r>
              <a:rPr lang="en-US" sz="1800" b="1" i="1" dirty="0">
                <a:solidFill>
                  <a:srgbClr val="C00000"/>
                </a:solidFill>
              </a:rPr>
              <a:t>Indigeneities and vulnerabilities</a:t>
            </a:r>
            <a:r>
              <a:rPr lang="en-US" sz="1800" dirty="0"/>
              <a:t>—the issue of agency (¶¶81 et seq)</a:t>
            </a:r>
          </a:p>
        </p:txBody>
      </p:sp>
    </p:spTree>
    <p:extLst>
      <p:ext uri="{BB962C8B-B14F-4D97-AF65-F5344CB8AC3E}">
        <p14:creationId xmlns:p14="http://schemas.microsoft.com/office/powerpoint/2010/main" val="1016141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DF06-D61B-B714-21A3-9A65287D0CF6}"/>
              </a:ext>
            </a:extLst>
          </p:cNvPr>
          <p:cNvSpPr>
            <a:spLocks noGrp="1"/>
          </p:cNvSpPr>
          <p:nvPr>
            <p:ph type="title"/>
          </p:nvPr>
        </p:nvSpPr>
        <p:spPr>
          <a:xfrm>
            <a:off x="0" y="18255"/>
            <a:ext cx="12192000" cy="1325563"/>
          </a:xfrm>
        </p:spPr>
        <p:txBody>
          <a:bodyPr>
            <a:normAutofit fontScale="90000"/>
          </a:bodyPr>
          <a:lstStyle/>
          <a:p>
            <a:r>
              <a:rPr lang="en-US" dirty="0"/>
              <a:t>The State of Climate Change as Human Rights:</a:t>
            </a:r>
            <a:br>
              <a:rPr lang="en-US" dirty="0"/>
            </a:br>
            <a:r>
              <a:rPr lang="en-US" sz="3600" dirty="0"/>
              <a:t>Luchando por encima de los Claves Judicial Frente al Cambio Climático </a:t>
            </a:r>
          </a:p>
        </p:txBody>
      </p:sp>
      <p:sp>
        <p:nvSpPr>
          <p:cNvPr id="3" name="Content Placeholder 2">
            <a:extLst>
              <a:ext uri="{FF2B5EF4-FFF2-40B4-BE49-F238E27FC236}">
                <a16:creationId xmlns:a16="http://schemas.microsoft.com/office/drawing/2014/main" id="{2913F1B0-E077-5F2E-4133-6BF9FB7005C0}"/>
              </a:ext>
            </a:extLst>
          </p:cNvPr>
          <p:cNvSpPr>
            <a:spLocks noGrp="1"/>
          </p:cNvSpPr>
          <p:nvPr>
            <p:ph idx="1"/>
          </p:nvPr>
        </p:nvSpPr>
        <p:spPr>
          <a:xfrm>
            <a:off x="0" y="3694670"/>
            <a:ext cx="5918886" cy="3163329"/>
          </a:xfrm>
        </p:spPr>
        <p:txBody>
          <a:bodyPr>
            <a:normAutofit fontScale="47500" lnSpcReduction="20000"/>
          </a:bodyPr>
          <a:lstStyle/>
          <a:p>
            <a:r>
              <a:rPr lang="en-US" sz="3400" dirty="0"/>
              <a:t>Litigation at the national and international level</a:t>
            </a:r>
          </a:p>
          <a:p>
            <a:pPr lvl="1"/>
            <a:r>
              <a:rPr lang="en-US" sz="3400" dirty="0"/>
              <a:t>Strategies/ Judicial Law-Standard Making</a:t>
            </a:r>
          </a:p>
          <a:p>
            <a:pPr lvl="1"/>
            <a:r>
              <a:rPr lang="en-US" sz="3400" dirty="0"/>
              <a:t>Causation</a:t>
            </a:r>
          </a:p>
          <a:p>
            <a:pPr lvl="1"/>
            <a:r>
              <a:rPr lang="en-US" sz="3400" dirty="0"/>
              <a:t>Social-Normative effect</a:t>
            </a:r>
          </a:p>
          <a:p>
            <a:r>
              <a:rPr lang="en-US" sz="3400" dirty="0"/>
              <a:t>Lawmaking/Regulations/Systemic measures</a:t>
            </a:r>
          </a:p>
          <a:p>
            <a:pPr lvl="1"/>
            <a:r>
              <a:rPr lang="en-US" sz="3400" dirty="0"/>
              <a:t>Substantive objectives</a:t>
            </a:r>
          </a:p>
          <a:p>
            <a:pPr lvl="2"/>
            <a:r>
              <a:rPr lang="en-US" sz="3400" dirty="0"/>
              <a:t>Hard and soft law</a:t>
            </a:r>
          </a:p>
          <a:p>
            <a:pPr lvl="2"/>
            <a:r>
              <a:rPr lang="en-US" sz="3400" dirty="0"/>
              <a:t>National-regional-international</a:t>
            </a:r>
          </a:p>
          <a:p>
            <a:pPr lvl="1"/>
            <a:r>
              <a:rPr lang="en-US" sz="3400" dirty="0"/>
              <a:t>Administrative—State managed Private Law</a:t>
            </a:r>
          </a:p>
          <a:p>
            <a:pPr lvl="2"/>
            <a:r>
              <a:rPr lang="en-US" sz="3400" dirty="0"/>
              <a:t>EU: Corporate Sustainability due diligence measures Initiative (directive proposal 2022)</a:t>
            </a:r>
          </a:p>
          <a:p>
            <a:pPr lvl="2"/>
            <a:r>
              <a:rPr lang="en-US" sz="3400" dirty="0"/>
              <a:t>Supply Chain Due Diligence measures (Europe)</a:t>
            </a:r>
            <a:endParaRPr lang="en-US" dirty="0"/>
          </a:p>
          <a:p>
            <a:pPr marL="0" indent="0">
              <a:buNone/>
            </a:pPr>
            <a:endParaRPr lang="en-US" dirty="0"/>
          </a:p>
        </p:txBody>
      </p:sp>
      <p:pic>
        <p:nvPicPr>
          <p:cNvPr id="5" name="Picture 4" descr="A group of people holding signs&#10;&#10;Description automatically generated">
            <a:extLst>
              <a:ext uri="{FF2B5EF4-FFF2-40B4-BE49-F238E27FC236}">
                <a16:creationId xmlns:a16="http://schemas.microsoft.com/office/drawing/2014/main" id="{C07C4248-3FB6-28DB-6D84-7390A97557EB}"/>
              </a:ext>
            </a:extLst>
          </p:cNvPr>
          <p:cNvPicPr>
            <a:picLocks noChangeAspect="1"/>
          </p:cNvPicPr>
          <p:nvPr/>
        </p:nvPicPr>
        <p:blipFill>
          <a:blip r:embed="rId2"/>
          <a:stretch>
            <a:fillRect/>
          </a:stretch>
        </p:blipFill>
        <p:spPr>
          <a:xfrm>
            <a:off x="453339" y="1452444"/>
            <a:ext cx="11285322" cy="2133600"/>
          </a:xfrm>
          <a:prstGeom prst="rect">
            <a:avLst/>
          </a:prstGeom>
        </p:spPr>
      </p:pic>
      <p:sp>
        <p:nvSpPr>
          <p:cNvPr id="6" name="TextBox 5">
            <a:extLst>
              <a:ext uri="{FF2B5EF4-FFF2-40B4-BE49-F238E27FC236}">
                <a16:creationId xmlns:a16="http://schemas.microsoft.com/office/drawing/2014/main" id="{2F8F714D-87C1-8C95-246C-89CA803668ED}"/>
              </a:ext>
            </a:extLst>
          </p:cNvPr>
          <p:cNvSpPr txBox="1"/>
          <p:nvPr/>
        </p:nvSpPr>
        <p:spPr>
          <a:xfrm>
            <a:off x="6096000" y="3855308"/>
            <a:ext cx="5902898" cy="2862322"/>
          </a:xfrm>
          <a:prstGeom prst="rect">
            <a:avLst/>
          </a:prstGeom>
          <a:noFill/>
        </p:spPr>
        <p:txBody>
          <a:bodyPr wrap="none" rtlCol="0">
            <a:spAutoFit/>
          </a:bodyPr>
          <a:lstStyle/>
          <a:p>
            <a:r>
              <a:rPr lang="en-US" dirty="0"/>
              <a:t>☛Markets based</a:t>
            </a:r>
          </a:p>
          <a:p>
            <a:r>
              <a:rPr lang="en-US" dirty="0"/>
              <a:t>     --UNGP/OECD Guidelines (NCP)</a:t>
            </a:r>
          </a:p>
          <a:p>
            <a:r>
              <a:rPr lang="en-US" dirty="0"/>
              <a:t>     --The Prospects for an International Instrument</a:t>
            </a:r>
          </a:p>
          <a:p>
            <a:r>
              <a:rPr lang="en-US" dirty="0"/>
              <a:t>          --German Federal Ministry of Labor and Social Affairs: </a:t>
            </a:r>
          </a:p>
          <a:p>
            <a:r>
              <a:rPr lang="en-US" dirty="0"/>
              <a:t>              Supply Chain Conference--Sustainable value chains – </a:t>
            </a:r>
          </a:p>
          <a:p>
            <a:r>
              <a:rPr lang="en-US" dirty="0"/>
              <a:t>              Success factors for an internationally accepted </a:t>
            </a:r>
          </a:p>
          <a:p>
            <a:r>
              <a:rPr lang="en-US" dirty="0"/>
              <a:t>              binding standard</a:t>
            </a:r>
          </a:p>
          <a:p>
            <a:r>
              <a:rPr lang="en-US" dirty="0"/>
              <a:t>          --IGWG process since 2014</a:t>
            </a:r>
          </a:p>
          <a:p>
            <a:r>
              <a:rPr lang="en-US" dirty="0"/>
              <a:t>          --Framework Treaty?</a:t>
            </a:r>
          </a:p>
          <a:p>
            <a:endParaRPr lang="en-US" dirty="0"/>
          </a:p>
        </p:txBody>
      </p:sp>
    </p:spTree>
    <p:extLst>
      <p:ext uri="{BB962C8B-B14F-4D97-AF65-F5344CB8AC3E}">
        <p14:creationId xmlns:p14="http://schemas.microsoft.com/office/powerpoint/2010/main" val="84773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F11077-58FD-3B8C-23C6-6B0E83D9A7E2}"/>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dirty="0">
                <a:solidFill>
                  <a:schemeClr val="bg1"/>
                </a:solidFill>
              </a:rPr>
              <a:t>The Sum of all Things?</a:t>
            </a:r>
          </a:p>
        </p:txBody>
      </p:sp>
      <p:pic>
        <p:nvPicPr>
          <p:cNvPr id="5" name="Content Placeholder 4" descr="A picture containing text, tree, plant&#10;&#10;Description automatically generated">
            <a:extLst>
              <a:ext uri="{FF2B5EF4-FFF2-40B4-BE49-F238E27FC236}">
                <a16:creationId xmlns:a16="http://schemas.microsoft.com/office/drawing/2014/main" id="{350D37C6-9E7A-D3DC-577C-231C17C539DA}"/>
              </a:ext>
            </a:extLst>
          </p:cNvPr>
          <p:cNvPicPr>
            <a:picLocks noGrp="1" noChangeAspect="1"/>
          </p:cNvPicPr>
          <p:nvPr>
            <p:ph idx="1"/>
          </p:nvPr>
        </p:nvPicPr>
        <p:blipFill rotWithShape="1">
          <a:blip r:embed="rId2"/>
          <a:srcRect r="1354"/>
          <a:stretch/>
        </p:blipFill>
        <p:spPr>
          <a:xfrm>
            <a:off x="4654297" y="10"/>
            <a:ext cx="7537704" cy="6857990"/>
          </a:xfrm>
          <a:prstGeom prst="rect">
            <a:avLst/>
          </a:prstGeom>
        </p:spPr>
      </p:pic>
    </p:spTree>
    <p:extLst>
      <p:ext uri="{BB962C8B-B14F-4D97-AF65-F5344CB8AC3E}">
        <p14:creationId xmlns:p14="http://schemas.microsoft.com/office/powerpoint/2010/main" val="1733270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C205-3881-478E-1FD1-616CAF508F37}"/>
              </a:ext>
            </a:extLst>
          </p:cNvPr>
          <p:cNvSpPr>
            <a:spLocks noGrp="1"/>
          </p:cNvSpPr>
          <p:nvPr>
            <p:ph type="title"/>
          </p:nvPr>
        </p:nvSpPr>
        <p:spPr>
          <a:xfrm>
            <a:off x="0" y="0"/>
            <a:ext cx="12192000" cy="988541"/>
          </a:xfrm>
        </p:spPr>
        <p:txBody>
          <a:bodyPr>
            <a:normAutofit/>
          </a:bodyPr>
          <a:lstStyle/>
          <a:p>
            <a:pPr algn="ctr"/>
            <a:r>
              <a:rPr lang="en-US" sz="3200" dirty="0"/>
              <a:t>Apex Expressions: Framework principles on human rights and the environment</a:t>
            </a:r>
          </a:p>
        </p:txBody>
      </p:sp>
      <p:sp>
        <p:nvSpPr>
          <p:cNvPr id="4" name="Content Placeholder 3">
            <a:extLst>
              <a:ext uri="{FF2B5EF4-FFF2-40B4-BE49-F238E27FC236}">
                <a16:creationId xmlns:a16="http://schemas.microsoft.com/office/drawing/2014/main" id="{85D8E11E-A58A-366C-F9ED-D44380EF3AA1}"/>
              </a:ext>
            </a:extLst>
          </p:cNvPr>
          <p:cNvSpPr>
            <a:spLocks noGrp="1"/>
          </p:cNvSpPr>
          <p:nvPr>
            <p:ph sz="half" idx="1"/>
          </p:nvPr>
        </p:nvSpPr>
        <p:spPr>
          <a:xfrm>
            <a:off x="-1" y="1325563"/>
            <a:ext cx="6019799" cy="5445940"/>
          </a:xfrm>
        </p:spPr>
        <p:txBody>
          <a:bodyPr>
            <a:normAutofit fontScale="55000" lnSpcReduction="20000"/>
          </a:bodyPr>
          <a:lstStyle/>
          <a:p>
            <a:r>
              <a:rPr lang="en-US" sz="3300" dirty="0"/>
              <a:t>1. </a:t>
            </a:r>
            <a:r>
              <a:rPr lang="en-US" sz="3300" b="1" dirty="0"/>
              <a:t>States </a:t>
            </a:r>
            <a:r>
              <a:rPr lang="en-US" sz="3300" dirty="0"/>
              <a:t>should ensure a safe, clean, healthy and sustainable environment </a:t>
            </a:r>
            <a:r>
              <a:rPr lang="en-US" sz="3300" b="1" i="1" dirty="0">
                <a:solidFill>
                  <a:srgbClr val="C00000"/>
                </a:solidFill>
              </a:rPr>
              <a:t>in order to respect, protect and fulfil </a:t>
            </a:r>
            <a:r>
              <a:rPr lang="en-US" sz="3300" dirty="0"/>
              <a:t>human rights. </a:t>
            </a:r>
          </a:p>
          <a:p>
            <a:r>
              <a:rPr lang="en-US" sz="3300" dirty="0"/>
              <a:t>2. States should respect, protect and fulfil human rights </a:t>
            </a:r>
            <a:r>
              <a:rPr lang="en-US" sz="3300" b="1" i="1" dirty="0">
                <a:solidFill>
                  <a:srgbClr val="C00000"/>
                </a:solidFill>
              </a:rPr>
              <a:t>in order to ensure a safe, clean, healthy and sustainable environment</a:t>
            </a:r>
            <a:r>
              <a:rPr lang="en-US" sz="3300" dirty="0"/>
              <a:t>. </a:t>
            </a:r>
          </a:p>
          <a:p>
            <a:r>
              <a:rPr lang="en-US" sz="3300" dirty="0"/>
              <a:t>3. States should </a:t>
            </a:r>
            <a:r>
              <a:rPr lang="en-US" sz="3300" b="1" i="1" dirty="0">
                <a:solidFill>
                  <a:srgbClr val="C00000"/>
                </a:solidFill>
              </a:rPr>
              <a:t>prohibit discrimination and ensure equal and effective protection </a:t>
            </a:r>
            <a:r>
              <a:rPr lang="en-US" sz="3300" dirty="0"/>
              <a:t>against discrimination in relation to the enjoyment of a safe, clean, healthy and sustainable environment. </a:t>
            </a:r>
          </a:p>
          <a:p>
            <a:r>
              <a:rPr lang="en-US" sz="3300" dirty="0"/>
              <a:t>4. States should provide a safe and enabling environment in which </a:t>
            </a:r>
            <a:r>
              <a:rPr lang="en-US" sz="3300" b="1" i="1" dirty="0">
                <a:solidFill>
                  <a:srgbClr val="C00000"/>
                </a:solidFill>
              </a:rPr>
              <a:t>individuals, groups and organs of society</a:t>
            </a:r>
            <a:r>
              <a:rPr lang="en-US" sz="3300" dirty="0"/>
              <a:t> that work on human rights or environmental issues </a:t>
            </a:r>
            <a:r>
              <a:rPr lang="en-US" sz="3300" b="1" i="1" dirty="0">
                <a:solidFill>
                  <a:srgbClr val="C00000"/>
                </a:solidFill>
              </a:rPr>
              <a:t>can operate free from threats, harassment, intimidation and violence</a:t>
            </a:r>
            <a:r>
              <a:rPr lang="en-US" sz="3300" dirty="0"/>
              <a:t>. </a:t>
            </a:r>
          </a:p>
          <a:p>
            <a:r>
              <a:rPr lang="en-US" sz="3300" dirty="0"/>
              <a:t>5. States should </a:t>
            </a:r>
            <a:r>
              <a:rPr lang="en-US" sz="3300" b="1" i="1" dirty="0">
                <a:solidFill>
                  <a:srgbClr val="C00000"/>
                </a:solidFill>
              </a:rPr>
              <a:t>respect and protect the rights to freedom of expression, association and peaceful assembly</a:t>
            </a:r>
            <a:r>
              <a:rPr lang="en-US" sz="3300" dirty="0"/>
              <a:t> in relation to environmental matters. </a:t>
            </a:r>
          </a:p>
          <a:p>
            <a:r>
              <a:rPr lang="en-US" sz="3300" dirty="0"/>
              <a:t>6. States should provide for </a:t>
            </a:r>
            <a:r>
              <a:rPr lang="en-US" sz="3300" b="1" i="1" dirty="0">
                <a:solidFill>
                  <a:srgbClr val="C00000"/>
                </a:solidFill>
              </a:rPr>
              <a:t>education and public awareness </a:t>
            </a:r>
            <a:r>
              <a:rPr lang="en-US" sz="3300" dirty="0"/>
              <a:t>on environmental matters. </a:t>
            </a:r>
          </a:p>
          <a:p>
            <a:r>
              <a:rPr lang="en-US" sz="3300" dirty="0"/>
              <a:t>7. States should provide </a:t>
            </a:r>
            <a:r>
              <a:rPr lang="en-US" sz="3300" b="1" i="1" dirty="0">
                <a:solidFill>
                  <a:srgbClr val="C00000"/>
                </a:solidFill>
              </a:rPr>
              <a:t>public access to environmental informat</a:t>
            </a:r>
            <a:r>
              <a:rPr lang="en-US" sz="3300" dirty="0"/>
              <a:t>ion by collecting and disseminating information and by providing affordable, effective and timely access to information to any person upon request. </a:t>
            </a:r>
          </a:p>
          <a:p>
            <a:endParaRPr lang="en-US" dirty="0"/>
          </a:p>
        </p:txBody>
      </p:sp>
      <p:sp>
        <p:nvSpPr>
          <p:cNvPr id="5" name="Content Placeholder 4">
            <a:extLst>
              <a:ext uri="{FF2B5EF4-FFF2-40B4-BE49-F238E27FC236}">
                <a16:creationId xmlns:a16="http://schemas.microsoft.com/office/drawing/2014/main" id="{794BC653-2978-9BDC-88F0-0B3DC1305159}"/>
              </a:ext>
            </a:extLst>
          </p:cNvPr>
          <p:cNvSpPr>
            <a:spLocks noGrp="1"/>
          </p:cNvSpPr>
          <p:nvPr>
            <p:ph sz="half" idx="2"/>
          </p:nvPr>
        </p:nvSpPr>
        <p:spPr>
          <a:xfrm>
            <a:off x="6019798" y="1087395"/>
            <a:ext cx="6172203" cy="5684108"/>
          </a:xfrm>
        </p:spPr>
        <p:txBody>
          <a:bodyPr>
            <a:noAutofit/>
          </a:bodyPr>
          <a:lstStyle/>
          <a:p>
            <a:pPr>
              <a:lnSpc>
                <a:spcPct val="70000"/>
              </a:lnSpc>
            </a:pPr>
            <a:r>
              <a:rPr lang="en-US" sz="1600" dirty="0"/>
              <a:t>8. To avoid undertaking or authorizing actions with environmental impacts that interfere with the full enjoyment of human rights, States should require </a:t>
            </a:r>
            <a:r>
              <a:rPr lang="en-US" sz="1600" b="1" i="1" dirty="0">
                <a:solidFill>
                  <a:srgbClr val="C00000"/>
                </a:solidFill>
              </a:rPr>
              <a:t>the prior assessment of the possible environmental impacts of proposed projects and policies</a:t>
            </a:r>
            <a:r>
              <a:rPr lang="en-US" sz="1600" dirty="0"/>
              <a:t>, including their potential effects on the enjoyment of human rights. </a:t>
            </a:r>
          </a:p>
          <a:p>
            <a:pPr>
              <a:lnSpc>
                <a:spcPct val="70000"/>
              </a:lnSpc>
            </a:pPr>
            <a:r>
              <a:rPr lang="en-US" sz="1600" dirty="0"/>
              <a:t>9. States should </a:t>
            </a:r>
            <a:r>
              <a:rPr lang="en-US" sz="1600" b="1" i="1" dirty="0">
                <a:solidFill>
                  <a:srgbClr val="C00000"/>
                </a:solidFill>
              </a:rPr>
              <a:t>provide for and facilitate public participation in decision- making </a:t>
            </a:r>
            <a:r>
              <a:rPr lang="en-US" sz="1600" dirty="0"/>
              <a:t>related to the environment, and take the views of the public into account in the decision-making process. </a:t>
            </a:r>
          </a:p>
          <a:p>
            <a:pPr>
              <a:lnSpc>
                <a:spcPct val="70000"/>
              </a:lnSpc>
            </a:pPr>
            <a:r>
              <a:rPr lang="en-US" sz="1600" dirty="0"/>
              <a:t>10. States should provide for </a:t>
            </a:r>
            <a:r>
              <a:rPr lang="en-US" sz="1600" b="1" i="1" dirty="0">
                <a:solidFill>
                  <a:srgbClr val="C00000"/>
                </a:solidFill>
              </a:rPr>
              <a:t>access to effective remedies </a:t>
            </a:r>
            <a:r>
              <a:rPr lang="en-US" sz="1600" dirty="0"/>
              <a:t>for violations of human rights and domestic laws relating to the environment. </a:t>
            </a:r>
          </a:p>
          <a:p>
            <a:pPr>
              <a:lnSpc>
                <a:spcPct val="70000"/>
              </a:lnSpc>
            </a:pPr>
            <a:r>
              <a:rPr lang="en-US" sz="1600" dirty="0"/>
              <a:t>11. States should </a:t>
            </a:r>
            <a:r>
              <a:rPr lang="en-US" sz="1600" b="1" i="1" dirty="0">
                <a:solidFill>
                  <a:srgbClr val="C00000"/>
                </a:solidFill>
              </a:rPr>
              <a:t>establish and maintain substantive environmental standards </a:t>
            </a:r>
            <a:r>
              <a:rPr lang="en-US" sz="1600" dirty="0"/>
              <a:t>that are non-discriminatory, non-retrogressive and otherwise respect, protect and fulfil human rights. </a:t>
            </a:r>
          </a:p>
          <a:p>
            <a:pPr>
              <a:lnSpc>
                <a:spcPct val="70000"/>
              </a:lnSpc>
            </a:pPr>
            <a:r>
              <a:rPr lang="en-US" sz="1600" dirty="0"/>
              <a:t>12. States should </a:t>
            </a:r>
            <a:r>
              <a:rPr lang="en-US" sz="1600" b="1" i="1" dirty="0">
                <a:solidFill>
                  <a:srgbClr val="C00000"/>
                </a:solidFill>
              </a:rPr>
              <a:t>ensure the effective enforcement </a:t>
            </a:r>
            <a:r>
              <a:rPr lang="en-US" sz="1600" dirty="0"/>
              <a:t>of their environmental standards against public and private actors. </a:t>
            </a:r>
          </a:p>
          <a:p>
            <a:pPr>
              <a:lnSpc>
                <a:spcPct val="70000"/>
              </a:lnSpc>
            </a:pPr>
            <a:r>
              <a:rPr lang="en-US" sz="1600" dirty="0"/>
              <a:t>13. States should </a:t>
            </a:r>
            <a:r>
              <a:rPr lang="en-US" sz="1600" b="1" i="1" dirty="0">
                <a:solidFill>
                  <a:srgbClr val="C00000"/>
                </a:solidFill>
              </a:rPr>
              <a:t>cooperate with each other to establish, maintain and enforce effective international legal frameworks </a:t>
            </a:r>
            <a:r>
              <a:rPr lang="en-US" sz="1600" dirty="0"/>
              <a:t>in order to prevent, reduce and remedy transboundary and global environmental harm that interferes with the full enjoyment of human rights. </a:t>
            </a:r>
          </a:p>
          <a:p>
            <a:pPr>
              <a:lnSpc>
                <a:spcPct val="70000"/>
              </a:lnSpc>
            </a:pPr>
            <a:r>
              <a:rPr lang="en-US" sz="1600" dirty="0"/>
              <a:t>14. States should take </a:t>
            </a:r>
            <a:r>
              <a:rPr lang="en-US" sz="1600" b="1" i="1" dirty="0">
                <a:solidFill>
                  <a:srgbClr val="C00000"/>
                </a:solidFill>
              </a:rPr>
              <a:t>additional measures to protect the rights of those who are most vulnerable</a:t>
            </a:r>
            <a:r>
              <a:rPr lang="en-US" sz="1600" dirty="0"/>
              <a:t> to, or at particular risk from, environmental harm, taking into account their needs, risks and capacities. </a:t>
            </a:r>
          </a:p>
        </p:txBody>
      </p:sp>
    </p:spTree>
    <p:extLst>
      <p:ext uri="{BB962C8B-B14F-4D97-AF65-F5344CB8AC3E}">
        <p14:creationId xmlns:p14="http://schemas.microsoft.com/office/powerpoint/2010/main" val="3798553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1856</Words>
  <Application>Microsoft Macintosh PowerPoint</Application>
  <PresentationFormat>Widescreen</PresentationFormat>
  <Paragraphs>134</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Rethinking Climate Change from the perspective of the 2018 proposal for a “Framework principles on human rights and the environment” (A/HRC/37/59)</vt:lpstr>
      <vt:lpstr>Goals and Pathways:  Ambiguous Binary Relations</vt:lpstr>
      <vt:lpstr>The Current State of Climate</vt:lpstr>
      <vt:lpstr>Question</vt:lpstr>
      <vt:lpstr>Climate Change is the object and human rights is the pathway—A Matter of Cause and Effect</vt:lpstr>
      <vt:lpstr>The Legal Structure of Consequences for a Human Centered Focus on Climate Change</vt:lpstr>
      <vt:lpstr>The State of Climate Change as Human Rights: Luchando por encima de los Claves Judicial Frente al Cambio Climático </vt:lpstr>
      <vt:lpstr>The Sum of all Things?</vt:lpstr>
      <vt:lpstr>Apex Expressions: Framework principles on human rights and the environment</vt:lpstr>
      <vt:lpstr>The Object of Protection?</vt:lpstr>
      <vt:lpstr>Climate and the Post Anthropocene</vt:lpstr>
      <vt:lpstr>Pathways to the Post-Anthropocene</vt:lpstr>
      <vt:lpstr>Summing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Rethinking Climate Change from the perspective of the 2018 proposal for a “Framework principles on human rights and the environment” (A/HRC/37/59)</dc:title>
  <dc:creator>Backer, Larry Cata</dc:creator>
  <cp:lastModifiedBy>Backer, Larry Cata</cp:lastModifiedBy>
  <cp:revision>20</cp:revision>
  <dcterms:created xsi:type="dcterms:W3CDTF">2022-05-05T00:49:39Z</dcterms:created>
  <dcterms:modified xsi:type="dcterms:W3CDTF">2022-05-05T20:41:14Z</dcterms:modified>
</cp:coreProperties>
</file>