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7" r:id="rId14"/>
    <p:sldId id="264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20A8D-BECD-4980-AB58-E1147A4606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EB9D18-C58B-4549-B373-84EBB240F4CD}">
      <dgm:prSet/>
      <dgm:spPr/>
      <dgm:t>
        <a:bodyPr/>
        <a:lstStyle/>
        <a:p>
          <a:r>
            <a:rPr lang="en-US" dirty="0"/>
            <a:t>International</a:t>
          </a:r>
        </a:p>
      </dgm:t>
    </dgm:pt>
    <dgm:pt modelId="{594CA460-97D8-452D-A5D2-676F92EB1AEA}" type="parTrans" cxnId="{81FDC6BD-F207-41C1-BFEC-F96249367B76}">
      <dgm:prSet/>
      <dgm:spPr/>
      <dgm:t>
        <a:bodyPr/>
        <a:lstStyle/>
        <a:p>
          <a:endParaRPr lang="en-US"/>
        </a:p>
      </dgm:t>
    </dgm:pt>
    <dgm:pt modelId="{F57456EC-4590-4008-BDD1-C3D90F5BFD24}" type="sibTrans" cxnId="{81FDC6BD-F207-41C1-BFEC-F96249367B76}">
      <dgm:prSet/>
      <dgm:spPr/>
      <dgm:t>
        <a:bodyPr/>
        <a:lstStyle/>
        <a:p>
          <a:endParaRPr lang="en-US"/>
        </a:p>
      </dgm:t>
    </dgm:pt>
    <dgm:pt modelId="{3F795B96-9526-4592-B93C-FFD97042D3E0}">
      <dgm:prSet/>
      <dgm:spPr/>
      <dgm:t>
        <a:bodyPr/>
        <a:lstStyle/>
        <a:p>
          <a:r>
            <a:rPr lang="en-US" dirty="0"/>
            <a:t>Norm generation,</a:t>
          </a:r>
        </a:p>
      </dgm:t>
    </dgm:pt>
    <dgm:pt modelId="{F93DAA23-89F1-4EDF-B302-B7C3B72895FE}" type="parTrans" cxnId="{508C257D-8D22-4AC2-A57F-634CE8103B47}">
      <dgm:prSet/>
      <dgm:spPr/>
      <dgm:t>
        <a:bodyPr/>
        <a:lstStyle/>
        <a:p>
          <a:endParaRPr lang="en-US"/>
        </a:p>
      </dgm:t>
    </dgm:pt>
    <dgm:pt modelId="{15C2E2A8-C4D3-4BCC-9807-776F96D2C1A6}" type="sibTrans" cxnId="{508C257D-8D22-4AC2-A57F-634CE8103B47}">
      <dgm:prSet/>
      <dgm:spPr/>
      <dgm:t>
        <a:bodyPr/>
        <a:lstStyle/>
        <a:p>
          <a:endParaRPr lang="en-US"/>
        </a:p>
      </dgm:t>
    </dgm:pt>
    <dgm:pt modelId="{8B3E0A81-9979-49A9-987D-89BE0496AA85}">
      <dgm:prSet/>
      <dgm:spPr/>
      <dgm:t>
        <a:bodyPr/>
        <a:lstStyle/>
        <a:p>
          <a:r>
            <a:rPr lang="en-US" dirty="0"/>
            <a:t>Convergence </a:t>
          </a:r>
        </a:p>
      </dgm:t>
    </dgm:pt>
    <dgm:pt modelId="{58A99A96-0102-4FB4-B653-08D30A03851A}" type="parTrans" cxnId="{C750968B-992E-490E-AC23-F2E27FA457EC}">
      <dgm:prSet/>
      <dgm:spPr/>
      <dgm:t>
        <a:bodyPr/>
        <a:lstStyle/>
        <a:p>
          <a:endParaRPr lang="en-US"/>
        </a:p>
      </dgm:t>
    </dgm:pt>
    <dgm:pt modelId="{806A59B7-43F6-466A-8146-9BA2459CE107}" type="sibTrans" cxnId="{C750968B-992E-490E-AC23-F2E27FA457EC}">
      <dgm:prSet/>
      <dgm:spPr/>
      <dgm:t>
        <a:bodyPr/>
        <a:lstStyle/>
        <a:p>
          <a:endParaRPr lang="en-US"/>
        </a:p>
      </dgm:t>
    </dgm:pt>
    <dgm:pt modelId="{D14590C4-7A23-40E0-8E9C-7B39F7470843}">
      <dgm:prSet/>
      <dgm:spPr/>
      <dgm:t>
        <a:bodyPr/>
        <a:lstStyle/>
        <a:p>
          <a:r>
            <a:rPr lang="en-US" dirty="0"/>
            <a:t>Coordination among platform types</a:t>
          </a:r>
        </a:p>
      </dgm:t>
    </dgm:pt>
    <dgm:pt modelId="{D3644607-C41A-4A9C-836C-11656AAEF846}" type="parTrans" cxnId="{782A6068-D6CF-4A5A-8865-FD2598FB80C5}">
      <dgm:prSet/>
      <dgm:spPr/>
      <dgm:t>
        <a:bodyPr/>
        <a:lstStyle/>
        <a:p>
          <a:endParaRPr lang="en-US"/>
        </a:p>
      </dgm:t>
    </dgm:pt>
    <dgm:pt modelId="{F171C001-D436-44C9-B81D-97B49420002D}" type="sibTrans" cxnId="{782A6068-D6CF-4A5A-8865-FD2598FB80C5}">
      <dgm:prSet/>
      <dgm:spPr/>
      <dgm:t>
        <a:bodyPr/>
        <a:lstStyle/>
        <a:p>
          <a:endParaRPr lang="en-US"/>
        </a:p>
      </dgm:t>
    </dgm:pt>
    <dgm:pt modelId="{9379EBE3-0719-4A70-B0AD-2E3E9ED55232}">
      <dgm:prSet/>
      <dgm:spPr/>
      <dgm:t>
        <a:bodyPr/>
        <a:lstStyle/>
        <a:p>
          <a:r>
            <a:rPr lang="en-US" dirty="0"/>
            <a:t>National public/political</a:t>
          </a:r>
        </a:p>
      </dgm:t>
    </dgm:pt>
    <dgm:pt modelId="{AD7B125D-5D55-4527-899F-BADB8A407BF4}" type="parTrans" cxnId="{BE4BBAF9-FB8C-4482-8507-B4421CE4D6A6}">
      <dgm:prSet/>
      <dgm:spPr/>
      <dgm:t>
        <a:bodyPr/>
        <a:lstStyle/>
        <a:p>
          <a:endParaRPr lang="en-US"/>
        </a:p>
      </dgm:t>
    </dgm:pt>
    <dgm:pt modelId="{8AF98F11-49E4-4455-9F50-DAC7ED7A04DC}" type="sibTrans" cxnId="{BE4BBAF9-FB8C-4482-8507-B4421CE4D6A6}">
      <dgm:prSet/>
      <dgm:spPr/>
      <dgm:t>
        <a:bodyPr/>
        <a:lstStyle/>
        <a:p>
          <a:endParaRPr lang="en-US"/>
        </a:p>
      </dgm:t>
    </dgm:pt>
    <dgm:pt modelId="{666EAF8D-833F-4B37-8F65-84E579F67D03}">
      <dgm:prSet/>
      <dgm:spPr/>
      <dgm:t>
        <a:bodyPr/>
        <a:lstStyle/>
        <a:p>
          <a:r>
            <a:rPr lang="en-US" dirty="0"/>
            <a:t>Transposition from norm to constitutional traditions and legal principles</a:t>
          </a:r>
        </a:p>
      </dgm:t>
    </dgm:pt>
    <dgm:pt modelId="{F58AEB65-6D9A-4DE5-8340-F831C95DFB3A}" type="parTrans" cxnId="{CEEEEA52-8750-437A-B229-0786D6DC4451}">
      <dgm:prSet/>
      <dgm:spPr/>
      <dgm:t>
        <a:bodyPr/>
        <a:lstStyle/>
        <a:p>
          <a:endParaRPr lang="en-US"/>
        </a:p>
      </dgm:t>
    </dgm:pt>
    <dgm:pt modelId="{7303CA7F-1C81-4035-8EE4-AD333ABF9D2A}" type="sibTrans" cxnId="{CEEEEA52-8750-437A-B229-0786D6DC4451}">
      <dgm:prSet/>
      <dgm:spPr/>
      <dgm:t>
        <a:bodyPr/>
        <a:lstStyle/>
        <a:p>
          <a:endParaRPr lang="en-US"/>
        </a:p>
      </dgm:t>
    </dgm:pt>
    <dgm:pt modelId="{41771A2F-32F2-4B65-BB6F-639B5649DA8A}">
      <dgm:prSet/>
      <dgm:spPr/>
      <dgm:t>
        <a:bodyPr/>
        <a:lstStyle/>
        <a:p>
          <a:r>
            <a:rPr lang="en-US" dirty="0"/>
            <a:t>Translation from qualitative command of law language to quantitative language of coders and markets</a:t>
          </a:r>
        </a:p>
      </dgm:t>
    </dgm:pt>
    <dgm:pt modelId="{CF824128-51A3-4E07-9788-D4FE0B75527F}" type="parTrans" cxnId="{BF93BDCD-4E80-41E3-98FD-8730FEB881A6}">
      <dgm:prSet/>
      <dgm:spPr/>
      <dgm:t>
        <a:bodyPr/>
        <a:lstStyle/>
        <a:p>
          <a:endParaRPr lang="en-US"/>
        </a:p>
      </dgm:t>
    </dgm:pt>
    <dgm:pt modelId="{972E0B5D-98FF-454B-A44B-F588AC41821D}" type="sibTrans" cxnId="{BF93BDCD-4E80-41E3-98FD-8730FEB881A6}">
      <dgm:prSet/>
      <dgm:spPr/>
      <dgm:t>
        <a:bodyPr/>
        <a:lstStyle/>
        <a:p>
          <a:endParaRPr lang="en-US"/>
        </a:p>
      </dgm:t>
    </dgm:pt>
    <dgm:pt modelId="{F088A9A9-44E5-412E-8F3B-AAEA86A73118}">
      <dgm:prSet/>
      <dgm:spPr/>
      <dgm:t>
        <a:bodyPr/>
        <a:lstStyle/>
        <a:p>
          <a:r>
            <a:rPr lang="en-US" dirty="0"/>
            <a:t>Objectives based</a:t>
          </a:r>
        </a:p>
      </dgm:t>
    </dgm:pt>
    <dgm:pt modelId="{60F4DA77-5B6A-41EB-AD3B-13B0AAA52924}" type="parTrans" cxnId="{C9B6EB30-3833-4A93-9E32-1FAC15BF3B47}">
      <dgm:prSet/>
      <dgm:spPr/>
      <dgm:t>
        <a:bodyPr/>
        <a:lstStyle/>
        <a:p>
          <a:endParaRPr lang="en-US"/>
        </a:p>
      </dgm:t>
    </dgm:pt>
    <dgm:pt modelId="{BCD79E30-96DF-4339-A29D-CE75E4466DE4}" type="sibTrans" cxnId="{C9B6EB30-3833-4A93-9E32-1FAC15BF3B47}">
      <dgm:prSet/>
      <dgm:spPr/>
      <dgm:t>
        <a:bodyPr/>
        <a:lstStyle/>
        <a:p>
          <a:endParaRPr lang="en-US"/>
        </a:p>
      </dgm:t>
    </dgm:pt>
    <dgm:pt modelId="{E43BF679-9FD0-42F5-97A2-6679418C161A}">
      <dgm:prSet/>
      <dgm:spPr/>
      <dgm:t>
        <a:bodyPr/>
        <a:lstStyle/>
        <a:p>
          <a:r>
            <a:rPr lang="en-US" dirty="0"/>
            <a:t>Accountability centered</a:t>
          </a:r>
        </a:p>
      </dgm:t>
    </dgm:pt>
    <dgm:pt modelId="{D98E561E-53BF-4E56-9529-CF3C2A9CCB5E}" type="parTrans" cxnId="{D7918BAE-7690-43BD-B86B-CEF43013BE65}">
      <dgm:prSet/>
      <dgm:spPr/>
      <dgm:t>
        <a:bodyPr/>
        <a:lstStyle/>
        <a:p>
          <a:endParaRPr lang="en-US"/>
        </a:p>
      </dgm:t>
    </dgm:pt>
    <dgm:pt modelId="{DB14B9D6-D43A-47EB-82CA-51A344345137}" type="sibTrans" cxnId="{D7918BAE-7690-43BD-B86B-CEF43013BE65}">
      <dgm:prSet/>
      <dgm:spPr/>
      <dgm:t>
        <a:bodyPr/>
        <a:lstStyle/>
        <a:p>
          <a:endParaRPr lang="en-US"/>
        </a:p>
      </dgm:t>
    </dgm:pt>
    <dgm:pt modelId="{8293ED52-08BF-4E67-8523-7765A04E9097}">
      <dgm:prSet/>
      <dgm:spPr/>
      <dgm:t>
        <a:bodyPr/>
        <a:lstStyle/>
        <a:p>
          <a:r>
            <a:rPr lang="en-US" dirty="0"/>
            <a:t>Administrative agencies as assessment platforms</a:t>
          </a:r>
        </a:p>
      </dgm:t>
    </dgm:pt>
    <dgm:pt modelId="{F0A47363-F833-4502-9CB4-08BB75B408ED}" type="parTrans" cxnId="{D1AED2D9-7DC9-4788-B3D4-E4297514FED9}">
      <dgm:prSet/>
      <dgm:spPr/>
      <dgm:t>
        <a:bodyPr/>
        <a:lstStyle/>
        <a:p>
          <a:endParaRPr lang="en-US"/>
        </a:p>
      </dgm:t>
    </dgm:pt>
    <dgm:pt modelId="{652BAD9A-4E69-43A0-9B9B-11BB09F9E7BC}" type="sibTrans" cxnId="{D1AED2D9-7DC9-4788-B3D4-E4297514FED9}">
      <dgm:prSet/>
      <dgm:spPr/>
      <dgm:t>
        <a:bodyPr/>
        <a:lstStyle/>
        <a:p>
          <a:endParaRPr lang="en-US"/>
        </a:p>
      </dgm:t>
    </dgm:pt>
    <dgm:pt modelId="{22460F0E-61F0-45E4-97F3-2D0D0800A724}">
      <dgm:prSet/>
      <dgm:spPr/>
      <dgm:t>
        <a:bodyPr/>
        <a:lstStyle/>
        <a:p>
          <a:r>
            <a:rPr lang="en-US" dirty="0"/>
            <a:t>Go-Local operational/private</a:t>
          </a:r>
        </a:p>
      </dgm:t>
    </dgm:pt>
    <dgm:pt modelId="{093B3A5C-CABC-47BC-8B9D-8E7768C3DEE9}" type="parTrans" cxnId="{85CBD02D-CD6B-42EE-8E55-BE27790EDB25}">
      <dgm:prSet/>
      <dgm:spPr/>
      <dgm:t>
        <a:bodyPr/>
        <a:lstStyle/>
        <a:p>
          <a:endParaRPr lang="en-US"/>
        </a:p>
      </dgm:t>
    </dgm:pt>
    <dgm:pt modelId="{C730FC9A-D50D-4DA9-93B5-55957C86C095}" type="sibTrans" cxnId="{85CBD02D-CD6B-42EE-8E55-BE27790EDB25}">
      <dgm:prSet/>
      <dgm:spPr/>
      <dgm:t>
        <a:bodyPr/>
        <a:lstStyle/>
        <a:p>
          <a:endParaRPr lang="en-US"/>
        </a:p>
      </dgm:t>
    </dgm:pt>
    <dgm:pt modelId="{160D389F-1B7A-41EF-AA85-1E2D3D804838}">
      <dgm:prSet/>
      <dgm:spPr/>
      <dgm:t>
        <a:bodyPr/>
        <a:lstStyle/>
        <a:p>
          <a:r>
            <a:rPr lang="en-US" dirty="0"/>
            <a:t>The internal governance and rule systems of platforms</a:t>
          </a:r>
        </a:p>
      </dgm:t>
    </dgm:pt>
    <dgm:pt modelId="{961B1293-C518-420F-BBBD-0B2E4F4F9913}" type="parTrans" cxnId="{A6B9A5F4-8415-4CAA-81FA-68385E45271D}">
      <dgm:prSet/>
      <dgm:spPr/>
      <dgm:t>
        <a:bodyPr/>
        <a:lstStyle/>
        <a:p>
          <a:endParaRPr lang="en-US"/>
        </a:p>
      </dgm:t>
    </dgm:pt>
    <dgm:pt modelId="{0481711E-C7BC-4B3C-AC02-50CD809317E8}" type="sibTrans" cxnId="{A6B9A5F4-8415-4CAA-81FA-68385E45271D}">
      <dgm:prSet/>
      <dgm:spPr/>
      <dgm:t>
        <a:bodyPr/>
        <a:lstStyle/>
        <a:p>
          <a:endParaRPr lang="en-US"/>
        </a:p>
      </dgm:t>
    </dgm:pt>
    <dgm:pt modelId="{26DB746F-6E4A-4457-B28F-60F6DDF8D628}">
      <dgm:prSet/>
      <dgm:spPr/>
      <dgm:t>
        <a:bodyPr/>
        <a:lstStyle/>
        <a:p>
          <a:r>
            <a:rPr lang="en-US" dirty="0"/>
            <a:t>Performance based</a:t>
          </a:r>
        </a:p>
      </dgm:t>
    </dgm:pt>
    <dgm:pt modelId="{022CC8D2-3C4B-43F9-BCDA-200279C68CAE}" type="parTrans" cxnId="{6B657F1E-BFCD-48FD-AB8A-3E2F4FA27D99}">
      <dgm:prSet/>
      <dgm:spPr/>
      <dgm:t>
        <a:bodyPr/>
        <a:lstStyle/>
        <a:p>
          <a:endParaRPr lang="en-US"/>
        </a:p>
      </dgm:t>
    </dgm:pt>
    <dgm:pt modelId="{E93EED58-2AFD-436B-B2E2-6C1693565C49}" type="sibTrans" cxnId="{6B657F1E-BFCD-48FD-AB8A-3E2F4FA27D99}">
      <dgm:prSet/>
      <dgm:spPr/>
      <dgm:t>
        <a:bodyPr/>
        <a:lstStyle/>
        <a:p>
          <a:endParaRPr lang="en-US"/>
        </a:p>
      </dgm:t>
    </dgm:pt>
    <dgm:pt modelId="{26BD771C-DE64-4693-B3CE-166019442FBB}">
      <dgm:prSet/>
      <dgm:spPr/>
      <dgm:t>
        <a:bodyPr/>
        <a:lstStyle/>
        <a:p>
          <a:r>
            <a:rPr lang="en-US" dirty="0"/>
            <a:t>Centrally planned/coordinated or markets driven</a:t>
          </a:r>
        </a:p>
      </dgm:t>
    </dgm:pt>
    <dgm:pt modelId="{5D3A0C62-5768-4073-A51B-3E24416091D3}" type="parTrans" cxnId="{670A54F4-9EA8-498E-A23E-CDF215B6DCFF}">
      <dgm:prSet/>
      <dgm:spPr/>
      <dgm:t>
        <a:bodyPr/>
        <a:lstStyle/>
        <a:p>
          <a:endParaRPr lang="en-US"/>
        </a:p>
      </dgm:t>
    </dgm:pt>
    <dgm:pt modelId="{C7CE9F21-E1C3-4947-AABA-EDFEC32777AC}" type="sibTrans" cxnId="{670A54F4-9EA8-498E-A23E-CDF215B6DCFF}">
      <dgm:prSet/>
      <dgm:spPr/>
      <dgm:t>
        <a:bodyPr/>
        <a:lstStyle/>
        <a:p>
          <a:endParaRPr lang="en-US"/>
        </a:p>
      </dgm:t>
    </dgm:pt>
    <dgm:pt modelId="{BC0D92C7-612C-6A46-938F-4E08B8B79C3E}" type="pres">
      <dgm:prSet presAssocID="{E8520A8D-BECD-4980-AB58-E1147A460681}" presName="linear" presStyleCnt="0">
        <dgm:presLayoutVars>
          <dgm:dir/>
          <dgm:animLvl val="lvl"/>
          <dgm:resizeHandles val="exact"/>
        </dgm:presLayoutVars>
      </dgm:prSet>
      <dgm:spPr/>
    </dgm:pt>
    <dgm:pt modelId="{6853F844-3BC6-C041-A26B-DEEEF1C2B07D}" type="pres">
      <dgm:prSet presAssocID="{92EB9D18-C58B-4549-B373-84EBB240F4CD}" presName="parentLin" presStyleCnt="0"/>
      <dgm:spPr/>
    </dgm:pt>
    <dgm:pt modelId="{A6272AFB-F59F-9C47-9FE6-955479213BA5}" type="pres">
      <dgm:prSet presAssocID="{92EB9D18-C58B-4549-B373-84EBB240F4CD}" presName="parentLeftMargin" presStyleLbl="node1" presStyleIdx="0" presStyleCnt="3"/>
      <dgm:spPr/>
    </dgm:pt>
    <dgm:pt modelId="{A759DE0F-F579-1E4C-B7F7-2C3D7E38C547}" type="pres">
      <dgm:prSet presAssocID="{92EB9D18-C58B-4549-B373-84EBB240F4C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D9522E-80EA-DE4E-85C1-207A6E65E4CB}" type="pres">
      <dgm:prSet presAssocID="{92EB9D18-C58B-4549-B373-84EBB240F4CD}" presName="negativeSpace" presStyleCnt="0"/>
      <dgm:spPr/>
    </dgm:pt>
    <dgm:pt modelId="{2996F486-2A01-C145-B8DC-00DD3E98A108}" type="pres">
      <dgm:prSet presAssocID="{92EB9D18-C58B-4549-B373-84EBB240F4CD}" presName="childText" presStyleLbl="conFgAcc1" presStyleIdx="0" presStyleCnt="3">
        <dgm:presLayoutVars>
          <dgm:bulletEnabled val="1"/>
        </dgm:presLayoutVars>
      </dgm:prSet>
      <dgm:spPr/>
    </dgm:pt>
    <dgm:pt modelId="{B87E8CC0-47DE-AE44-B2E1-92E82D773CED}" type="pres">
      <dgm:prSet presAssocID="{F57456EC-4590-4008-BDD1-C3D90F5BFD24}" presName="spaceBetweenRectangles" presStyleCnt="0"/>
      <dgm:spPr/>
    </dgm:pt>
    <dgm:pt modelId="{94C578DB-8A7C-C146-9902-501ADDFC0A60}" type="pres">
      <dgm:prSet presAssocID="{9379EBE3-0719-4A70-B0AD-2E3E9ED55232}" presName="parentLin" presStyleCnt="0"/>
      <dgm:spPr/>
    </dgm:pt>
    <dgm:pt modelId="{310F3BAC-1638-B34F-B163-9CA500DB4520}" type="pres">
      <dgm:prSet presAssocID="{9379EBE3-0719-4A70-B0AD-2E3E9ED55232}" presName="parentLeftMargin" presStyleLbl="node1" presStyleIdx="0" presStyleCnt="3"/>
      <dgm:spPr/>
    </dgm:pt>
    <dgm:pt modelId="{8BFF8F76-06D9-2440-9F01-E11CC57AC3E5}" type="pres">
      <dgm:prSet presAssocID="{9379EBE3-0719-4A70-B0AD-2E3E9ED552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3F00E57-4A8A-A34F-96BA-DA05C8E85039}" type="pres">
      <dgm:prSet presAssocID="{9379EBE3-0719-4A70-B0AD-2E3E9ED55232}" presName="negativeSpace" presStyleCnt="0"/>
      <dgm:spPr/>
    </dgm:pt>
    <dgm:pt modelId="{DB06CE7F-E9CD-1B48-8D9E-857F362882DA}" type="pres">
      <dgm:prSet presAssocID="{9379EBE3-0719-4A70-B0AD-2E3E9ED55232}" presName="childText" presStyleLbl="conFgAcc1" presStyleIdx="1" presStyleCnt="3">
        <dgm:presLayoutVars>
          <dgm:bulletEnabled val="1"/>
        </dgm:presLayoutVars>
      </dgm:prSet>
      <dgm:spPr/>
    </dgm:pt>
    <dgm:pt modelId="{A3443917-999A-A945-98FA-7A3666A6B8C7}" type="pres">
      <dgm:prSet presAssocID="{8AF98F11-49E4-4455-9F50-DAC7ED7A04DC}" presName="spaceBetweenRectangles" presStyleCnt="0"/>
      <dgm:spPr/>
    </dgm:pt>
    <dgm:pt modelId="{7358C97A-CC3E-0E4F-A06A-97F491937FE3}" type="pres">
      <dgm:prSet presAssocID="{22460F0E-61F0-45E4-97F3-2D0D0800A724}" presName="parentLin" presStyleCnt="0"/>
      <dgm:spPr/>
    </dgm:pt>
    <dgm:pt modelId="{C7619395-B042-7C40-A6EA-CA8BD555D7F1}" type="pres">
      <dgm:prSet presAssocID="{22460F0E-61F0-45E4-97F3-2D0D0800A724}" presName="parentLeftMargin" presStyleLbl="node1" presStyleIdx="1" presStyleCnt="3"/>
      <dgm:spPr/>
    </dgm:pt>
    <dgm:pt modelId="{9CFDFA02-1978-C44A-A67D-FD5EE04DE88B}" type="pres">
      <dgm:prSet presAssocID="{22460F0E-61F0-45E4-97F3-2D0D0800A7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14FB6AB-C5BD-4941-87DE-FEC1AB9C7E6A}" type="pres">
      <dgm:prSet presAssocID="{22460F0E-61F0-45E4-97F3-2D0D0800A724}" presName="negativeSpace" presStyleCnt="0"/>
      <dgm:spPr/>
    </dgm:pt>
    <dgm:pt modelId="{ECBB05A8-6E41-3848-BF8F-B479C6232BDD}" type="pres">
      <dgm:prSet presAssocID="{22460F0E-61F0-45E4-97F3-2D0D0800A7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578D80B-275F-054B-ACC2-BC6F70C69960}" type="presOf" srcId="{3F795B96-9526-4592-B93C-FFD97042D3E0}" destId="{2996F486-2A01-C145-B8DC-00DD3E98A108}" srcOrd="0" destOrd="0" presId="urn:microsoft.com/office/officeart/2005/8/layout/list1"/>
    <dgm:cxn modelId="{53AE661D-F63E-2A4A-A3B1-5381A1459839}" type="presOf" srcId="{26BD771C-DE64-4693-B3CE-166019442FBB}" destId="{ECBB05A8-6E41-3848-BF8F-B479C6232BDD}" srcOrd="0" destOrd="2" presId="urn:microsoft.com/office/officeart/2005/8/layout/list1"/>
    <dgm:cxn modelId="{6B657F1E-BFCD-48FD-AB8A-3E2F4FA27D99}" srcId="{22460F0E-61F0-45E4-97F3-2D0D0800A724}" destId="{26DB746F-6E4A-4457-B28F-60F6DDF8D628}" srcOrd="1" destOrd="0" parTransId="{022CC8D2-3C4B-43F9-BCDA-200279C68CAE}" sibTransId="{E93EED58-2AFD-436B-B2E2-6C1693565C49}"/>
    <dgm:cxn modelId="{FFEDFE1E-0EB1-B24D-B1DD-F34504D3C511}" type="presOf" srcId="{E8520A8D-BECD-4980-AB58-E1147A460681}" destId="{BC0D92C7-612C-6A46-938F-4E08B8B79C3E}" srcOrd="0" destOrd="0" presId="urn:microsoft.com/office/officeart/2005/8/layout/list1"/>
    <dgm:cxn modelId="{B2DF1F23-A6BA-4D49-AC8E-66F95F793550}" type="presOf" srcId="{160D389F-1B7A-41EF-AA85-1E2D3D804838}" destId="{ECBB05A8-6E41-3848-BF8F-B479C6232BDD}" srcOrd="0" destOrd="0" presId="urn:microsoft.com/office/officeart/2005/8/layout/list1"/>
    <dgm:cxn modelId="{85CBD02D-CD6B-42EE-8E55-BE27790EDB25}" srcId="{E8520A8D-BECD-4980-AB58-E1147A460681}" destId="{22460F0E-61F0-45E4-97F3-2D0D0800A724}" srcOrd="2" destOrd="0" parTransId="{093B3A5C-CABC-47BC-8B9D-8E7768C3DEE9}" sibTransId="{C730FC9A-D50D-4DA9-93B5-55957C86C095}"/>
    <dgm:cxn modelId="{C9B6EB30-3833-4A93-9E32-1FAC15BF3B47}" srcId="{9379EBE3-0719-4A70-B0AD-2E3E9ED55232}" destId="{F088A9A9-44E5-412E-8F3B-AAEA86A73118}" srcOrd="2" destOrd="0" parTransId="{60F4DA77-5B6A-41EB-AD3B-13B0AAA52924}" sibTransId="{BCD79E30-96DF-4339-A29D-CE75E4466DE4}"/>
    <dgm:cxn modelId="{4306C342-7220-CE42-B4BC-3E14440F56FD}" type="presOf" srcId="{9379EBE3-0719-4A70-B0AD-2E3E9ED55232}" destId="{310F3BAC-1638-B34F-B163-9CA500DB4520}" srcOrd="0" destOrd="0" presId="urn:microsoft.com/office/officeart/2005/8/layout/list1"/>
    <dgm:cxn modelId="{B935574C-2EF7-2B4E-B9A0-0EE8E8CD89F3}" type="presOf" srcId="{92EB9D18-C58B-4549-B373-84EBB240F4CD}" destId="{A6272AFB-F59F-9C47-9FE6-955479213BA5}" srcOrd="0" destOrd="0" presId="urn:microsoft.com/office/officeart/2005/8/layout/list1"/>
    <dgm:cxn modelId="{CEEEEA52-8750-437A-B229-0786D6DC4451}" srcId="{9379EBE3-0719-4A70-B0AD-2E3E9ED55232}" destId="{666EAF8D-833F-4B37-8F65-84E579F67D03}" srcOrd="0" destOrd="0" parTransId="{F58AEB65-6D9A-4DE5-8340-F831C95DFB3A}" sibTransId="{7303CA7F-1C81-4035-8EE4-AD333ABF9D2A}"/>
    <dgm:cxn modelId="{3233F85A-4F9A-3045-ADBA-F11ECA155F7C}" type="presOf" srcId="{92EB9D18-C58B-4549-B373-84EBB240F4CD}" destId="{A759DE0F-F579-1E4C-B7F7-2C3D7E38C547}" srcOrd="1" destOrd="0" presId="urn:microsoft.com/office/officeart/2005/8/layout/list1"/>
    <dgm:cxn modelId="{782A6068-D6CF-4A5A-8865-FD2598FB80C5}" srcId="{92EB9D18-C58B-4549-B373-84EBB240F4CD}" destId="{D14590C4-7A23-40E0-8E9C-7B39F7470843}" srcOrd="2" destOrd="0" parTransId="{D3644607-C41A-4A9C-836C-11656AAEF846}" sibTransId="{F171C001-D436-44C9-B81D-97B49420002D}"/>
    <dgm:cxn modelId="{5A39E468-68EE-E448-A868-67FABA8DB0A7}" type="presOf" srcId="{F088A9A9-44E5-412E-8F3B-AAEA86A73118}" destId="{DB06CE7F-E9CD-1B48-8D9E-857F362882DA}" srcOrd="0" destOrd="2" presId="urn:microsoft.com/office/officeart/2005/8/layout/list1"/>
    <dgm:cxn modelId="{B422C169-C44A-4448-8EB6-0DC6EA54DE55}" type="presOf" srcId="{41771A2F-32F2-4B65-BB6F-639B5649DA8A}" destId="{DB06CE7F-E9CD-1B48-8D9E-857F362882DA}" srcOrd="0" destOrd="1" presId="urn:microsoft.com/office/officeart/2005/8/layout/list1"/>
    <dgm:cxn modelId="{508C257D-8D22-4AC2-A57F-634CE8103B47}" srcId="{92EB9D18-C58B-4549-B373-84EBB240F4CD}" destId="{3F795B96-9526-4592-B93C-FFD97042D3E0}" srcOrd="0" destOrd="0" parTransId="{F93DAA23-89F1-4EDF-B302-B7C3B72895FE}" sibTransId="{15C2E2A8-C4D3-4BCC-9807-776F96D2C1A6}"/>
    <dgm:cxn modelId="{C750968B-992E-490E-AC23-F2E27FA457EC}" srcId="{92EB9D18-C58B-4549-B373-84EBB240F4CD}" destId="{8B3E0A81-9979-49A9-987D-89BE0496AA85}" srcOrd="1" destOrd="0" parTransId="{58A99A96-0102-4FB4-B653-08D30A03851A}" sibTransId="{806A59B7-43F6-466A-8146-9BA2459CE107}"/>
    <dgm:cxn modelId="{83C675A9-9178-5541-8B83-B60EBB468BD2}" type="presOf" srcId="{8293ED52-08BF-4E67-8523-7765A04E9097}" destId="{DB06CE7F-E9CD-1B48-8D9E-857F362882DA}" srcOrd="0" destOrd="4" presId="urn:microsoft.com/office/officeart/2005/8/layout/list1"/>
    <dgm:cxn modelId="{D8428FAC-E8DF-4547-BE2C-95517CADB572}" type="presOf" srcId="{666EAF8D-833F-4B37-8F65-84E579F67D03}" destId="{DB06CE7F-E9CD-1B48-8D9E-857F362882DA}" srcOrd="0" destOrd="0" presId="urn:microsoft.com/office/officeart/2005/8/layout/list1"/>
    <dgm:cxn modelId="{D7918BAE-7690-43BD-B86B-CEF43013BE65}" srcId="{9379EBE3-0719-4A70-B0AD-2E3E9ED55232}" destId="{E43BF679-9FD0-42F5-97A2-6679418C161A}" srcOrd="3" destOrd="0" parTransId="{D98E561E-53BF-4E56-9529-CF3C2A9CCB5E}" sibTransId="{DB14B9D6-D43A-47EB-82CA-51A344345137}"/>
    <dgm:cxn modelId="{81FDC6BD-F207-41C1-BFEC-F96249367B76}" srcId="{E8520A8D-BECD-4980-AB58-E1147A460681}" destId="{92EB9D18-C58B-4549-B373-84EBB240F4CD}" srcOrd="0" destOrd="0" parTransId="{594CA460-97D8-452D-A5D2-676F92EB1AEA}" sibTransId="{F57456EC-4590-4008-BDD1-C3D90F5BFD24}"/>
    <dgm:cxn modelId="{9BCCF6BD-1C61-C243-8D89-AABBB8E2EACE}" type="presOf" srcId="{22460F0E-61F0-45E4-97F3-2D0D0800A724}" destId="{C7619395-B042-7C40-A6EA-CA8BD555D7F1}" srcOrd="0" destOrd="0" presId="urn:microsoft.com/office/officeart/2005/8/layout/list1"/>
    <dgm:cxn modelId="{03A3CDBE-DB7F-6F41-AF17-42C8AF22701A}" type="presOf" srcId="{9379EBE3-0719-4A70-B0AD-2E3E9ED55232}" destId="{8BFF8F76-06D9-2440-9F01-E11CC57AC3E5}" srcOrd="1" destOrd="0" presId="urn:microsoft.com/office/officeart/2005/8/layout/list1"/>
    <dgm:cxn modelId="{5D99A8CB-68BB-1E4C-B6A5-8CE1CDA4257E}" type="presOf" srcId="{D14590C4-7A23-40E0-8E9C-7B39F7470843}" destId="{2996F486-2A01-C145-B8DC-00DD3E98A108}" srcOrd="0" destOrd="2" presId="urn:microsoft.com/office/officeart/2005/8/layout/list1"/>
    <dgm:cxn modelId="{AFF787CC-4EE4-F446-9201-B603A667AF63}" type="presOf" srcId="{22460F0E-61F0-45E4-97F3-2D0D0800A724}" destId="{9CFDFA02-1978-C44A-A67D-FD5EE04DE88B}" srcOrd="1" destOrd="0" presId="urn:microsoft.com/office/officeart/2005/8/layout/list1"/>
    <dgm:cxn modelId="{BF93BDCD-4E80-41E3-98FD-8730FEB881A6}" srcId="{9379EBE3-0719-4A70-B0AD-2E3E9ED55232}" destId="{41771A2F-32F2-4B65-BB6F-639B5649DA8A}" srcOrd="1" destOrd="0" parTransId="{CF824128-51A3-4E07-9788-D4FE0B75527F}" sibTransId="{972E0B5D-98FF-454B-A44B-F588AC41821D}"/>
    <dgm:cxn modelId="{B5A70FD6-4B25-5148-9D0E-F6A5A450F111}" type="presOf" srcId="{26DB746F-6E4A-4457-B28F-60F6DDF8D628}" destId="{ECBB05A8-6E41-3848-BF8F-B479C6232BDD}" srcOrd="0" destOrd="1" presId="urn:microsoft.com/office/officeart/2005/8/layout/list1"/>
    <dgm:cxn modelId="{D1AED2D9-7DC9-4788-B3D4-E4297514FED9}" srcId="{9379EBE3-0719-4A70-B0AD-2E3E9ED55232}" destId="{8293ED52-08BF-4E67-8523-7765A04E9097}" srcOrd="4" destOrd="0" parTransId="{F0A47363-F833-4502-9CB4-08BB75B408ED}" sibTransId="{652BAD9A-4E69-43A0-9B9B-11BB09F9E7BC}"/>
    <dgm:cxn modelId="{5E7EE6DD-8047-3844-B8C8-CD2C606322CE}" type="presOf" srcId="{E43BF679-9FD0-42F5-97A2-6679418C161A}" destId="{DB06CE7F-E9CD-1B48-8D9E-857F362882DA}" srcOrd="0" destOrd="3" presId="urn:microsoft.com/office/officeart/2005/8/layout/list1"/>
    <dgm:cxn modelId="{02CC4FF0-C5EF-304B-A4DA-051E3048BB0E}" type="presOf" srcId="{8B3E0A81-9979-49A9-987D-89BE0496AA85}" destId="{2996F486-2A01-C145-B8DC-00DD3E98A108}" srcOrd="0" destOrd="1" presId="urn:microsoft.com/office/officeart/2005/8/layout/list1"/>
    <dgm:cxn modelId="{670A54F4-9EA8-498E-A23E-CDF215B6DCFF}" srcId="{22460F0E-61F0-45E4-97F3-2D0D0800A724}" destId="{26BD771C-DE64-4693-B3CE-166019442FBB}" srcOrd="2" destOrd="0" parTransId="{5D3A0C62-5768-4073-A51B-3E24416091D3}" sibTransId="{C7CE9F21-E1C3-4947-AABA-EDFEC32777AC}"/>
    <dgm:cxn modelId="{A6B9A5F4-8415-4CAA-81FA-68385E45271D}" srcId="{22460F0E-61F0-45E4-97F3-2D0D0800A724}" destId="{160D389F-1B7A-41EF-AA85-1E2D3D804838}" srcOrd="0" destOrd="0" parTransId="{961B1293-C518-420F-BBBD-0B2E4F4F9913}" sibTransId="{0481711E-C7BC-4B3C-AC02-50CD809317E8}"/>
    <dgm:cxn modelId="{BE4BBAF9-FB8C-4482-8507-B4421CE4D6A6}" srcId="{E8520A8D-BECD-4980-AB58-E1147A460681}" destId="{9379EBE3-0719-4A70-B0AD-2E3E9ED55232}" srcOrd="1" destOrd="0" parTransId="{AD7B125D-5D55-4527-899F-BADB8A407BF4}" sibTransId="{8AF98F11-49E4-4455-9F50-DAC7ED7A04DC}"/>
    <dgm:cxn modelId="{C3FD6B50-26A9-3648-982A-2A3144C5818D}" type="presParOf" srcId="{BC0D92C7-612C-6A46-938F-4E08B8B79C3E}" destId="{6853F844-3BC6-C041-A26B-DEEEF1C2B07D}" srcOrd="0" destOrd="0" presId="urn:microsoft.com/office/officeart/2005/8/layout/list1"/>
    <dgm:cxn modelId="{AFD3B98E-DA10-BD48-A9C3-27096EC57BA7}" type="presParOf" srcId="{6853F844-3BC6-C041-A26B-DEEEF1C2B07D}" destId="{A6272AFB-F59F-9C47-9FE6-955479213BA5}" srcOrd="0" destOrd="0" presId="urn:microsoft.com/office/officeart/2005/8/layout/list1"/>
    <dgm:cxn modelId="{B09122F4-B18C-864F-A8D2-AAD11C7F921B}" type="presParOf" srcId="{6853F844-3BC6-C041-A26B-DEEEF1C2B07D}" destId="{A759DE0F-F579-1E4C-B7F7-2C3D7E38C547}" srcOrd="1" destOrd="0" presId="urn:microsoft.com/office/officeart/2005/8/layout/list1"/>
    <dgm:cxn modelId="{D7233C49-3E96-0448-B6A6-F12448D72551}" type="presParOf" srcId="{BC0D92C7-612C-6A46-938F-4E08B8B79C3E}" destId="{F3D9522E-80EA-DE4E-85C1-207A6E65E4CB}" srcOrd="1" destOrd="0" presId="urn:microsoft.com/office/officeart/2005/8/layout/list1"/>
    <dgm:cxn modelId="{C6934E0F-C65B-7448-AFA8-38D0FDCB639B}" type="presParOf" srcId="{BC0D92C7-612C-6A46-938F-4E08B8B79C3E}" destId="{2996F486-2A01-C145-B8DC-00DD3E98A108}" srcOrd="2" destOrd="0" presId="urn:microsoft.com/office/officeart/2005/8/layout/list1"/>
    <dgm:cxn modelId="{22DEE96A-EC2A-954B-8C1A-33055534FCA8}" type="presParOf" srcId="{BC0D92C7-612C-6A46-938F-4E08B8B79C3E}" destId="{B87E8CC0-47DE-AE44-B2E1-92E82D773CED}" srcOrd="3" destOrd="0" presId="urn:microsoft.com/office/officeart/2005/8/layout/list1"/>
    <dgm:cxn modelId="{5FE95627-5F59-CB45-8DCD-C1B8DD215813}" type="presParOf" srcId="{BC0D92C7-612C-6A46-938F-4E08B8B79C3E}" destId="{94C578DB-8A7C-C146-9902-501ADDFC0A60}" srcOrd="4" destOrd="0" presId="urn:microsoft.com/office/officeart/2005/8/layout/list1"/>
    <dgm:cxn modelId="{C55D7F41-6DAF-5043-9A9A-3833165941CA}" type="presParOf" srcId="{94C578DB-8A7C-C146-9902-501ADDFC0A60}" destId="{310F3BAC-1638-B34F-B163-9CA500DB4520}" srcOrd="0" destOrd="0" presId="urn:microsoft.com/office/officeart/2005/8/layout/list1"/>
    <dgm:cxn modelId="{E0099745-BA6A-A244-8580-721A5B4DF93F}" type="presParOf" srcId="{94C578DB-8A7C-C146-9902-501ADDFC0A60}" destId="{8BFF8F76-06D9-2440-9F01-E11CC57AC3E5}" srcOrd="1" destOrd="0" presId="urn:microsoft.com/office/officeart/2005/8/layout/list1"/>
    <dgm:cxn modelId="{B3DAF98A-74FD-DE4E-9090-368E73EF8B99}" type="presParOf" srcId="{BC0D92C7-612C-6A46-938F-4E08B8B79C3E}" destId="{B3F00E57-4A8A-A34F-96BA-DA05C8E85039}" srcOrd="5" destOrd="0" presId="urn:microsoft.com/office/officeart/2005/8/layout/list1"/>
    <dgm:cxn modelId="{D446703B-B282-704A-AD06-8AF5357BC0FB}" type="presParOf" srcId="{BC0D92C7-612C-6A46-938F-4E08B8B79C3E}" destId="{DB06CE7F-E9CD-1B48-8D9E-857F362882DA}" srcOrd="6" destOrd="0" presId="urn:microsoft.com/office/officeart/2005/8/layout/list1"/>
    <dgm:cxn modelId="{BB3DCABC-7576-2241-9991-D4B3BC917C05}" type="presParOf" srcId="{BC0D92C7-612C-6A46-938F-4E08B8B79C3E}" destId="{A3443917-999A-A945-98FA-7A3666A6B8C7}" srcOrd="7" destOrd="0" presId="urn:microsoft.com/office/officeart/2005/8/layout/list1"/>
    <dgm:cxn modelId="{E8A17709-A8D5-6042-9A22-D80B527A5613}" type="presParOf" srcId="{BC0D92C7-612C-6A46-938F-4E08B8B79C3E}" destId="{7358C97A-CC3E-0E4F-A06A-97F491937FE3}" srcOrd="8" destOrd="0" presId="urn:microsoft.com/office/officeart/2005/8/layout/list1"/>
    <dgm:cxn modelId="{C8CD47C2-91CA-1B45-95F6-ADEE00534E68}" type="presParOf" srcId="{7358C97A-CC3E-0E4F-A06A-97F491937FE3}" destId="{C7619395-B042-7C40-A6EA-CA8BD555D7F1}" srcOrd="0" destOrd="0" presId="urn:microsoft.com/office/officeart/2005/8/layout/list1"/>
    <dgm:cxn modelId="{FB5FB1C6-8A95-DC41-90A0-C0BFFDB43F31}" type="presParOf" srcId="{7358C97A-CC3E-0E4F-A06A-97F491937FE3}" destId="{9CFDFA02-1978-C44A-A67D-FD5EE04DE88B}" srcOrd="1" destOrd="0" presId="urn:microsoft.com/office/officeart/2005/8/layout/list1"/>
    <dgm:cxn modelId="{159FD9AE-B5AD-F945-9325-B58788D4774B}" type="presParOf" srcId="{BC0D92C7-612C-6A46-938F-4E08B8B79C3E}" destId="{014FB6AB-C5BD-4941-87DE-FEC1AB9C7E6A}" srcOrd="9" destOrd="0" presId="urn:microsoft.com/office/officeart/2005/8/layout/list1"/>
    <dgm:cxn modelId="{80970E32-529D-5545-94EC-F31D85BCC08A}" type="presParOf" srcId="{BC0D92C7-612C-6A46-938F-4E08B8B79C3E}" destId="{ECBB05A8-6E41-3848-BF8F-B479C6232BD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6F486-2A01-C145-B8DC-00DD3E98A108}">
      <dsp:nvSpPr>
        <dsp:cNvPr id="0" name=""/>
        <dsp:cNvSpPr/>
      </dsp:nvSpPr>
      <dsp:spPr>
        <a:xfrm>
          <a:off x="0" y="244219"/>
          <a:ext cx="51816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291592" rIns="40215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Norm generation,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Convergence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Coordination among platform types</a:t>
          </a:r>
        </a:p>
      </dsp:txBody>
      <dsp:txXfrm>
        <a:off x="0" y="244219"/>
        <a:ext cx="5181600" cy="1058400"/>
      </dsp:txXfrm>
    </dsp:sp>
    <dsp:sp modelId="{A759DE0F-F579-1E4C-B7F7-2C3D7E38C547}">
      <dsp:nvSpPr>
        <dsp:cNvPr id="0" name=""/>
        <dsp:cNvSpPr/>
      </dsp:nvSpPr>
      <dsp:spPr>
        <a:xfrm>
          <a:off x="259080" y="37579"/>
          <a:ext cx="36271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International</a:t>
          </a:r>
        </a:p>
      </dsp:txBody>
      <dsp:txXfrm>
        <a:off x="279255" y="57754"/>
        <a:ext cx="3586770" cy="372930"/>
      </dsp:txXfrm>
    </dsp:sp>
    <dsp:sp modelId="{DB06CE7F-E9CD-1B48-8D9E-857F362882DA}">
      <dsp:nvSpPr>
        <dsp:cNvPr id="0" name=""/>
        <dsp:cNvSpPr/>
      </dsp:nvSpPr>
      <dsp:spPr>
        <a:xfrm>
          <a:off x="0" y="1584859"/>
          <a:ext cx="5181600" cy="1896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291592" rIns="40215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Transposition from norm to constitutional traditions and legal principles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Translation from qualitative command of law language to quantitative language of coders and markets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Objectives based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Accountability centered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Administrative agencies as assessment platforms</a:t>
          </a:r>
        </a:p>
      </dsp:txBody>
      <dsp:txXfrm>
        <a:off x="0" y="1584859"/>
        <a:ext cx="5181600" cy="1896300"/>
      </dsp:txXfrm>
    </dsp:sp>
    <dsp:sp modelId="{8BFF8F76-06D9-2440-9F01-E11CC57AC3E5}">
      <dsp:nvSpPr>
        <dsp:cNvPr id="0" name=""/>
        <dsp:cNvSpPr/>
      </dsp:nvSpPr>
      <dsp:spPr>
        <a:xfrm>
          <a:off x="259080" y="1378220"/>
          <a:ext cx="36271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National public/political</a:t>
          </a:r>
        </a:p>
      </dsp:txBody>
      <dsp:txXfrm>
        <a:off x="279255" y="1398395"/>
        <a:ext cx="3586770" cy="372930"/>
      </dsp:txXfrm>
    </dsp:sp>
    <dsp:sp modelId="{ECBB05A8-6E41-3848-BF8F-B479C6232BDD}">
      <dsp:nvSpPr>
        <dsp:cNvPr id="0" name=""/>
        <dsp:cNvSpPr/>
      </dsp:nvSpPr>
      <dsp:spPr>
        <a:xfrm>
          <a:off x="0" y="3763400"/>
          <a:ext cx="51816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291592" rIns="40215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internal governance and rule systems of platforms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Performance based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Centrally planned/coordinated or markets driven</a:t>
          </a:r>
        </a:p>
      </dsp:txBody>
      <dsp:txXfrm>
        <a:off x="0" y="3763400"/>
        <a:ext cx="5181600" cy="1058400"/>
      </dsp:txXfrm>
    </dsp:sp>
    <dsp:sp modelId="{9CFDFA02-1978-C44A-A67D-FD5EE04DE88B}">
      <dsp:nvSpPr>
        <dsp:cNvPr id="0" name=""/>
        <dsp:cNvSpPr/>
      </dsp:nvSpPr>
      <dsp:spPr>
        <a:xfrm>
          <a:off x="259080" y="3556760"/>
          <a:ext cx="36271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Go-Local operational/private</a:t>
          </a:r>
        </a:p>
      </dsp:txBody>
      <dsp:txXfrm>
        <a:off x="279255" y="3576935"/>
        <a:ext cx="358677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45946-2104-0147-9919-908D5C5FA4DB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14FC3-5B5A-FD49-88EC-84244D4702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8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14FC3-5B5A-FD49-88EC-84244D4702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7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D89-C6FA-EA78-D919-C998568F1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F04D4-2530-CE20-E1F5-F357C93D8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33398-D993-02AF-43F4-C280C509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29975-7E40-541D-BA94-F60BAE43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4377B-11B7-4D5D-C566-2F12051D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4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9AA6-04D9-CED4-A3C4-804C326B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2FEF5-4D35-DB00-0F5D-EC988269F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C830E-DEDC-AFF2-C83E-8FA7DB8C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FCB27-99D7-B4BC-C0C9-B5B3BAD6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78627-3046-7C55-A14D-5E1F2B4D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5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1185D-51DC-DE67-1F8C-9906C0264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38600-9765-6855-06CF-CA63E240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9E241-85F5-ACD8-C53A-4C8FFDF0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DF0AC-A6FA-7DA0-CB23-5B987672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07EEB-5E0F-F7E4-CD7F-A4025E08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0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0212-958E-F56C-20E5-0448A076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3A28-D172-6B1A-0B84-25045F732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9E8FC-4E17-4F5A-7171-06F28125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DC639-5408-84D1-6EB1-8F56748E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9634E-F237-1CE1-7E4C-5B2FF14C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1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A64C-9B7A-8A89-07D6-7AEC98C9E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7DC02-81E7-B61B-A1EC-3F1BE54C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0DF9-C975-D761-E5AB-40E90475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1B932-FA25-40F8-92C0-B29809A8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2750-6B0E-DEFF-468B-42BFCC9E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5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93D7-66AC-A1BF-9A30-157D76EE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6414-71D1-8DA0-61DA-B9601AAEA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718D8-CFEC-EBE7-9345-BFD0BA83D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F6B5B-033C-2F96-E4DA-C07DDE5E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566BC-667F-78EC-7479-38809232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AE872-BE3E-C84C-201F-0DF0A684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0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FFC94-1208-E8CF-D82E-1CB6E7C9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A8008-FD08-6799-5CCF-89C48722C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4CD3D-4D48-F0C9-5B85-0B958CC82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08495-6B1A-F403-1362-C25A4DEA4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5002E-236C-1FDC-064C-C5EB51447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D0D8CE-4C2D-A353-BEDF-4B2C6D7D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8E021-61A3-0D18-A6D5-00D07BFF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4CB21E-74AD-FE8A-B131-92C294E8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1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F4EC-E793-F43A-14A1-1E5852FD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8B066-44E5-0A62-DE29-FD69BAB3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F65B9-D09E-CFF7-022B-2EFAB7CE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9F317-016A-C4AA-8AFE-1716D758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3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1E5D6-F868-D508-B7B7-9D2ECCC88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67F64-8210-7E4D-E0AB-87C78BA75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2E3A-5C60-7A4F-F513-4158BAE9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2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77DB-05DD-FBC3-7AEC-57DC1DB0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580F9-D7FB-B674-9D89-DDA568DF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C01FC-5BE4-C250-2562-7DD46A810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0C908-71C1-F84D-26F7-245A62C0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93ECD-DC26-E246-A209-70236D43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ADC39-E3B2-2B85-71D3-3F9EB156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0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9C5B-1044-CA79-3D66-5CF361B6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35262E-B833-64F4-79F2-7994517CB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2913E-03B9-0CD0-14D7-8AFC3CD6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20F48-1C06-E79F-374B-BCE9C7B5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04DE5-8E7B-28F0-5DBA-5B192734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390BB-2045-68AA-33B2-B49945A5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3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1415FF-949A-2AAB-C373-5F34DF26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7F712-E9E4-8980-B4B6-5D02909A8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BB3B-CC43-44E3-0D2D-5ED353743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A7BC-FC25-C54F-9707-6D760A6BC4A4}" type="datetimeFigureOut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1F82-FAA4-8288-411C-D8833A286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4078C-F22C-3D89-5F74-6BEDBBEDA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FED3-D524-9340-9194-F0E2020F0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2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D15C-F0BB-9C32-3665-241FEB161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76184"/>
          </a:xfrm>
        </p:spPr>
        <p:txBody>
          <a:bodyPr>
            <a:noAutofit/>
          </a:bodyPr>
          <a:lstStyle/>
          <a:p>
            <a:r>
              <a:rPr lang="en-US" sz="3600" b="1" i="1" dirty="0"/>
              <a:t>Governing Platforms: Structural and Conceptual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A1EF8-51DA-8873-A880-431350267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7372" y="1087395"/>
            <a:ext cx="3554627" cy="2100648"/>
          </a:xfrm>
        </p:spPr>
        <p:txBody>
          <a:bodyPr>
            <a:normAutofit/>
          </a:bodyPr>
          <a:lstStyle/>
          <a:p>
            <a:r>
              <a:rPr lang="en-US" dirty="0"/>
              <a:t>Larry Catá Backer</a:t>
            </a:r>
          </a:p>
          <a:p>
            <a:r>
              <a:rPr lang="en-US" sz="1900" dirty="0"/>
              <a:t>W. Richard and Mary Eshelman Faculty Scholar Professor of Law and International Affairs</a:t>
            </a:r>
          </a:p>
          <a:p>
            <a:r>
              <a:rPr lang="en-US" sz="1900" dirty="0"/>
              <a:t>Pennsylvania State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0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FA81D-FE87-AAFC-38C2-4637B2EB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Whose Interests?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0E1DC-DB98-4808-B1CB-19D4A91B8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3941" y="2546161"/>
            <a:ext cx="3777612" cy="33138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rgbClr val="FEFFFF"/>
                </a:solidFill>
              </a:rPr>
              <a:t>The international order</a:t>
            </a:r>
          </a:p>
          <a:p>
            <a:r>
              <a:rPr lang="en-US" sz="1600" dirty="0">
                <a:solidFill>
                  <a:srgbClr val="FEFFFF"/>
                </a:solidFill>
              </a:rPr>
              <a:t>The constitutional order</a:t>
            </a:r>
          </a:p>
          <a:p>
            <a:r>
              <a:rPr lang="en-US" sz="1600" dirty="0">
                <a:solidFill>
                  <a:srgbClr val="FEFFFF"/>
                </a:solidFill>
              </a:rPr>
              <a:t>The political-economic order (liberal democratic versus Marxist-Leninist; versus theocratic, etc.)</a:t>
            </a:r>
          </a:p>
          <a:p>
            <a:r>
              <a:rPr lang="en-US" sz="1600" dirty="0">
                <a:solidFill>
                  <a:srgbClr val="FEFFFF"/>
                </a:solidFill>
              </a:rPr>
              <a:t>Producers</a:t>
            </a:r>
          </a:p>
          <a:p>
            <a:r>
              <a:rPr lang="en-US" sz="1600" dirty="0">
                <a:solidFill>
                  <a:srgbClr val="FEFFFF"/>
                </a:solidFill>
              </a:rPr>
              <a:t>Consumers</a:t>
            </a:r>
          </a:p>
          <a:p>
            <a:r>
              <a:rPr lang="en-US" sz="1600" dirty="0">
                <a:solidFill>
                  <a:srgbClr val="FEFFFF"/>
                </a:solidFill>
              </a:rPr>
              <a:t>Suppliers</a:t>
            </a:r>
          </a:p>
          <a:p>
            <a:r>
              <a:rPr lang="en-US" sz="1600" dirty="0">
                <a:solidFill>
                  <a:srgbClr val="FEFFFF"/>
                </a:solidFill>
              </a:rPr>
              <a:t>The nexus and system of inter-relations</a:t>
            </a:r>
          </a:p>
        </p:txBody>
      </p:sp>
      <p:pic>
        <p:nvPicPr>
          <p:cNvPr id="6" name="Content Placeholder 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9AF1CE2-02A4-CC16-64C0-57C389891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8268" y="1569131"/>
            <a:ext cx="6539075" cy="34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38717-195E-D7BA-9344-64FE3607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023" y="89892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 What Ends</a:t>
            </a:r>
          </a:p>
        </p:txBody>
      </p:sp>
      <p:pic>
        <p:nvPicPr>
          <p:cNvPr id="6" name="Content Placeholder 5" descr="A family playing with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CB464052-2CDA-3A78-D678-A9CEADDAE2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928" r="12129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00A89-BE9A-5BB0-09F0-57E11CAD2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1731" y="1260389"/>
            <a:ext cx="5290248" cy="55976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/>
              <a:t>Greater glory of the political-economic order</a:t>
            </a:r>
          </a:p>
          <a:p>
            <a:r>
              <a:rPr lang="en-US" sz="1800" dirty="0"/>
              <a:t>Greater glory of the societal-normative-moral order</a:t>
            </a:r>
          </a:p>
          <a:p>
            <a:r>
              <a:rPr lang="en-US" sz="1800" dirty="0"/>
              <a:t>Risk allocation</a:t>
            </a:r>
          </a:p>
          <a:p>
            <a:r>
              <a:rPr lang="en-US" sz="1800" dirty="0"/>
              <a:t>Boundary setting (taboos)</a:t>
            </a:r>
          </a:p>
          <a:p>
            <a:pPr lvl="1"/>
            <a:r>
              <a:rPr lang="en-US" sz="1800" dirty="0"/>
              <a:t>Practices; the insertion of the human</a:t>
            </a:r>
          </a:p>
          <a:p>
            <a:pPr lvl="1"/>
            <a:r>
              <a:rPr lang="en-US" sz="1800" dirty="0"/>
              <a:t>Standards</a:t>
            </a:r>
          </a:p>
          <a:p>
            <a:r>
              <a:rPr lang="en-US" sz="1800" dirty="0"/>
              <a:t>Accountability/Assessment as against standards or targets</a:t>
            </a:r>
          </a:p>
          <a:p>
            <a:r>
              <a:rPr lang="en-US" sz="1800" dirty="0"/>
              <a:t>Instrumental (the use of the platform for something other than the purpose to which it was operated</a:t>
            </a:r>
          </a:p>
          <a:p>
            <a:pPr lvl="1"/>
            <a:r>
              <a:rPr lang="en-US" sz="1800" dirty="0"/>
              <a:t>—e.g., Uber (or DiDi)  as a traffic pattern and driving habit info source to the state or others willing to pay</a:t>
            </a:r>
          </a:p>
          <a:p>
            <a:r>
              <a:rPr lang="en-US" sz="1800" dirty="0"/>
              <a:t>Coordination</a:t>
            </a:r>
          </a:p>
          <a:p>
            <a:r>
              <a:rPr lang="en-US" sz="1800" dirty="0"/>
              <a:t>Compliance</a:t>
            </a:r>
          </a:p>
          <a:p>
            <a:r>
              <a:rPr lang="en-US" sz="1800" dirty="0"/>
              <a:t>Transparency</a:t>
            </a:r>
          </a:p>
          <a:p>
            <a:r>
              <a:rPr lang="en-US" sz="1800" dirty="0"/>
              <a:t>Development of a common language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757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C4D85-581A-0042-9D89-D5EFD420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Manifesting Ends (the ‘How’ of 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CDB9-CAB0-B93A-8F27-88E06468A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/>
              <a:t>Rewards and punishments (e.g., Shaming, access, etc.</a:t>
            </a:r>
          </a:p>
          <a:p>
            <a:r>
              <a:rPr lang="en-US" sz="2000" dirty="0"/>
              <a:t>Compliance/enforcement (accountability measures)</a:t>
            </a:r>
          </a:p>
          <a:p>
            <a:r>
              <a:rPr lang="en-US" sz="2000" dirty="0"/>
              <a:t>Social behavior management (a tool for social or individual or cultural perfection)</a:t>
            </a:r>
          </a:p>
          <a:p>
            <a:r>
              <a:rPr lang="en-US" sz="2000" dirty="0"/>
              <a:t>Transparency (open society goals)</a:t>
            </a:r>
          </a:p>
          <a:p>
            <a:r>
              <a:rPr lang="en-US" sz="2000" dirty="0"/>
              <a:t>Obscurity (the privacy of the individual, the enterprise, the state)</a:t>
            </a:r>
          </a:p>
          <a:p>
            <a:r>
              <a:rPr lang="en-US" sz="2000" dirty="0"/>
              <a:t>Technical standards setting and oversight (e.g. ALI-ELI Principles for a Data Economy)</a:t>
            </a:r>
          </a:p>
          <a:p>
            <a:r>
              <a:rPr lang="en-US" sz="2000" dirty="0"/>
              <a:t>Technical operational standards and oversight (EU AI regs)</a:t>
            </a:r>
          </a:p>
        </p:txBody>
      </p:sp>
      <p:pic>
        <p:nvPicPr>
          <p:cNvPr id="6" name="Content Placeholder 5" descr="A red shirt with black text&#10;&#10;Description automatically generated with low confidence">
            <a:extLst>
              <a:ext uri="{FF2B5EF4-FFF2-40B4-BE49-F238E27FC236}">
                <a16:creationId xmlns:a16="http://schemas.microsoft.com/office/drawing/2014/main" id="{33805D8F-4618-DA57-3E2C-6C6F0AADE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5" r="199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515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oup of men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B57224C4-8726-6151-4B35-EF0D04F579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769" r="6120" b="14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3D5DC-60CF-1289-2BE3-08D89A2A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76" y="370004"/>
            <a:ext cx="6619811" cy="9232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Regulatory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DEC31-A76A-AB9C-C1EB-906E2C641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176" y="1123406"/>
            <a:ext cx="6956675" cy="514334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sz="2300" b="1" i="1" dirty="0">
                <a:solidFill>
                  <a:srgbClr val="C00000"/>
                </a:solidFill>
              </a:rPr>
              <a:t>International Regulatory Platforms</a:t>
            </a:r>
          </a:p>
          <a:p>
            <a:pPr lvl="1"/>
            <a:r>
              <a:rPr lang="en-US" sz="1800" dirty="0"/>
              <a:t>Highest level of generality; soft law and hard law</a:t>
            </a:r>
          </a:p>
          <a:p>
            <a:pPr lvl="1"/>
            <a:r>
              <a:rPr lang="en-US" sz="1800" dirty="0"/>
              <a:t>Strongest point for technical coordination/standards</a:t>
            </a:r>
          </a:p>
          <a:p>
            <a:pPr lvl="1"/>
            <a:r>
              <a:rPr lang="en-US" sz="1800" dirty="0"/>
              <a:t>Apex point of convergence/coordination</a:t>
            </a:r>
          </a:p>
          <a:p>
            <a:pPr lvl="1"/>
            <a:r>
              <a:rPr lang="en-US" sz="1800" dirty="0"/>
              <a:t>Normative platform forum-producer</a:t>
            </a:r>
          </a:p>
          <a:p>
            <a:pPr lvl="1"/>
            <a:r>
              <a:rPr lang="en-US" sz="1800" dirty="0"/>
              <a:t>Monitoring and Source of data on global convergence and fracture</a:t>
            </a:r>
          </a:p>
          <a:p>
            <a:r>
              <a:rPr lang="en-US" sz="2300" b="1" i="1" dirty="0">
                <a:solidFill>
                  <a:srgbClr val="C00000"/>
                </a:solidFill>
              </a:rPr>
              <a:t>National Public Law Platforms</a:t>
            </a:r>
          </a:p>
          <a:p>
            <a:pPr lvl="1"/>
            <a:r>
              <a:rPr lang="en-US" sz="1800" dirty="0"/>
              <a:t>Essential point of transposition from international to national—outside to inside</a:t>
            </a:r>
          </a:p>
          <a:p>
            <a:pPr lvl="1"/>
            <a:r>
              <a:rPr lang="en-US" sz="1800" dirty="0"/>
              <a:t>Nexus point: Law (norm) and administrative (compliance) apparatus</a:t>
            </a:r>
          </a:p>
          <a:p>
            <a:pPr lvl="1"/>
            <a:r>
              <a:rPr lang="en-US" sz="1800" dirty="0"/>
              <a:t>Slow moving and bound by rule of law principles that make real time adjustment impossible</a:t>
            </a:r>
          </a:p>
          <a:p>
            <a:pPr lvl="1"/>
            <a:r>
              <a:rPr lang="en-US" sz="1800" dirty="0"/>
              <a:t>Best use: authoritat8ve norms and objectives; </a:t>
            </a:r>
            <a:r>
              <a:rPr lang="en-US" sz="1800" b="1" i="1" dirty="0"/>
              <a:t>accountability and assessment apparatus</a:t>
            </a:r>
          </a:p>
          <a:p>
            <a:r>
              <a:rPr lang="en-US" sz="2300" b="1" i="1" dirty="0">
                <a:solidFill>
                  <a:srgbClr val="C00000"/>
                </a:solidFill>
              </a:rPr>
              <a:t>National Private—Platform Collectives</a:t>
            </a:r>
          </a:p>
          <a:p>
            <a:pPr lvl="1"/>
            <a:r>
              <a:rPr lang="en-US" sz="1800" dirty="0"/>
              <a:t>Point of systematization in private collectives</a:t>
            </a:r>
          </a:p>
          <a:p>
            <a:pPr lvl="1"/>
            <a:r>
              <a:rPr lang="en-US" sz="1800" dirty="0"/>
              <a:t>Efficiency through functionally differentiated standards</a:t>
            </a:r>
          </a:p>
          <a:p>
            <a:r>
              <a:rPr lang="en-US" sz="2300" b="1" i="1" dirty="0">
                <a:solidFill>
                  <a:srgbClr val="C00000"/>
                </a:solidFill>
              </a:rPr>
              <a:t>In the Platform</a:t>
            </a:r>
          </a:p>
          <a:p>
            <a:pPr lvl="1"/>
            <a:r>
              <a:rPr lang="en-US" sz="1800" dirty="0"/>
              <a:t>Operationalization level nexus point between exogenous and endogenous regulatory measures</a:t>
            </a:r>
          </a:p>
          <a:p>
            <a:pPr lvl="1"/>
            <a:r>
              <a:rPr lang="en-US" sz="1800" dirty="0"/>
              <a:t>Most responsive—efficient point of risk and implementation</a:t>
            </a:r>
          </a:p>
          <a:p>
            <a:pPr lvl="1"/>
            <a:r>
              <a:rPr lang="en-US" sz="1800" dirty="0"/>
              <a:t>Shift administration from the state to the operating unit</a:t>
            </a:r>
          </a:p>
          <a:p>
            <a:pPr lvl="1"/>
            <a:r>
              <a:rPr lang="en-US" sz="1800" dirty="0"/>
              <a:t>Reflects trend toward delegation and governmentalization of the economic sector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2481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94E5-9329-1C90-1641-9E2DE17D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4" y="45561"/>
            <a:ext cx="10515600" cy="1325563"/>
          </a:xfrm>
        </p:spPr>
        <p:txBody>
          <a:bodyPr/>
          <a:lstStyle/>
          <a:p>
            <a:r>
              <a:rPr lang="en-US" dirty="0"/>
              <a:t>A Coordinated Regulatory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7853-8001-42C3-1616-CE10BEF8E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371124"/>
            <a:ext cx="5181600" cy="18443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Overall objectives: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Integrity</a:t>
            </a:r>
            <a:r>
              <a:rPr lang="en-US" dirty="0"/>
              <a:t> of platforms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Content</a:t>
            </a:r>
            <a:r>
              <a:rPr lang="en-US" dirty="0"/>
              <a:t> reflecting social and political norms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Coordination</a:t>
            </a:r>
          </a:p>
          <a:p>
            <a:pPr lvl="1"/>
            <a:r>
              <a:rPr lang="en-US" dirty="0"/>
              <a:t>Toward </a:t>
            </a:r>
            <a:r>
              <a:rPr lang="en-US" b="1" i="1" dirty="0">
                <a:solidFill>
                  <a:srgbClr val="C00000"/>
                </a:solidFill>
              </a:rPr>
              <a:t>social perfectionism </a:t>
            </a:r>
            <a:r>
              <a:rPr lang="en-US" dirty="0"/>
              <a:t>though regulatory managerialism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Accountability</a:t>
            </a:r>
            <a:r>
              <a:rPr lang="en-US" dirty="0"/>
              <a:t> (internal, external, to stakeholders, to society, etc.)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12B4A9E-0BB7-3BEF-2CE0-9E1AE224077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1805696"/>
              </p:ext>
            </p:extLst>
          </p:nvPr>
        </p:nvGraphicFramePr>
        <p:xfrm>
          <a:off x="6172200" y="1825625"/>
          <a:ext cx="5181600" cy="485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B3000A2-8D60-D9D3-370C-0E6469840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465082"/>
            <a:ext cx="4936524" cy="33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DB0868-FD85-4D0A-4476-F404621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4" y="1"/>
            <a:ext cx="9349946" cy="1037967"/>
          </a:xfrm>
        </p:spPr>
        <p:txBody>
          <a:bodyPr>
            <a:normAutofit/>
          </a:bodyPr>
          <a:lstStyle/>
          <a:p>
            <a:r>
              <a:rPr lang="en-US" sz="4000" dirty="0"/>
              <a:t>The Essence of the Governance Conundrum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8F4DF-4D86-FF7D-A120-07701F0C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37967"/>
            <a:ext cx="4633783" cy="582003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Governing Platforms</a:t>
            </a:r>
          </a:p>
          <a:p>
            <a:pPr lvl="1"/>
            <a:r>
              <a:rPr lang="en-US" dirty="0"/>
              <a:t>Platforms govern</a:t>
            </a:r>
          </a:p>
          <a:p>
            <a:pPr lvl="1"/>
            <a:r>
              <a:rPr lang="en-US" dirty="0"/>
              <a:t>Platforms can be governed</a:t>
            </a:r>
          </a:p>
          <a:p>
            <a:r>
              <a:rPr lang="en-US" dirty="0"/>
              <a:t>Taking Governance Back</a:t>
            </a:r>
          </a:p>
          <a:p>
            <a:pPr lvl="1"/>
            <a:r>
              <a:rPr lang="en-US" dirty="0"/>
              <a:t>Back to where? </a:t>
            </a:r>
          </a:p>
          <a:p>
            <a:pPr lvl="2"/>
            <a:r>
              <a:rPr lang="en-US" dirty="0"/>
              <a:t>The State </a:t>
            </a:r>
          </a:p>
          <a:p>
            <a:pPr lvl="2"/>
            <a:r>
              <a:rPr lang="en-US" dirty="0"/>
              <a:t>Private Organs</a:t>
            </a:r>
          </a:p>
          <a:p>
            <a:pPr lvl="2"/>
            <a:r>
              <a:rPr lang="en-US" dirty="0"/>
              <a:t>An Administrative Apparatus</a:t>
            </a:r>
          </a:p>
          <a:p>
            <a:pPr lvl="2"/>
            <a:r>
              <a:rPr lang="en-US" dirty="0"/>
              <a:t>Markets</a:t>
            </a:r>
          </a:p>
          <a:p>
            <a:pPr lvl="2"/>
            <a:r>
              <a:rPr lang="en-US" dirty="0"/>
              <a:t>The 20</a:t>
            </a:r>
            <a:r>
              <a:rPr lang="en-US" baseline="30000" dirty="0"/>
              <a:t>th</a:t>
            </a:r>
            <a:r>
              <a:rPr lang="en-US" dirty="0"/>
              <a:t> Century?</a:t>
            </a:r>
          </a:p>
          <a:p>
            <a:pPr lvl="2"/>
            <a:r>
              <a:rPr lang="en-US" dirty="0"/>
              <a:t>Machines; Programs; Models; the (non)human?</a:t>
            </a:r>
          </a:p>
          <a:p>
            <a:r>
              <a:rPr lang="en-US" dirty="0"/>
              <a:t>Where does the </a:t>
            </a:r>
            <a:r>
              <a:rPr lang="en-US" b="1" dirty="0">
                <a:solidFill>
                  <a:srgbClr val="FF0000"/>
                </a:solidFill>
              </a:rPr>
              <a:t>Human</a:t>
            </a:r>
            <a:r>
              <a:rPr lang="en-US" dirty="0"/>
              <a:t> fit in</a:t>
            </a:r>
          </a:p>
          <a:p>
            <a:pPr lvl="1"/>
            <a:r>
              <a:rPr lang="en-US" dirty="0"/>
              <a:t>Within the confines of platforms that take humanity from a ’HERE’ to a ‘THERE’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554AA7-36FE-5A7F-BE4C-5C851A03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06" y="940526"/>
            <a:ext cx="6025758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3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75A01C-3BAC-0BCF-CBC5-7202C9A6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Platforms and the End of the Anthropocene?</a:t>
            </a:r>
          </a:p>
        </p:txBody>
      </p:sp>
      <p:pic>
        <p:nvPicPr>
          <p:cNvPr id="8" name="Content Placeholder 7" descr="A picture containing floor, person, indoor, group&#10;&#10;Description automatically generated">
            <a:extLst>
              <a:ext uri="{FF2B5EF4-FFF2-40B4-BE49-F238E27FC236}">
                <a16:creationId xmlns:a16="http://schemas.microsoft.com/office/drawing/2014/main" id="{4FA843CB-1AD2-EF60-66FC-C6E0A37C4F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415" b="278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0F77B2-2F28-B36E-1F32-ADFC542DA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0" y="3429000"/>
            <a:ext cx="8420100" cy="34289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Fundamental regulatory questions now opened and avoided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(1) Platforms as heightened reality that de-centers the human and reorients the focus of the regulatory enterprise</a:t>
            </a:r>
          </a:p>
          <a:p>
            <a:pPr lvl="1"/>
            <a:r>
              <a:rPr lang="en-US" sz="1800" dirty="0"/>
              <a:t>(2) Platforms and the disaggregation of the singular human person (humans now an aggregation of data or objects or behaviors, or components of larger systems) </a:t>
            </a:r>
          </a:p>
          <a:p>
            <a:pPr lvl="1"/>
            <a:r>
              <a:rPr lang="en-US" sz="1800" dirty="0"/>
              <a:t>(3) If the human is de-centered, then the language of regulation—law as command directed to a wholly integrated human person—loses its power or relevance. </a:t>
            </a:r>
          </a:p>
          <a:p>
            <a:pPr lvl="1"/>
            <a:r>
              <a:rPr lang="en-US" sz="1800" dirty="0"/>
              <a:t>(4) If the human is de-centered and the language of words with it, does this suggest the centering of numbers and logical symbols as the new effective language of law as a regulatory medium?  </a:t>
            </a:r>
          </a:p>
        </p:txBody>
      </p:sp>
    </p:spTree>
    <p:extLst>
      <p:ext uri="{BB962C8B-B14F-4D97-AF65-F5344CB8AC3E}">
        <p14:creationId xmlns:p14="http://schemas.microsoft.com/office/powerpoint/2010/main" val="64474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2C2D9F-B595-A9CB-6575-EE81A4AB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  <p:pic>
        <p:nvPicPr>
          <p:cNvPr id="11" name="Picture 1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FB02E4D-85AB-EAB5-6336-93F320FC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934" y="45496"/>
            <a:ext cx="5544065" cy="6767008"/>
          </a:xfrm>
          <a:prstGeom prst="rect">
            <a:avLst/>
          </a:prstGeom>
        </p:spPr>
      </p:pic>
      <p:pic>
        <p:nvPicPr>
          <p:cNvPr id="13" name="Picture 12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C6954A74-8282-0890-AEA2-8DA2A303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528" y="89680"/>
            <a:ext cx="3274539" cy="2652902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02F3BBB-4E5B-1BC7-98D4-8A02EBF5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7" y="2742582"/>
            <a:ext cx="6278880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7869-4993-763B-3159-901EC2A4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0"/>
            <a:ext cx="1182188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First Principles: Platforms and Ideologies of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73AC7-22EE-6310-0970-B7F7788F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" y="1325564"/>
            <a:ext cx="10515600" cy="5440996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The Reactionary Turn in Regulation</a:t>
            </a:r>
          </a:p>
          <a:p>
            <a:pPr lvl="1"/>
            <a:r>
              <a:rPr lang="en-US" dirty="0"/>
              <a:t>A problem in search of a solution? </a:t>
            </a:r>
          </a:p>
          <a:p>
            <a:pPr lvl="2"/>
            <a:r>
              <a:rPr lang="en-US" dirty="0"/>
              <a:t>Tech as a threat to Orthodox regulatory ordering</a:t>
            </a:r>
          </a:p>
          <a:p>
            <a:pPr lvl="1"/>
            <a:r>
              <a:rPr lang="en-US" dirty="0"/>
              <a:t>A solution in search of a problem?</a:t>
            </a:r>
          </a:p>
          <a:p>
            <a:pPr lvl="2"/>
            <a:r>
              <a:rPr lang="en-US" dirty="0"/>
              <a:t>Tech as the future of regulatory transformation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Points of intervention</a:t>
            </a:r>
          </a:p>
          <a:p>
            <a:pPr lvl="1"/>
            <a:r>
              <a:rPr lang="en-US" dirty="0"/>
              <a:t>Post Facto (Judicial or Private)</a:t>
            </a:r>
          </a:p>
          <a:p>
            <a:pPr lvl="1"/>
            <a:r>
              <a:rPr lang="en-US" dirty="0"/>
              <a:t>Ex Ante (Administrative and institutional)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Point of Regulation</a:t>
            </a:r>
            <a:r>
              <a:rPr lang="en-US" dirty="0"/>
              <a:t>: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Problem solving </a:t>
            </a:r>
            <a:r>
              <a:rPr lang="en-US" dirty="0"/>
              <a:t>(</a:t>
            </a:r>
            <a:r>
              <a:rPr lang="en-US" i="1" dirty="0"/>
              <a:t>ad hoc </a:t>
            </a:r>
            <a:r>
              <a:rPr lang="en-US" dirty="0"/>
              <a:t>and anarchic--driven by recognition of dissonance or threat)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System building </a:t>
            </a:r>
            <a:r>
              <a:rPr lang="en-US" dirty="0"/>
              <a:t>(</a:t>
            </a:r>
            <a:r>
              <a:rPr lang="en-US" i="1" dirty="0"/>
              <a:t>precautionary</a:t>
            </a:r>
            <a:r>
              <a:rPr lang="en-US" dirty="0"/>
              <a:t> and intentional; orthodoxy and norms; absorption of emerging tech into existing systemic forms-objectives)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Instrumentalization</a:t>
            </a:r>
            <a:r>
              <a:rPr lang="en-US" dirty="0"/>
              <a:t> of tech-based collectivism—use of tech to problem solve and system build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Risk allocation</a:t>
            </a:r>
            <a:r>
              <a:rPr lang="en-US" dirty="0"/>
              <a:t> (extending or re-thinking risk principles to tech)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Accountability</a:t>
            </a:r>
            <a:r>
              <a:rPr lang="en-US" dirty="0"/>
              <a:t> ( absorbing tech into emerging regulatory cultures)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A619A-369D-4C03-5346-476F638B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18" y="1136469"/>
            <a:ext cx="538498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sky, ground, outdoor, skating&#10;&#10;Description automatically generated">
            <a:extLst>
              <a:ext uri="{FF2B5EF4-FFF2-40B4-BE49-F238E27FC236}">
                <a16:creationId xmlns:a16="http://schemas.microsoft.com/office/drawing/2014/main" id="{3DFD19B8-52EA-6992-82D4-6577593C3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8" r="22073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0EF9CC-6A94-DE87-45A4-A54B03F2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Platform as Object and as Language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B80788-AE19-C0F7-41E7-2281DE79C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2022601"/>
            <a:ext cx="6376087" cy="48353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What are Platforms?</a:t>
            </a:r>
          </a:p>
          <a:p>
            <a:pPr lvl="1"/>
            <a:r>
              <a:rPr lang="en-US" sz="2000" b="1" dirty="0"/>
              <a:t>The space </a:t>
            </a:r>
            <a:r>
              <a:rPr lang="en-US" sz="2000" dirty="0"/>
              <a:t>where consumers and producers of objects, ideas, or other activity meet to engage in exchanges</a:t>
            </a:r>
          </a:p>
          <a:p>
            <a:pPr lvl="1"/>
            <a:r>
              <a:rPr lang="en-US" sz="2000" b="1" dirty="0"/>
              <a:t>The object</a:t>
            </a:r>
            <a:r>
              <a:rPr lang="en-US" sz="2000" dirty="0"/>
              <a:t>, ideas, or other activity undertaken in and through constructed spaces</a:t>
            </a:r>
          </a:p>
          <a:p>
            <a:pPr lvl="1"/>
            <a:r>
              <a:rPr lang="en-US" sz="2000" b="1" dirty="0"/>
              <a:t>The architecture </a:t>
            </a:r>
            <a:r>
              <a:rPr lang="en-US" sz="2000" dirty="0"/>
              <a:t>(physical, abstract, linguistic, logical, etc.) through which such spaces can be manifested, and their integrity protected</a:t>
            </a:r>
          </a:p>
          <a:p>
            <a:pPr lvl="1"/>
            <a:r>
              <a:rPr lang="en-US" sz="2000" b="1" dirty="0"/>
              <a:t>The language </a:t>
            </a:r>
            <a:r>
              <a:rPr lang="en-US" sz="2000" dirty="0"/>
              <a:t>and meaning making through which such architectures, spaces, and objects can be identified, signified, and embedded in human collectives –e.g., </a:t>
            </a:r>
            <a:r>
              <a:rPr lang="en-US" sz="2000" b="1" dirty="0"/>
              <a:t>words versus code</a:t>
            </a:r>
          </a:p>
          <a:p>
            <a:pPr lvl="1"/>
            <a:r>
              <a:rPr lang="en-US" sz="2000" b="1" dirty="0"/>
              <a:t>The principles</a:t>
            </a:r>
            <a:r>
              <a:rPr lang="en-US" sz="2000" dirty="0"/>
              <a:t> around which human activity is rationalized, and protected through rules</a:t>
            </a:r>
          </a:p>
        </p:txBody>
      </p:sp>
    </p:spTree>
    <p:extLst>
      <p:ext uri="{BB962C8B-B14F-4D97-AF65-F5344CB8AC3E}">
        <p14:creationId xmlns:p14="http://schemas.microsoft.com/office/powerpoint/2010/main" val="313441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9C8B6-CE55-8396-FA37-E7EF7D07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" y="26126"/>
            <a:ext cx="5883876" cy="19380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Platforms, </a:t>
            </a:r>
            <a:r>
              <a:rPr lang="en-US" dirty="0"/>
              <a:t>the Technologies of Collectivism, and the Architectures of Regulation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47AB4BB-AD2E-DF57-A233-46AA2861E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97" y="1964202"/>
            <a:ext cx="5031260" cy="48676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Manifestation driven by</a:t>
            </a:r>
          </a:p>
          <a:p>
            <a:pPr lvl="1"/>
            <a:r>
              <a:rPr lang="en-US" sz="1600" dirty="0"/>
              <a:t>Technology</a:t>
            </a:r>
          </a:p>
          <a:p>
            <a:pPr lvl="1"/>
            <a:r>
              <a:rPr lang="en-US" sz="1600" dirty="0"/>
              <a:t>Security</a:t>
            </a:r>
          </a:p>
          <a:p>
            <a:pPr lvl="1"/>
            <a:r>
              <a:rPr lang="en-US" sz="1600" dirty="0"/>
              <a:t>Accessibility/ Transparency</a:t>
            </a:r>
          </a:p>
          <a:p>
            <a:r>
              <a:rPr lang="en-US" sz="2000" dirty="0"/>
              <a:t>Social organization built around these drives</a:t>
            </a:r>
          </a:p>
          <a:p>
            <a:pPr lvl="1"/>
            <a:r>
              <a:rPr lang="en-US" sz="1600" dirty="0"/>
              <a:t>“Truth from facts”</a:t>
            </a:r>
          </a:p>
          <a:p>
            <a:pPr lvl="1"/>
            <a:r>
              <a:rPr lang="en-US" sz="1600" dirty="0"/>
              <a:t>Rationalization is both built on and builds these manifestations</a:t>
            </a:r>
          </a:p>
          <a:p>
            <a:pPr lvl="1"/>
            <a:r>
              <a:rPr lang="en-US" sz="1600" dirty="0"/>
              <a:t>The architecture of platforms reflects and embeds these rationalizations  </a:t>
            </a:r>
          </a:p>
          <a:p>
            <a:r>
              <a:rPr lang="en-US" sz="2000" dirty="0"/>
              <a:t>The protection of rationalization through law-norms</a:t>
            </a:r>
          </a:p>
          <a:p>
            <a:pPr lvl="1"/>
            <a:r>
              <a:rPr lang="en-US" sz="1600" dirty="0"/>
              <a:t>Protect integrity of architecture and operations</a:t>
            </a:r>
          </a:p>
          <a:p>
            <a:pPr lvl="1"/>
            <a:r>
              <a:rPr lang="en-US" sz="1600" dirty="0"/>
              <a:t>Strategically use rationalization (norms)to “improve” or manage the platform and its operations as well. </a:t>
            </a:r>
          </a:p>
          <a:p>
            <a:pPr lvl="1"/>
            <a:endParaRPr lang="en-US" sz="1600" dirty="0"/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A1B0E653-78AF-A05F-986C-9C3118AD9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Content Placeholder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F0E7B31-CD70-E05E-CA4A-FA986E8304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43" r="1071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999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BA46-81D6-D466-BBFA-EA2F9551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614" y="70643"/>
            <a:ext cx="7018638" cy="1325563"/>
          </a:xfrm>
        </p:spPr>
        <p:txBody>
          <a:bodyPr/>
          <a:lstStyle/>
          <a:p>
            <a:r>
              <a:rPr lang="en-US" dirty="0"/>
              <a:t>Defining the Field of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1A35-5C4A-75CA-9FE2-49FD98D17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424" y="733424"/>
            <a:ext cx="5181600" cy="3534977"/>
          </a:xfrm>
        </p:spPr>
        <p:txBody>
          <a:bodyPr/>
          <a:lstStyle/>
          <a:p>
            <a:r>
              <a:rPr lang="en-US" dirty="0"/>
              <a:t>Kinds of Platforms</a:t>
            </a:r>
          </a:p>
          <a:p>
            <a:pPr lvl="1"/>
            <a:r>
              <a:rPr lang="en-US" dirty="0"/>
              <a:t>Administrative Agencies</a:t>
            </a:r>
          </a:p>
          <a:p>
            <a:pPr lvl="1"/>
            <a:r>
              <a:rPr lang="en-US" dirty="0"/>
              <a:t>Rating Agencies</a:t>
            </a:r>
          </a:p>
          <a:p>
            <a:pPr lvl="1"/>
            <a:r>
              <a:rPr lang="en-US" dirty="0"/>
              <a:t>Clearinghouses</a:t>
            </a:r>
          </a:p>
          <a:p>
            <a:pPr lvl="1"/>
            <a:r>
              <a:rPr lang="en-US" dirty="0"/>
              <a:t>Markets</a:t>
            </a:r>
          </a:p>
          <a:p>
            <a:pPr lvl="1"/>
            <a:r>
              <a:rPr lang="en-US" dirty="0"/>
              <a:t>Enterprises</a:t>
            </a:r>
          </a:p>
          <a:p>
            <a:pPr lvl="1"/>
            <a:r>
              <a:rPr lang="en-US" dirty="0"/>
              <a:t>Religious Institutions</a:t>
            </a:r>
          </a:p>
          <a:p>
            <a:pPr lvl="1"/>
            <a:r>
              <a:rPr lang="en-US" dirty="0"/>
              <a:t>Other Spaces created for exchange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A6C84-7769-2A30-DEF6-645E81185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15281" y="4788308"/>
            <a:ext cx="2403389" cy="1918472"/>
          </a:xfrm>
        </p:spPr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Physical</a:t>
            </a:r>
          </a:p>
          <a:p>
            <a:pPr lvl="1"/>
            <a:r>
              <a:rPr lang="en-US" dirty="0"/>
              <a:t>Virtual</a:t>
            </a:r>
          </a:p>
          <a:p>
            <a:pPr lvl="1"/>
            <a:r>
              <a:rPr lang="en-US" dirty="0"/>
              <a:t>Hybrid</a:t>
            </a:r>
          </a:p>
        </p:txBody>
      </p:sp>
      <p:pic>
        <p:nvPicPr>
          <p:cNvPr id="7" name="Picture 6" descr="A ping pong table in a gym&#10;&#10;Description automatically generated with medium confidence">
            <a:extLst>
              <a:ext uri="{FF2B5EF4-FFF2-40B4-BE49-F238E27FC236}">
                <a16:creationId xmlns:a16="http://schemas.microsoft.com/office/drawing/2014/main" id="{84F2AEFE-FFD8-A653-7F45-623A63C7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378" y="1532238"/>
            <a:ext cx="6598874" cy="517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5C665-4AE3-92B7-5750-17A5B0F70022}"/>
              </a:ext>
            </a:extLst>
          </p:cNvPr>
          <p:cNvSpPr txBox="1"/>
          <p:nvPr/>
        </p:nvSpPr>
        <p:spPr>
          <a:xfrm>
            <a:off x="255599" y="4306307"/>
            <a:ext cx="24940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Regulation:</a:t>
            </a:r>
          </a:p>
          <a:p>
            <a:r>
              <a:rPr lang="en-US" dirty="0"/>
              <a:t>--As the constitution of the spaces that define platforms</a:t>
            </a:r>
          </a:p>
          <a:p>
            <a:r>
              <a:rPr lang="en-US" dirty="0"/>
              <a:t>--As the protector of integrity</a:t>
            </a:r>
          </a:p>
          <a:p>
            <a:r>
              <a:rPr lang="en-US" dirty="0"/>
              <a:t>--as social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29993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F106A-A87F-7742-6E36-634A8E98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750" y="0"/>
            <a:ext cx="7269928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Platform Regulation and Inter-Connectivity: 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Smart 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7C125-3B68-6ADC-862C-6FC103894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78" y="766119"/>
            <a:ext cx="4506020" cy="609188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b="1" dirty="0"/>
              <a:t>Four levels of regulatory operation</a:t>
            </a:r>
          </a:p>
          <a:p>
            <a:pPr lvl="1"/>
            <a:r>
              <a:rPr lang="en-US" sz="1600" b="1" dirty="0"/>
              <a:t>Platform integrity </a:t>
            </a:r>
            <a:r>
              <a:rPr lang="en-US" sz="1600" dirty="0"/>
              <a:t>(based on type, function, and manifestation in physical-cyber space). </a:t>
            </a:r>
            <a:r>
              <a:rPr lang="en-US" sz="1600" b="1" i="1" dirty="0">
                <a:solidFill>
                  <a:srgbClr val="FF0000"/>
                </a:solidFill>
              </a:rPr>
              <a:t>The level of the single platform; operationalization and object integrity issues.</a:t>
            </a:r>
          </a:p>
          <a:p>
            <a:pPr lvl="1"/>
            <a:r>
              <a:rPr lang="en-US" sz="1600" b="1" dirty="0"/>
              <a:t>Platform coordination </a:t>
            </a:r>
            <a:r>
              <a:rPr lang="en-US" sz="1600" dirty="0"/>
              <a:t>(based on the needs and realities of inter-connectivity grounded in the processes of inputs and outputs). </a:t>
            </a:r>
            <a:r>
              <a:rPr lang="en-US" sz="1600" b="1" i="1" dirty="0">
                <a:solidFill>
                  <a:srgbClr val="FF0000"/>
                </a:solidFill>
              </a:rPr>
              <a:t>The level of coordination of related platforms along production chains; macro-economics or politics.</a:t>
            </a:r>
          </a:p>
          <a:p>
            <a:pPr lvl="1"/>
            <a:r>
              <a:rPr lang="en-US" sz="1600" b="1" dirty="0"/>
              <a:t>Platform Oversight </a:t>
            </a:r>
            <a:r>
              <a:rPr lang="en-US" sz="1600" dirty="0"/>
              <a:t>(e.g. smart cities; macro-economic policies; internationalization). </a:t>
            </a:r>
            <a:r>
              <a:rPr lang="en-US" sz="1600" b="1" i="1" dirty="0">
                <a:solidFill>
                  <a:srgbClr val="FF0000"/>
                </a:solidFill>
              </a:rPr>
              <a:t>The constitutional level of regulation—space where core principles are embedded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Platform as global disciplinary site (e.g. furthering rationalizing normative premises  in cultures of compliance and accountability furthering normative principles of prevent-mitigate-remedy). </a:t>
            </a:r>
            <a:r>
              <a:rPr lang="en-US" sz="1600" b="1" i="1" dirty="0">
                <a:solidFill>
                  <a:srgbClr val="FF0000"/>
                </a:solidFill>
              </a:rPr>
              <a:t>The level of international/transnational hard and soft law; the focus on convergence around core rationalizing principles and language</a:t>
            </a:r>
          </a:p>
        </p:txBody>
      </p:sp>
      <p:pic>
        <p:nvPicPr>
          <p:cNvPr id="10" name="Content Placeholder 9" descr="Diagram, timeline&#10;&#10;Description automatically generated">
            <a:extLst>
              <a:ext uri="{FF2B5EF4-FFF2-40B4-BE49-F238E27FC236}">
                <a16:creationId xmlns:a16="http://schemas.microsoft.com/office/drawing/2014/main" id="{9FCAC1E8-0D51-3AED-6073-20FF4E5ACF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96795" y="1694350"/>
            <a:ext cx="7269928" cy="41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90052-FB36-64B0-1C2C-60644C65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73" y="0"/>
            <a:ext cx="7209179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Platforms in the Post-Anthropocene: AI &amp; Machine Learning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FE81D23-04A3-642D-14DF-7159348FE3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461" r="2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F2B88-601C-9288-B19F-320CBE779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589" y="1692876"/>
            <a:ext cx="6663363" cy="516512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The regulation of the insertion of the human element in platforms</a:t>
            </a:r>
          </a:p>
          <a:p>
            <a:pPr lvl="1"/>
            <a:r>
              <a:rPr lang="en-US" sz="1600" dirty="0"/>
              <a:t>Risk allocation</a:t>
            </a:r>
          </a:p>
          <a:p>
            <a:pPr lvl="1"/>
            <a:r>
              <a:rPr lang="en-US" sz="1600" dirty="0"/>
              <a:t>Issues of bias (Good versus taboo bias and societal ideals) </a:t>
            </a:r>
            <a:endParaRPr lang="en-US" sz="1200" dirty="0"/>
          </a:p>
          <a:p>
            <a:pPr lvl="1"/>
            <a:r>
              <a:rPr lang="en-US" sz="1600" dirty="0"/>
              <a:t>Site of intervention</a:t>
            </a:r>
          </a:p>
          <a:p>
            <a:pPr lvl="1"/>
            <a:r>
              <a:rPr lang="en-US" sz="1600" dirty="0"/>
              <a:t>The insertion of values</a:t>
            </a:r>
          </a:p>
          <a:p>
            <a:pPr lvl="1"/>
            <a:r>
              <a:rPr lang="en-US" sz="1600" dirty="0"/>
              <a:t>Accountability measures</a:t>
            </a:r>
          </a:p>
          <a:p>
            <a:r>
              <a:rPr lang="en-US" sz="2000" dirty="0"/>
              <a:t>Can platforms manage themselves?</a:t>
            </a:r>
          </a:p>
          <a:p>
            <a:pPr lvl="1"/>
            <a:r>
              <a:rPr lang="en-US" sz="1600" dirty="0"/>
              <a:t>Platform governance rules as an operator’s technical Manuel?</a:t>
            </a:r>
          </a:p>
          <a:p>
            <a:pPr lvl="2"/>
            <a:r>
              <a:rPr lang="en-US" sz="1600" dirty="0"/>
              <a:t>Or is the language of coders and modelers now the language of law (see ALI Principles for a Data Economy; Tentative Draft #2 (May 2022).</a:t>
            </a:r>
          </a:p>
          <a:p>
            <a:pPr lvl="1"/>
            <a:r>
              <a:rPr lang="en-US" sz="1600" dirty="0"/>
              <a:t>Regulation moves from operation to oversight</a:t>
            </a:r>
          </a:p>
          <a:p>
            <a:pPr lvl="2"/>
            <a:r>
              <a:rPr lang="en-US" sz="1600" dirty="0"/>
              <a:t>But where is that oversight placed? Public/private/national/international? </a:t>
            </a:r>
          </a:p>
          <a:p>
            <a:pPr lvl="1"/>
            <a:r>
              <a:rPr lang="en-US" sz="1600" dirty="0"/>
              <a:t>Law essential for developing taboo spaces</a:t>
            </a:r>
          </a:p>
          <a:p>
            <a:pPr lvl="2"/>
            <a:r>
              <a:rPr lang="en-US" sz="1600" dirty="0"/>
              <a:t>Borders, objectives, and the transposition of constitutional/social/cultural values into platforms</a:t>
            </a:r>
          </a:p>
          <a:p>
            <a:pPr lvl="2"/>
            <a:r>
              <a:rPr lang="en-US" sz="1600" dirty="0"/>
              <a:t>But that is the risk: fractured politics produces fractured governance</a:t>
            </a:r>
          </a:p>
          <a:p>
            <a:pPr lvl="2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559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B1CD-4098-E794-FE64-8C613177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/>
              <a:t>Before One Can Regulate: </a:t>
            </a:r>
            <a:br>
              <a:rPr lang="en-US" sz="4100" dirty="0"/>
            </a:br>
            <a:r>
              <a:rPr lang="en-US" sz="4100" dirty="0"/>
              <a:t>The Regulatory Conceptual Core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30B50-EE9D-8647-DCF8-EB7296697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What is it that one is regulating (regulatory object)?</a:t>
            </a:r>
          </a:p>
          <a:p>
            <a:r>
              <a:rPr lang="en-US" sz="2000" dirty="0"/>
              <a:t>Whose interests are to be protected?</a:t>
            </a:r>
          </a:p>
          <a:p>
            <a:r>
              <a:rPr lang="en-US" sz="2000" dirty="0"/>
              <a:t>What are the objectives to which regulations are directed?</a:t>
            </a:r>
          </a:p>
          <a:p>
            <a:r>
              <a:rPr lang="en-US" sz="2000" dirty="0"/>
              <a:t>Where is the regulation and regulatory power sited?</a:t>
            </a:r>
          </a:p>
          <a:p>
            <a:r>
              <a:rPr lang="en-US" sz="2000" dirty="0"/>
              <a:t>To what extent are accountability and assessment measures effectively embedded, whether quantitative, qualitative or hybrid?</a:t>
            </a:r>
          </a:p>
          <a:p>
            <a:r>
              <a:rPr lang="en-US" sz="2000" dirty="0"/>
              <a:t>To what ends do the regulations produce coherence with other regulatory measures and align with regulatory aims (data production, norm naturalization, compliance, social engineering, etc.)?</a:t>
            </a:r>
          </a:p>
        </p:txBody>
      </p:sp>
      <p:pic>
        <p:nvPicPr>
          <p:cNvPr id="6" name="Content Placeholder 5" descr="A picture containing indoor, pink, plastic, arranged&#10;&#10;Description automatically generated">
            <a:extLst>
              <a:ext uri="{FF2B5EF4-FFF2-40B4-BE49-F238E27FC236}">
                <a16:creationId xmlns:a16="http://schemas.microsoft.com/office/drawing/2014/main" id="{368113EF-98BA-4B7E-F027-BAE7B9006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985" r="-1" b="185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34D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0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671E-1127-00FA-BC74-53A664AC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regulated object?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56A52-C73B-0055-C7C4-5EDCB6B66B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platform itself</a:t>
            </a:r>
          </a:p>
          <a:p>
            <a:r>
              <a:rPr lang="en-US" dirty="0"/>
              <a:t>The activities in the platform</a:t>
            </a:r>
          </a:p>
          <a:p>
            <a:r>
              <a:rPr lang="en-US" dirty="0"/>
              <a:t>The objects produced and consumed (data, information, copies, aggregations, access, interpretation, projections outward, etc.) through platforms</a:t>
            </a:r>
          </a:p>
          <a:p>
            <a:r>
              <a:rPr lang="en-US" dirty="0"/>
              <a:t>The relations among platforms</a:t>
            </a:r>
          </a:p>
        </p:txBody>
      </p:sp>
      <p:pic>
        <p:nvPicPr>
          <p:cNvPr id="6" name="Content Placeholder 5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75A50ACD-5DCD-A87B-6932-D3ED05123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69426"/>
            <a:ext cx="5455508" cy="4067980"/>
          </a:xfrm>
        </p:spPr>
      </p:pic>
    </p:spTree>
    <p:extLst>
      <p:ext uri="{BB962C8B-B14F-4D97-AF65-F5344CB8AC3E}">
        <p14:creationId xmlns:p14="http://schemas.microsoft.com/office/powerpoint/2010/main" val="201219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1514</Words>
  <Application>Microsoft Macintosh PowerPoint</Application>
  <PresentationFormat>Widescreen</PresentationFormat>
  <Paragraphs>181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Governing Platforms: Structural and Conceptual Challenges</vt:lpstr>
      <vt:lpstr>First Principles: Platforms and Ideologies of Regulation</vt:lpstr>
      <vt:lpstr>Platform as Object and as Language</vt:lpstr>
      <vt:lpstr>Platforms, the Technologies of Collectivism, and the Architectures of Regulation</vt:lpstr>
      <vt:lpstr>Defining the Field of Regulation</vt:lpstr>
      <vt:lpstr>Platform Regulation and Inter-Connectivity:  The Smart City</vt:lpstr>
      <vt:lpstr>Platforms in the Post-Anthropocene: AI &amp; Machine Learning</vt:lpstr>
      <vt:lpstr>Before One Can Regulate:  The Regulatory Conceptual Core</vt:lpstr>
      <vt:lpstr>What is regulated object?</vt:lpstr>
      <vt:lpstr>Whose Interests?</vt:lpstr>
      <vt:lpstr>To What Ends</vt:lpstr>
      <vt:lpstr>Manifesting Ends (the ‘How’ of It)</vt:lpstr>
      <vt:lpstr>Regulatory Sites</vt:lpstr>
      <vt:lpstr>A Coordinated Regulatory Strategy</vt:lpstr>
      <vt:lpstr>The Essence of the Governance Conundrum</vt:lpstr>
      <vt:lpstr>Platforms and the End of the Anthropocene?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Governing Platforms: Structural and Conceptual Challenges</dc:title>
  <dc:creator>Backer, Larry Cata</dc:creator>
  <cp:lastModifiedBy>Backer, Larry Cata</cp:lastModifiedBy>
  <cp:revision>28</cp:revision>
  <dcterms:created xsi:type="dcterms:W3CDTF">2022-04-28T12:55:32Z</dcterms:created>
  <dcterms:modified xsi:type="dcterms:W3CDTF">2022-04-29T09:43:27Z</dcterms:modified>
</cp:coreProperties>
</file>