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37" r:id="rId2"/>
    <p:sldMasterId id="2147483950" r:id="rId3"/>
    <p:sldMasterId id="2147483987" r:id="rId4"/>
  </p:sldMasterIdLst>
  <p:sldIdLst>
    <p:sldId id="257" r:id="rId5"/>
    <p:sldId id="345" r:id="rId6"/>
    <p:sldId id="338" r:id="rId7"/>
    <p:sldId id="339" r:id="rId8"/>
    <p:sldId id="340" r:id="rId9"/>
    <p:sldId id="341" r:id="rId10"/>
    <p:sldId id="295" r:id="rId11"/>
    <p:sldId id="296" r:id="rId12"/>
    <p:sldId id="298" r:id="rId13"/>
    <p:sldId id="299" r:id="rId14"/>
    <p:sldId id="300" r:id="rId15"/>
    <p:sldId id="301" r:id="rId16"/>
    <p:sldId id="342" r:id="rId17"/>
    <p:sldId id="302" r:id="rId18"/>
    <p:sldId id="303" r:id="rId19"/>
    <p:sldId id="304" r:id="rId20"/>
    <p:sldId id="305" r:id="rId21"/>
    <p:sldId id="343" r:id="rId22"/>
    <p:sldId id="306" r:id="rId23"/>
    <p:sldId id="307" r:id="rId24"/>
    <p:sldId id="308" r:id="rId25"/>
    <p:sldId id="310" r:id="rId26"/>
    <p:sldId id="311" r:id="rId27"/>
    <p:sldId id="344" r:id="rId28"/>
    <p:sldId id="312" r:id="rId29"/>
    <p:sldId id="313" r:id="rId30"/>
    <p:sldId id="314" r:id="rId31"/>
    <p:sldId id="315" r:id="rId32"/>
    <p:sldId id="346"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47" r:id="rId46"/>
    <p:sldId id="328" r:id="rId47"/>
    <p:sldId id="329" r:id="rId48"/>
    <p:sldId id="330" r:id="rId49"/>
    <p:sldId id="331" r:id="rId50"/>
    <p:sldId id="332" r:id="rId51"/>
    <p:sldId id="333" r:id="rId52"/>
    <p:sldId id="334" r:id="rId53"/>
    <p:sldId id="335" r:id="rId54"/>
    <p:sldId id="336" r:id="rId55"/>
    <p:sldId id="337" r:id="rId56"/>
    <p:sldId id="29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99" autoAdjust="0"/>
  </p:normalViewPr>
  <p:slideViewPr>
    <p:cSldViewPr>
      <p:cViewPr>
        <p:scale>
          <a:sx n="107" d="100"/>
          <a:sy n="107" d="100"/>
        </p:scale>
        <p:origin x="-97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533400" y="1447800"/>
            <a:ext cx="8001000" cy="860425"/>
          </a:xfrm>
        </p:spPr>
        <p:txBody>
          <a:bodyPr>
            <a:noAutofit/>
          </a:bodyPr>
          <a:lstStyle>
            <a:lvl1pPr>
              <a:defRPr sz="3800" b="1">
                <a:solidFill>
                  <a:schemeClr val="accent1">
                    <a:lumMod val="50000"/>
                  </a:schemeClr>
                </a:solidFill>
                <a:latin typeface="Georgia" pitchFamily="18"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1371600" y="2667000"/>
            <a:ext cx="6400800" cy="1143000"/>
          </a:xfrm>
        </p:spPr>
        <p:txBody>
          <a:bodyPr/>
          <a:lstStyle>
            <a:lvl1pPr marL="0" indent="0" algn="ctr">
              <a:buNone/>
              <a:defRPr>
                <a:solidFill>
                  <a:srgbClr val="3D6AA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a:xfrm>
            <a:off x="1828800" y="6356350"/>
            <a:ext cx="1752600" cy="365125"/>
          </a:xfrm>
        </p:spPr>
        <p:txBody>
          <a:bodyPr/>
          <a:lstStyle>
            <a:lvl1pPr>
              <a:defRPr>
                <a:solidFill>
                  <a:schemeClr val="bg1"/>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a:xfrm>
            <a:off x="3657600" y="6356350"/>
            <a:ext cx="3962400" cy="365125"/>
          </a:xfrm>
        </p:spPr>
        <p:txBody>
          <a:bodyPr/>
          <a:lstStyle>
            <a:lvl1pPr>
              <a:defRPr>
                <a:solidFill>
                  <a:schemeClr val="bg1"/>
                </a:solidFill>
              </a:defRPr>
            </a:lvl1pPr>
          </a:lstStyle>
          <a:p>
            <a:endParaRPr lang="en-US"/>
          </a:p>
        </p:txBody>
      </p:sp>
      <p:sp>
        <p:nvSpPr>
          <p:cNvPr id="8" name="Slide Number Placeholder 5"/>
          <p:cNvSpPr>
            <a:spLocks noGrp="1"/>
          </p:cNvSpPr>
          <p:nvPr>
            <p:ph type="sldNum" sz="quarter" idx="12"/>
          </p:nvPr>
        </p:nvSpPr>
        <p:spPr>
          <a:xfrm>
            <a:off x="7696200" y="6356350"/>
            <a:ext cx="990600" cy="365125"/>
          </a:xfrm>
        </p:spPr>
        <p:txBody>
          <a:bodyPr/>
          <a:lstStyle>
            <a:lvl1pPr>
              <a:defRPr>
                <a:solidFill>
                  <a:schemeClr val="bg1"/>
                </a:solidFill>
              </a:defRPr>
            </a:lvl1p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0292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828800" y="6356350"/>
            <a:ext cx="1752600" cy="365125"/>
          </a:xfrm>
        </p:spPr>
        <p:txBody>
          <a:bodyPr/>
          <a:lstStyle/>
          <a:p>
            <a:fld id="{B3033FE6-9AAE-4EA4-B5A5-5EC11B9AE3AC}" type="datetimeFigureOut">
              <a:rPr lang="en-US" smtClean="0"/>
              <a:pPr/>
              <a:t>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otated Title an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828800" y="6356350"/>
            <a:ext cx="1752600" cy="365125"/>
          </a:xfrm>
        </p:spPr>
        <p:txBody>
          <a:bodyPr/>
          <a:lstStyle>
            <a:lvl1pPr>
              <a:defRPr>
                <a:solidFill>
                  <a:schemeClr val="bg1"/>
                </a:solidFill>
              </a:defRPr>
            </a:lvl1pPr>
          </a:lstStyle>
          <a:p>
            <a:fld id="{B3033FE6-9AAE-4EA4-B5A5-5EC11B9AE3AC}" type="datetimeFigureOut">
              <a:rPr lang="en-US" smtClean="0"/>
              <a:pPr/>
              <a:t>1/20/12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0334597-0122-4F1D-9FF5-919A0466CEC2}" type="slidenum">
              <a:rPr lang="en-US" smtClean="0"/>
              <a:pPr/>
              <a:t>‹#›</a:t>
            </a:fld>
            <a:endParaRPr lang="en-US"/>
          </a:p>
        </p:txBody>
      </p:sp>
      <p:sp>
        <p:nvSpPr>
          <p:cNvPr id="6" name="Vertical Title 1"/>
          <p:cNvSpPr>
            <a:spLocks noGrp="1"/>
          </p:cNvSpPr>
          <p:nvPr>
            <p:ph type="title" orient="vert"/>
          </p:nvPr>
        </p:nvSpPr>
        <p:spPr>
          <a:xfrm>
            <a:off x="6629400" y="274639"/>
            <a:ext cx="2057400" cy="5440361"/>
          </a:xfrm>
          <a:prstGeom prst="rect">
            <a:avLst/>
          </a:prstGeom>
        </p:spPr>
        <p:txBody>
          <a:bodyPr vert="eaVert"/>
          <a:lstStyle>
            <a:lvl1pPr>
              <a:defRPr sz="3200"/>
            </a:lvl1pPr>
          </a:lstStyle>
          <a:p>
            <a:r>
              <a:rPr lang="en-US" smtClean="0"/>
              <a:t>Click to edit Master title style</a:t>
            </a:r>
            <a:endParaRPr lang="en-US"/>
          </a:p>
        </p:txBody>
      </p:sp>
      <p:sp>
        <p:nvSpPr>
          <p:cNvPr id="7" name="Vertical Text Placeholder 2"/>
          <p:cNvSpPr>
            <a:spLocks noGrp="1"/>
          </p:cNvSpPr>
          <p:nvPr>
            <p:ph type="body" orient="vert" idx="1"/>
          </p:nvPr>
        </p:nvSpPr>
        <p:spPr>
          <a:xfrm>
            <a:off x="457200" y="274639"/>
            <a:ext cx="6019800" cy="544036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otate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828800" y="6356350"/>
            <a:ext cx="1752600" cy="365125"/>
          </a:xfrm>
        </p:spPr>
        <p:txBody>
          <a:bodyPr/>
          <a:lstStyle>
            <a:lvl1pPr>
              <a:defRPr>
                <a:solidFill>
                  <a:schemeClr val="bg1"/>
                </a:solidFill>
              </a:defRPr>
            </a:lvl1pPr>
          </a:lstStyle>
          <a:p>
            <a:fld id="{B3033FE6-9AAE-4EA4-B5A5-5EC11B9AE3AC}" type="datetimeFigureOut">
              <a:rPr lang="en-US" smtClean="0"/>
              <a:pPr/>
              <a:t>1/20/12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0334597-0122-4F1D-9FF5-919A0466CEC2}" type="slidenum">
              <a:rPr lang="en-US" smtClean="0"/>
              <a:pPr/>
              <a:t>‹#›</a:t>
            </a:fld>
            <a:endParaRPr lang="en-US"/>
          </a:p>
        </p:txBody>
      </p:sp>
      <p:sp>
        <p:nvSpPr>
          <p:cNvPr id="7"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8" name="Vertical Text Placeholder 2"/>
          <p:cNvSpPr>
            <a:spLocks noGrp="1"/>
          </p:cNvSpPr>
          <p:nvPr>
            <p:ph type="body" orient="vert" idx="1"/>
          </p:nvPr>
        </p:nvSpPr>
        <p:spPr>
          <a:xfrm>
            <a:off x="457200" y="1600201"/>
            <a:ext cx="8229600" cy="419099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533400" y="1447800"/>
            <a:ext cx="8001000" cy="860425"/>
          </a:xfrm>
        </p:spPr>
        <p:txBody>
          <a:bodyPr>
            <a:noAutofit/>
          </a:bodyPr>
          <a:lstStyle>
            <a:lvl1pPr>
              <a:defRPr sz="3800" b="1">
                <a:solidFill>
                  <a:schemeClr val="accent1">
                    <a:lumMod val="60000"/>
                    <a:lumOff val="40000"/>
                  </a:schemeClr>
                </a:solidFill>
                <a:latin typeface="Georgia" pitchFamily="18"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1371600" y="2667000"/>
            <a:ext cx="6400800" cy="1143000"/>
          </a:xfrm>
        </p:spPr>
        <p:txBody>
          <a:bodyPr/>
          <a:lstStyle>
            <a:lvl1pPr marL="0" indent="0" algn="ctr">
              <a:buNone/>
              <a:defRPr>
                <a:solidFill>
                  <a:schemeClr val="bg2">
                    <a:lumMod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a:xfrm>
            <a:off x="2133600" y="6356350"/>
            <a:ext cx="1447800" cy="365125"/>
          </a:xfrm>
        </p:spPr>
        <p:txBody>
          <a:bodyPr/>
          <a:lstStyle>
            <a:lvl1pPr>
              <a:defRPr>
                <a:solidFill>
                  <a:schemeClr val="bg1"/>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a:xfrm>
            <a:off x="3657600" y="6356350"/>
            <a:ext cx="3962400" cy="365125"/>
          </a:xfrm>
        </p:spPr>
        <p:txBody>
          <a:bodyPr/>
          <a:lstStyle>
            <a:lvl1pPr>
              <a:defRPr>
                <a:solidFill>
                  <a:schemeClr val="bg1"/>
                </a:solidFill>
              </a:defRPr>
            </a:lvl1pPr>
          </a:lstStyle>
          <a:p>
            <a:endParaRPr lang="en-US"/>
          </a:p>
        </p:txBody>
      </p:sp>
      <p:sp>
        <p:nvSpPr>
          <p:cNvPr id="8" name="Slide Number Placeholder 5"/>
          <p:cNvSpPr>
            <a:spLocks noGrp="1"/>
          </p:cNvSpPr>
          <p:nvPr>
            <p:ph type="sldNum" sz="quarter" idx="12"/>
          </p:nvPr>
        </p:nvSpPr>
        <p:spPr>
          <a:xfrm>
            <a:off x="7696200" y="6356350"/>
            <a:ext cx="990600" cy="365125"/>
          </a:xfrm>
        </p:spPr>
        <p:txBody>
          <a:bodyPr/>
          <a:lstStyle>
            <a:lvl1pPr>
              <a:defRPr>
                <a:solidFill>
                  <a:schemeClr val="bg1"/>
                </a:solidFill>
              </a:defRPr>
            </a:lvl1p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 name="Picture 9" descr="generic_DSL_whitebluelogo.jpg"/>
          <p:cNvPicPr>
            <a:picLocks noChangeAspect="1"/>
          </p:cNvPicPr>
          <p:nvPr/>
        </p:nvPicPr>
        <p:blipFill>
          <a:blip r:embed="rId2" cstate="print"/>
          <a:stretch>
            <a:fillRect/>
          </a:stretch>
        </p:blipFill>
        <p:spPr>
          <a:xfrm>
            <a:off x="-76200" y="0"/>
            <a:ext cx="9220200" cy="6858000"/>
          </a:xfrm>
          <a:prstGeom prst="rect">
            <a:avLst/>
          </a:prstGeom>
        </p:spPr>
      </p:pic>
      <p:sp>
        <p:nvSpPr>
          <p:cNvPr id="9" name="Title 1"/>
          <p:cNvSpPr>
            <a:spLocks noGrp="1"/>
          </p:cNvSpPr>
          <p:nvPr>
            <p:ph type="ctrTitle"/>
          </p:nvPr>
        </p:nvSpPr>
        <p:spPr>
          <a:xfrm>
            <a:off x="4800600" y="762000"/>
            <a:ext cx="3733800" cy="2286000"/>
          </a:xfrm>
        </p:spPr>
        <p:txBody>
          <a:bodyPr>
            <a:noAutofit/>
          </a:bodyPr>
          <a:lstStyle>
            <a:lvl1pPr>
              <a:defRPr sz="3800" b="1">
                <a:solidFill>
                  <a:schemeClr val="accent1">
                    <a:lumMod val="50000"/>
                  </a:schemeClr>
                </a:solidFill>
                <a:latin typeface="Georgia" pitchFamily="18"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4800600" y="3505200"/>
            <a:ext cx="3733800" cy="1676400"/>
          </a:xfrm>
        </p:spPr>
        <p:txBody>
          <a:bodyPr/>
          <a:lstStyle>
            <a:lvl1pPr marL="0" indent="0" algn="ctr">
              <a:buNone/>
              <a:defRPr>
                <a:solidFill>
                  <a:schemeClr val="bg2">
                    <a:lumMod val="50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a:xfrm>
            <a:off x="2133600" y="6356350"/>
            <a:ext cx="1447800" cy="365125"/>
          </a:xfrm>
        </p:spPr>
        <p:txBody>
          <a:bodyPr/>
          <a:lstStyle>
            <a:lvl1pPr>
              <a:defRPr>
                <a:solidFill>
                  <a:schemeClr val="accent1">
                    <a:lumMod val="50000"/>
                  </a:schemeClr>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a:xfrm>
            <a:off x="3657600" y="6356350"/>
            <a:ext cx="3962400" cy="365125"/>
          </a:xfrm>
        </p:spPr>
        <p:txBody>
          <a:bodyPr/>
          <a:lstStyle>
            <a:lvl1pPr>
              <a:defRPr>
                <a:solidFill>
                  <a:schemeClr val="accent1">
                    <a:lumMod val="50000"/>
                  </a:schemeClr>
                </a:solidFill>
              </a:defRPr>
            </a:lvl1pPr>
          </a:lstStyle>
          <a:p>
            <a:endParaRPr lang="en-US"/>
          </a:p>
        </p:txBody>
      </p:sp>
      <p:sp>
        <p:nvSpPr>
          <p:cNvPr id="8" name="Slide Number Placeholder 5"/>
          <p:cNvSpPr>
            <a:spLocks noGrp="1"/>
          </p:cNvSpPr>
          <p:nvPr>
            <p:ph type="sldNum" sz="quarter" idx="12"/>
          </p:nvPr>
        </p:nvSpPr>
        <p:spPr>
          <a:xfrm>
            <a:off x="7696200" y="6356350"/>
            <a:ext cx="990600" cy="365125"/>
          </a:xfrm>
        </p:spPr>
        <p:txBody>
          <a:bodyPr/>
          <a:lstStyle>
            <a:lvl1pPr>
              <a:defRPr>
                <a:solidFill>
                  <a:schemeClr val="accent1">
                    <a:lumMod val="50000"/>
                  </a:schemeClr>
                </a:solidFill>
              </a:defRPr>
            </a:lvl1pPr>
          </a:lstStyle>
          <a:p>
            <a:fld id="{A0334597-0122-4F1D-9FF5-919A0466CEC2}" type="slidenum">
              <a:rPr lang="en-US" smtClean="0"/>
              <a:pPr/>
              <a:t>‹#›</a:t>
            </a:fld>
            <a:endParaRPr lang="en-US"/>
          </a:p>
        </p:txBody>
      </p:sp>
      <p:pic>
        <p:nvPicPr>
          <p:cNvPr id="12" name="Picture 3" descr="H:\Misc\PPT Presentations\PPT Presentations\artwork\katz sky3_CMYK.jpg"/>
          <p:cNvPicPr>
            <a:picLocks noChangeAspect="1" noChangeArrowheads="1"/>
          </p:cNvPicPr>
          <p:nvPr/>
        </p:nvPicPr>
        <p:blipFill>
          <a:blip r:embed="rId3" cstate="print"/>
          <a:srcRect/>
          <a:stretch>
            <a:fillRect/>
          </a:stretch>
        </p:blipFill>
        <p:spPr bwMode="auto">
          <a:xfrm>
            <a:off x="-81064" y="0"/>
            <a:ext cx="4729264" cy="5943600"/>
          </a:xfrm>
          <a:prstGeom prst="rect">
            <a:avLst/>
          </a:prstGeom>
          <a:noFill/>
        </p:spPr>
      </p:pic>
      <p:cxnSp>
        <p:nvCxnSpPr>
          <p:cNvPr id="14" name="Straight Connector 13"/>
          <p:cNvCxnSpPr/>
          <p:nvPr/>
        </p:nvCxnSpPr>
        <p:spPr>
          <a:xfrm>
            <a:off x="4800600" y="3276600"/>
            <a:ext cx="3810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990600"/>
          </a:xfrm>
        </p:spPr>
        <p:txBody>
          <a:bodyPr/>
          <a:lstStyle>
            <a:lvl1pPr algn="ctr">
              <a:defRPr sz="3800" b="1">
                <a:solidFill>
                  <a:schemeClr val="accent1">
                    <a:lumMod val="60000"/>
                    <a:lumOff val="4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33400" y="1828800"/>
            <a:ext cx="8001000" cy="3962400"/>
          </a:xfrm>
        </p:spPr>
        <p:txBody>
          <a:bodyPr/>
          <a:lstStyle>
            <a:lvl1pPr>
              <a:defRPr sz="2800">
                <a:solidFill>
                  <a:schemeClr val="bg2">
                    <a:lumMod val="75000"/>
                  </a:schemeClr>
                </a:solidFill>
                <a:latin typeface="Calibri" pitchFamily="34" charset="0"/>
              </a:defRPr>
            </a:lvl1pPr>
            <a:lvl2pPr>
              <a:defRPr sz="2400">
                <a:solidFill>
                  <a:schemeClr val="accent1">
                    <a:lumMod val="75000"/>
                  </a:schemeClr>
                </a:solidFill>
                <a:latin typeface="Calibri" pitchFamily="34" charset="0"/>
              </a:defRPr>
            </a:lvl2pPr>
            <a:lvl3pPr>
              <a:defRPr sz="2200">
                <a:solidFill>
                  <a:schemeClr val="accent1">
                    <a:lumMod val="40000"/>
                    <a:lumOff val="60000"/>
                  </a:schemeClr>
                </a:solidFill>
                <a:latin typeface="Calibri" pitchFamily="34" charset="0"/>
              </a:defRPr>
            </a:lvl3pPr>
            <a:lvl4pPr>
              <a:defRPr>
                <a:solidFill>
                  <a:schemeClr val="tx2">
                    <a:lumMod val="60000"/>
                    <a:lumOff val="40000"/>
                  </a:schemeClr>
                </a:solidFill>
                <a:latin typeface="Calibri" pitchFamily="34" charset="0"/>
              </a:defRPr>
            </a:lvl4pPr>
            <a:lvl5pPr>
              <a:defRPr sz="1800">
                <a:solidFill>
                  <a:schemeClr val="bg1"/>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2133600" y="6356350"/>
            <a:ext cx="1447800" cy="365125"/>
          </a:xfrm>
        </p:spPr>
        <p:txBody>
          <a:bodyPr/>
          <a:lstStyle>
            <a:lvl1pPr>
              <a:defRPr>
                <a:solidFill>
                  <a:schemeClr val="bg1"/>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a:xfrm>
            <a:off x="3657600" y="6356350"/>
            <a:ext cx="3962400" cy="365125"/>
          </a:xfrm>
        </p:spPr>
        <p:txBody>
          <a:bodyPr/>
          <a:lstStyle>
            <a:lvl1pPr>
              <a:defRPr>
                <a:solidFill>
                  <a:schemeClr val="bg1"/>
                </a:solidFill>
              </a:defRPr>
            </a:lvl1pPr>
          </a:lstStyle>
          <a:p>
            <a:endParaRPr lang="en-US"/>
          </a:p>
        </p:txBody>
      </p:sp>
      <p:sp>
        <p:nvSpPr>
          <p:cNvPr id="8" name="Slide Number Placeholder 5"/>
          <p:cNvSpPr>
            <a:spLocks noGrp="1"/>
          </p:cNvSpPr>
          <p:nvPr>
            <p:ph type="sldNum" sz="quarter" idx="12"/>
          </p:nvPr>
        </p:nvSpPr>
        <p:spPr>
          <a:xfrm>
            <a:off x="7696200" y="6356350"/>
            <a:ext cx="990600" cy="365125"/>
          </a:xfrm>
        </p:spPr>
        <p:txBody>
          <a:bodyPr/>
          <a:lstStyle>
            <a:lvl1pPr>
              <a:defRPr>
                <a:solidFill>
                  <a:schemeClr val="bg1"/>
                </a:solidFill>
              </a:defRPr>
            </a:lvl1p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33FE6-9AAE-4EA4-B5A5-5EC11B9AE3AC}" type="datetimeFigureOut">
              <a:rPr lang="en-US" smtClean="0"/>
              <a:pPr/>
              <a:t>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lvl1pPr>
              <a:defRPr sz="3600" b="1"/>
            </a:lvl1pPr>
          </a:lstStyle>
          <a:p>
            <a:r>
              <a:rPr lang="en-US" smtClean="0"/>
              <a:t>Click to edit Master title style</a:t>
            </a:r>
            <a:endParaRPr lang="en-US" dirty="0"/>
          </a:p>
        </p:txBody>
      </p:sp>
      <p:sp>
        <p:nvSpPr>
          <p:cNvPr id="3" name="Content Placeholder 2"/>
          <p:cNvSpPr>
            <a:spLocks noGrp="1"/>
          </p:cNvSpPr>
          <p:nvPr>
            <p:ph sz="half" idx="1"/>
          </p:nvPr>
        </p:nvSpPr>
        <p:spPr>
          <a:xfrm>
            <a:off x="457200" y="1524001"/>
            <a:ext cx="4038600" cy="4191000"/>
          </a:xfrm>
        </p:spPr>
        <p:txBody>
          <a:bodyPr/>
          <a:lstStyle>
            <a:lvl1pPr>
              <a:defRPr sz="2800">
                <a:solidFill>
                  <a:schemeClr val="bg2">
                    <a:lumMod val="75000"/>
                  </a:schemeClr>
                </a:solidFill>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24001"/>
            <a:ext cx="4038600" cy="4191000"/>
          </a:xfrm>
        </p:spPr>
        <p:txBody>
          <a:bodyPr/>
          <a:lstStyle>
            <a:lvl1pPr>
              <a:defRPr sz="2800">
                <a:solidFill>
                  <a:schemeClr val="bg2">
                    <a:lumMod val="75000"/>
                  </a:schemeClr>
                </a:solidFill>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solidFill>
                  <a:schemeClr val="bg1"/>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5"/>
          <p:cNvSpPr>
            <a:spLocks noGrp="1"/>
          </p:cNvSpPr>
          <p:nvPr>
            <p:ph type="sldNum" sz="quarter" idx="12"/>
          </p:nvPr>
        </p:nvSpPr>
        <p:spPr/>
        <p:txBody>
          <a:bodyPr/>
          <a:lstStyle>
            <a:lvl1pPr>
              <a:defRPr>
                <a:solidFill>
                  <a:schemeClr val="bg1"/>
                </a:solidFill>
              </a:defRPr>
            </a:lvl1p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033FE6-9AAE-4EA4-B5A5-5EC11B9AE3AC}" type="datetimeFigureOut">
              <a:rPr lang="en-US" smtClean="0"/>
              <a:pPr/>
              <a:t>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033FE6-9AAE-4EA4-B5A5-5EC11B9AE3AC}" type="datetimeFigureOut">
              <a:rPr lang="en-US" smtClean="0"/>
              <a:pPr/>
              <a:t>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4953000" y="1066800"/>
            <a:ext cx="3581400" cy="2057400"/>
          </a:xfrm>
        </p:spPr>
        <p:txBody>
          <a:bodyPr>
            <a:noAutofit/>
          </a:bodyPr>
          <a:lstStyle>
            <a:lvl1pPr>
              <a:defRPr sz="3800" b="1">
                <a:solidFill>
                  <a:schemeClr val="accent1">
                    <a:lumMod val="50000"/>
                  </a:schemeClr>
                </a:solidFill>
                <a:latin typeface="Georgia" pitchFamily="18"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4953000" y="3276600"/>
            <a:ext cx="3581400" cy="1219200"/>
          </a:xfrm>
        </p:spPr>
        <p:txBody>
          <a:bodyPr/>
          <a:lstStyle>
            <a:lvl1pPr marL="0" indent="0" algn="ctr">
              <a:buNone/>
              <a:defRPr>
                <a:solidFill>
                  <a:srgbClr val="3D6AA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a:xfrm>
            <a:off x="1828800" y="6356350"/>
            <a:ext cx="1752600" cy="365125"/>
          </a:xfrm>
        </p:spPr>
        <p:txBody>
          <a:bodyPr/>
          <a:lstStyle>
            <a:lvl1pPr>
              <a:defRPr>
                <a:solidFill>
                  <a:schemeClr val="bg1"/>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a:xfrm>
            <a:off x="3657600" y="6356350"/>
            <a:ext cx="3962400" cy="365125"/>
          </a:xfrm>
        </p:spPr>
        <p:txBody>
          <a:bodyPr/>
          <a:lstStyle>
            <a:lvl1pPr>
              <a:defRPr>
                <a:solidFill>
                  <a:schemeClr val="bg1"/>
                </a:solidFill>
              </a:defRPr>
            </a:lvl1pPr>
          </a:lstStyle>
          <a:p>
            <a:endParaRPr lang="en-US"/>
          </a:p>
        </p:txBody>
      </p:sp>
      <p:sp>
        <p:nvSpPr>
          <p:cNvPr id="8" name="Slide Number Placeholder 5"/>
          <p:cNvSpPr>
            <a:spLocks noGrp="1"/>
          </p:cNvSpPr>
          <p:nvPr>
            <p:ph type="sldNum" sz="quarter" idx="12"/>
          </p:nvPr>
        </p:nvSpPr>
        <p:spPr>
          <a:xfrm>
            <a:off x="7696200" y="6356350"/>
            <a:ext cx="990600" cy="365125"/>
          </a:xfrm>
        </p:spPr>
        <p:txBody>
          <a:bodyPr/>
          <a:lstStyle>
            <a:lvl1pPr>
              <a:defRPr>
                <a:solidFill>
                  <a:schemeClr val="bg1"/>
                </a:solidFill>
              </a:defRPr>
            </a:lvl1pPr>
          </a:lstStyle>
          <a:p>
            <a:fld id="{A0334597-0122-4F1D-9FF5-919A0466CEC2}" type="slidenum">
              <a:rPr lang="en-US" smtClean="0"/>
              <a:pPr/>
              <a:t>‹#›</a:t>
            </a:fld>
            <a:endParaRPr lang="en-US"/>
          </a:p>
        </p:txBody>
      </p:sp>
      <p:pic>
        <p:nvPicPr>
          <p:cNvPr id="12" name="Picture 3" descr="H:\Misc\PPT Presentations\PPT Presentations\artwork\katz sky3_CMYK.jpg"/>
          <p:cNvPicPr>
            <a:picLocks noChangeAspect="1" noChangeArrowheads="1"/>
          </p:cNvPicPr>
          <p:nvPr/>
        </p:nvPicPr>
        <p:blipFill>
          <a:blip r:embed="rId2" cstate="print"/>
          <a:srcRect/>
          <a:stretch>
            <a:fillRect/>
          </a:stretch>
        </p:blipFill>
        <p:spPr bwMode="auto">
          <a:xfrm>
            <a:off x="-4864" y="0"/>
            <a:ext cx="4668632" cy="5867400"/>
          </a:xfrm>
          <a:prstGeom prst="rect">
            <a:avLst/>
          </a:prstGeom>
          <a:noFill/>
        </p:spPr>
      </p:pic>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33FE6-9AAE-4EA4-B5A5-5EC11B9AE3AC}" type="datetimeFigureOut">
              <a:rPr lang="en-US" smtClean="0"/>
              <a:pPr/>
              <a:t>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41949"/>
          </a:xfrm>
        </p:spPr>
        <p:txBody>
          <a:bodyPr/>
          <a:lstStyle>
            <a:lvl1pPr>
              <a:defRPr sz="3200">
                <a:latin typeface="Georgia" pitchFamily="18"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300459"/>
          </a:xfrm>
        </p:spPr>
        <p:txBody>
          <a:bodyPr/>
          <a:lstStyle>
            <a:lvl1pPr marL="0" indent="0">
              <a:buNone/>
              <a:defRPr sz="1400">
                <a:solidFill>
                  <a:schemeClr val="bg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33FE6-9AAE-4EA4-B5A5-5EC11B9AE3AC}" type="datetimeFigureOut">
              <a:rPr lang="en-US" smtClean="0"/>
              <a:pPr/>
              <a:t>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10062"/>
            <a:ext cx="5486400" cy="566738"/>
          </a:xfrm>
        </p:spPr>
        <p:txBody>
          <a:bodyPr anchor="b"/>
          <a:lstStyle>
            <a:lvl1pPr algn="l">
              <a:defRPr sz="2000" b="1">
                <a:solidFill>
                  <a:schemeClr val="bg2">
                    <a:lumMod val="7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52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9530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33FE6-9AAE-4EA4-B5A5-5EC11B9AE3AC}" type="datetimeFigureOut">
              <a:rPr lang="en-US" smtClean="0"/>
              <a:pPr/>
              <a:t>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otated Title an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3033FE6-9AAE-4EA4-B5A5-5EC11B9AE3AC}" type="datetimeFigureOut">
              <a:rPr lang="en-US" smtClean="0"/>
              <a:pPr/>
              <a:t>1/20/12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0334597-0122-4F1D-9FF5-919A0466CEC2}" type="slidenum">
              <a:rPr lang="en-US" smtClean="0"/>
              <a:pPr/>
              <a:t>‹#›</a:t>
            </a:fld>
            <a:endParaRPr lang="en-US"/>
          </a:p>
        </p:txBody>
      </p:sp>
      <p:sp>
        <p:nvSpPr>
          <p:cNvPr id="6" name="Vertical Title 1"/>
          <p:cNvSpPr>
            <a:spLocks noGrp="1"/>
          </p:cNvSpPr>
          <p:nvPr>
            <p:ph type="title" orient="vert"/>
          </p:nvPr>
        </p:nvSpPr>
        <p:spPr>
          <a:xfrm>
            <a:off x="6629400" y="274639"/>
            <a:ext cx="2057400" cy="5516561"/>
          </a:xfrm>
          <a:prstGeom prst="rect">
            <a:avLst/>
          </a:prstGeom>
        </p:spPr>
        <p:txBody>
          <a:bodyPr vert="eaVert"/>
          <a:lstStyle>
            <a:lvl1pPr>
              <a:defRPr sz="3200"/>
            </a:lvl1pPr>
          </a:lstStyle>
          <a:p>
            <a:r>
              <a:rPr lang="en-US" smtClean="0"/>
              <a:t>Click to edit Master title style</a:t>
            </a:r>
            <a:endParaRPr lang="en-US" dirty="0"/>
          </a:p>
        </p:txBody>
      </p:sp>
      <p:sp>
        <p:nvSpPr>
          <p:cNvPr id="7" name="Vertical Text Placeholder 2"/>
          <p:cNvSpPr>
            <a:spLocks noGrp="1"/>
          </p:cNvSpPr>
          <p:nvPr>
            <p:ph type="body" orient="vert" idx="1"/>
          </p:nvPr>
        </p:nvSpPr>
        <p:spPr>
          <a:xfrm>
            <a:off x="457200" y="274639"/>
            <a:ext cx="6019800" cy="551656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otate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3033FE6-9AAE-4EA4-B5A5-5EC11B9AE3AC}" type="datetimeFigureOut">
              <a:rPr lang="en-US" smtClean="0"/>
              <a:pPr/>
              <a:t>1/20/12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0334597-0122-4F1D-9FF5-919A0466CEC2}" type="slidenum">
              <a:rPr lang="en-US" smtClean="0"/>
              <a:pPr/>
              <a:t>‹#›</a:t>
            </a:fld>
            <a:endParaRPr lang="en-US"/>
          </a:p>
        </p:txBody>
      </p:sp>
      <p:sp>
        <p:nvSpPr>
          <p:cNvPr id="7"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8" name="Vertical Text Placeholder 2"/>
          <p:cNvSpPr>
            <a:spLocks noGrp="1"/>
          </p:cNvSpPr>
          <p:nvPr>
            <p:ph type="body" orient="vert" idx="1"/>
          </p:nvPr>
        </p:nvSpPr>
        <p:spPr>
          <a:xfrm>
            <a:off x="457200" y="1447801"/>
            <a:ext cx="8229600" cy="4191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4800600" y="762000"/>
            <a:ext cx="3733800" cy="2362200"/>
          </a:xfrm>
        </p:spPr>
        <p:txBody>
          <a:bodyPr>
            <a:noAutofit/>
          </a:bodyPr>
          <a:lstStyle>
            <a:lvl1pPr>
              <a:defRPr sz="3800" b="1">
                <a:solidFill>
                  <a:srgbClr val="002060"/>
                </a:solidFill>
                <a:latin typeface="Georgia" pitchFamily="18"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4800600" y="3505200"/>
            <a:ext cx="3733800" cy="762000"/>
          </a:xfrm>
        </p:spPr>
        <p:txBody>
          <a:bodyPr/>
          <a:lstStyle>
            <a:lvl1pPr marL="0" indent="0" algn="ctr">
              <a:buNone/>
              <a:defRPr sz="2000">
                <a:solidFill>
                  <a:schemeClr val="accent1">
                    <a:lumMod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a:xfrm>
            <a:off x="2133600" y="6356350"/>
            <a:ext cx="1447800" cy="365125"/>
          </a:xfrm>
        </p:spPr>
        <p:txBody>
          <a:bodyPr/>
          <a:lstStyle>
            <a:lvl1pPr>
              <a:defRPr>
                <a:solidFill>
                  <a:schemeClr val="accent1">
                    <a:lumMod val="75000"/>
                  </a:schemeClr>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a:xfrm>
            <a:off x="3657600" y="6356350"/>
            <a:ext cx="3962400" cy="365125"/>
          </a:xfrm>
        </p:spPr>
        <p:txBody>
          <a:bodyPr/>
          <a:lstStyle>
            <a:lvl1pPr>
              <a:defRPr>
                <a:solidFill>
                  <a:schemeClr val="accent1">
                    <a:lumMod val="75000"/>
                  </a:schemeClr>
                </a:solidFill>
              </a:defRPr>
            </a:lvl1pPr>
          </a:lstStyle>
          <a:p>
            <a:endParaRPr lang="en-US"/>
          </a:p>
        </p:txBody>
      </p:sp>
      <p:sp>
        <p:nvSpPr>
          <p:cNvPr id="8" name="Slide Number Placeholder 5"/>
          <p:cNvSpPr>
            <a:spLocks noGrp="1"/>
          </p:cNvSpPr>
          <p:nvPr>
            <p:ph type="sldNum" sz="quarter" idx="12"/>
          </p:nvPr>
        </p:nvSpPr>
        <p:spPr>
          <a:xfrm>
            <a:off x="7696200" y="6356350"/>
            <a:ext cx="990600" cy="365125"/>
          </a:xfrm>
        </p:spPr>
        <p:txBody>
          <a:bodyPr/>
          <a:lstStyle>
            <a:lvl1pPr>
              <a:defRPr>
                <a:solidFill>
                  <a:schemeClr val="accent1">
                    <a:lumMod val="75000"/>
                  </a:schemeClr>
                </a:solidFill>
              </a:defRPr>
            </a:lvl1pPr>
          </a:lstStyle>
          <a:p>
            <a:fld id="{A0334597-0122-4F1D-9FF5-919A0466CEC2}" type="slidenum">
              <a:rPr lang="en-US" smtClean="0"/>
              <a:pPr/>
              <a:t>‹#›</a:t>
            </a:fld>
            <a:endParaRPr lang="en-US"/>
          </a:p>
        </p:txBody>
      </p:sp>
      <p:pic>
        <p:nvPicPr>
          <p:cNvPr id="1027" name="Picture 3" descr="H:\Misc\PPT Presentations\PPT Presentations\artwork\katz sky3_CMYK.jpg"/>
          <p:cNvPicPr>
            <a:picLocks noChangeAspect="1" noChangeArrowheads="1"/>
          </p:cNvPicPr>
          <p:nvPr/>
        </p:nvPicPr>
        <p:blipFill>
          <a:blip r:embed="rId2" cstate="print"/>
          <a:srcRect/>
          <a:stretch>
            <a:fillRect/>
          </a:stretch>
        </p:blipFill>
        <p:spPr bwMode="auto">
          <a:xfrm>
            <a:off x="-81064" y="0"/>
            <a:ext cx="4729264" cy="5943600"/>
          </a:xfrm>
          <a:prstGeom prst="rect">
            <a:avLst/>
          </a:prstGeom>
          <a:noFill/>
        </p:spPr>
      </p:pic>
    </p:spTree>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533400" y="1447800"/>
            <a:ext cx="8001000" cy="860425"/>
          </a:xfrm>
        </p:spPr>
        <p:txBody>
          <a:bodyPr>
            <a:noAutofit/>
          </a:bodyPr>
          <a:lstStyle>
            <a:lvl1pPr>
              <a:defRPr sz="3800" b="1">
                <a:solidFill>
                  <a:schemeClr val="tx2"/>
                </a:solidFill>
                <a:latin typeface="Georgia" pitchFamily="18"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1371600" y="2667000"/>
            <a:ext cx="6400800" cy="1143000"/>
          </a:xfrm>
        </p:spPr>
        <p:txBody>
          <a:bodyPr/>
          <a:lstStyle>
            <a:lvl1pPr marL="0" indent="0" algn="ctr">
              <a:buNone/>
              <a:defRPr>
                <a:solidFill>
                  <a:schemeClr val="accent1">
                    <a:lumMod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a:xfrm>
            <a:off x="2133600" y="6356350"/>
            <a:ext cx="1447800" cy="365125"/>
          </a:xfrm>
        </p:spPr>
        <p:txBody>
          <a:bodyPr/>
          <a:lstStyle>
            <a:lvl1pPr>
              <a:defRPr>
                <a:solidFill>
                  <a:schemeClr val="accent1">
                    <a:lumMod val="50000"/>
                  </a:schemeClr>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a:xfrm>
            <a:off x="3657600" y="6356350"/>
            <a:ext cx="3962400" cy="365125"/>
          </a:xfrm>
        </p:spPr>
        <p:txBody>
          <a:bodyPr/>
          <a:lstStyle>
            <a:lvl1pPr>
              <a:defRPr>
                <a:solidFill>
                  <a:schemeClr val="accent1">
                    <a:lumMod val="50000"/>
                  </a:schemeClr>
                </a:solidFill>
              </a:defRPr>
            </a:lvl1pPr>
          </a:lstStyle>
          <a:p>
            <a:endParaRPr lang="en-US"/>
          </a:p>
        </p:txBody>
      </p:sp>
      <p:sp>
        <p:nvSpPr>
          <p:cNvPr id="8" name="Slide Number Placeholder 5"/>
          <p:cNvSpPr>
            <a:spLocks noGrp="1"/>
          </p:cNvSpPr>
          <p:nvPr>
            <p:ph type="sldNum" sz="quarter" idx="12"/>
          </p:nvPr>
        </p:nvSpPr>
        <p:spPr>
          <a:xfrm>
            <a:off x="7696200" y="6356350"/>
            <a:ext cx="990600" cy="365125"/>
          </a:xfrm>
        </p:spPr>
        <p:txBody>
          <a:bodyPr/>
          <a:lstStyle>
            <a:lvl1pPr>
              <a:defRPr>
                <a:solidFill>
                  <a:schemeClr val="accent1">
                    <a:lumMod val="50000"/>
                  </a:schemeClr>
                </a:solidFill>
              </a:defRPr>
            </a:lvl1p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990600"/>
          </a:xfrm>
        </p:spPr>
        <p:txBody>
          <a:bodyPr/>
          <a:lstStyle>
            <a:lvl1pPr algn="ctr">
              <a:defRPr sz="3800" b="1">
                <a:solidFill>
                  <a:schemeClr val="accent1">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33400" y="1828800"/>
            <a:ext cx="8001000" cy="4038600"/>
          </a:xfrm>
        </p:spPr>
        <p:txBody>
          <a:bodyPr/>
          <a:lstStyle>
            <a:lvl1pPr>
              <a:defRPr sz="2800">
                <a:solidFill>
                  <a:schemeClr val="bg2">
                    <a:lumMod val="50000"/>
                  </a:schemeClr>
                </a:solidFill>
                <a:latin typeface="Calibri" pitchFamily="34" charset="0"/>
              </a:defRPr>
            </a:lvl1pPr>
            <a:lvl2pPr>
              <a:defRPr sz="2400">
                <a:solidFill>
                  <a:schemeClr val="accent1">
                    <a:lumMod val="75000"/>
                  </a:schemeClr>
                </a:solidFill>
                <a:latin typeface="Calibri" pitchFamily="34" charset="0"/>
              </a:defRPr>
            </a:lvl2pPr>
            <a:lvl3pPr>
              <a:defRPr sz="2200">
                <a:solidFill>
                  <a:schemeClr val="accent1">
                    <a:lumMod val="50000"/>
                  </a:schemeClr>
                </a:solidFill>
                <a:latin typeface="Calibri" pitchFamily="34" charset="0"/>
              </a:defRPr>
            </a:lvl3pPr>
            <a:lvl4pPr>
              <a:defRPr>
                <a:solidFill>
                  <a:schemeClr val="accent1">
                    <a:lumMod val="75000"/>
                  </a:schemeClr>
                </a:solidFill>
                <a:latin typeface="Calibri" pitchFamily="34" charset="0"/>
              </a:defRPr>
            </a:lvl4pPr>
            <a:lvl5pPr>
              <a:defRPr sz="1800">
                <a:solidFill>
                  <a:schemeClr val="accent1">
                    <a:lumMod val="50000"/>
                  </a:schemeClr>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2133600" y="6356350"/>
            <a:ext cx="1447800" cy="365125"/>
          </a:xfrm>
        </p:spPr>
        <p:txBody>
          <a:bodyPr/>
          <a:lstStyle>
            <a:lvl1pPr>
              <a:defRPr>
                <a:solidFill>
                  <a:schemeClr val="tx2">
                    <a:lumMod val="75000"/>
                  </a:schemeClr>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a:xfrm>
            <a:off x="3657600" y="6356350"/>
            <a:ext cx="3962400" cy="365125"/>
          </a:xfrm>
        </p:spPr>
        <p:txBody>
          <a:bodyPr/>
          <a:lstStyle>
            <a:lvl1pPr>
              <a:defRPr>
                <a:solidFill>
                  <a:schemeClr val="tx2">
                    <a:lumMod val="75000"/>
                  </a:schemeClr>
                </a:solidFill>
              </a:defRPr>
            </a:lvl1pPr>
          </a:lstStyle>
          <a:p>
            <a:endParaRPr lang="en-US"/>
          </a:p>
        </p:txBody>
      </p:sp>
      <p:sp>
        <p:nvSpPr>
          <p:cNvPr id="8" name="Slide Number Placeholder 5"/>
          <p:cNvSpPr>
            <a:spLocks noGrp="1"/>
          </p:cNvSpPr>
          <p:nvPr>
            <p:ph type="sldNum" sz="quarter" idx="12"/>
          </p:nvPr>
        </p:nvSpPr>
        <p:spPr>
          <a:xfrm>
            <a:off x="7696200" y="6356350"/>
            <a:ext cx="990600" cy="365125"/>
          </a:xfrm>
        </p:spPr>
        <p:txBody>
          <a:bodyPr/>
          <a:lstStyle>
            <a:lvl1pPr>
              <a:defRPr>
                <a:solidFill>
                  <a:schemeClr val="tx2">
                    <a:lumMod val="75000"/>
                  </a:schemeClr>
                </a:solidFill>
              </a:defRPr>
            </a:lvl1p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33FE6-9AAE-4EA4-B5A5-5EC11B9AE3AC}" type="datetimeFigureOut">
              <a:rPr lang="en-US" smtClean="0"/>
              <a:pPr/>
              <a:t>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lvl1pPr>
              <a:defRPr sz="3600" b="1"/>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47800"/>
            <a:ext cx="40386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solidFill>
                  <a:schemeClr val="tx2">
                    <a:lumMod val="75000"/>
                  </a:schemeClr>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p:txBody>
          <a:bodyPr/>
          <a:lstStyle>
            <a:lvl1pPr>
              <a:defRPr>
                <a:solidFill>
                  <a:schemeClr val="tx2">
                    <a:lumMod val="75000"/>
                  </a:schemeClr>
                </a:solidFill>
              </a:defRPr>
            </a:lvl1pPr>
          </a:lstStyle>
          <a:p>
            <a:endParaRPr lang="en-US"/>
          </a:p>
        </p:txBody>
      </p:sp>
      <p:sp>
        <p:nvSpPr>
          <p:cNvPr id="8" name="Slide Number Placeholder 5"/>
          <p:cNvSpPr>
            <a:spLocks noGrp="1"/>
          </p:cNvSpPr>
          <p:nvPr>
            <p:ph type="sldNum" sz="quarter" idx="12"/>
          </p:nvPr>
        </p:nvSpPr>
        <p:spPr/>
        <p:txBody>
          <a:bodyPr/>
          <a:lstStyle>
            <a:lvl1pPr>
              <a:defRPr>
                <a:solidFill>
                  <a:schemeClr val="tx2">
                    <a:lumMod val="75000"/>
                  </a:schemeClr>
                </a:solidFill>
              </a:defRPr>
            </a:lvl1p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01000" cy="990600"/>
          </a:xfrm>
        </p:spPr>
        <p:txBody>
          <a:bodyPr/>
          <a:lstStyle>
            <a:lvl1pPr algn="ctr">
              <a:defRPr sz="3800" b="1">
                <a:solidFill>
                  <a:schemeClr val="accent1">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33400" y="1676400"/>
            <a:ext cx="8001000" cy="3962400"/>
          </a:xfrm>
        </p:spPr>
        <p:txBody>
          <a:bodyPr/>
          <a:lstStyle>
            <a:lvl1pPr>
              <a:defRPr sz="2800">
                <a:solidFill>
                  <a:schemeClr val="accent1">
                    <a:lumMod val="50000"/>
                  </a:schemeClr>
                </a:solidFill>
                <a:latin typeface="Calibri" pitchFamily="34" charset="0"/>
              </a:defRPr>
            </a:lvl1pPr>
            <a:lvl2pPr>
              <a:defRPr sz="2400">
                <a:solidFill>
                  <a:schemeClr val="accent1">
                    <a:lumMod val="75000"/>
                  </a:schemeClr>
                </a:solidFill>
                <a:latin typeface="Calibri" pitchFamily="34" charset="0"/>
              </a:defRPr>
            </a:lvl2pPr>
            <a:lvl3pPr>
              <a:defRPr sz="2200">
                <a:solidFill>
                  <a:schemeClr val="accent1">
                    <a:lumMod val="50000"/>
                  </a:schemeClr>
                </a:solidFill>
                <a:latin typeface="Calibri" pitchFamily="34" charset="0"/>
              </a:defRPr>
            </a:lvl3pPr>
            <a:lvl4pPr>
              <a:defRPr>
                <a:solidFill>
                  <a:schemeClr val="accent1">
                    <a:lumMod val="75000"/>
                  </a:schemeClr>
                </a:solidFill>
                <a:latin typeface="Calibri" pitchFamily="34" charset="0"/>
              </a:defRPr>
            </a:lvl4pPr>
            <a:lvl5pPr>
              <a:defRPr sz="1800">
                <a:solidFill>
                  <a:schemeClr val="accent1">
                    <a:lumMod val="50000"/>
                  </a:schemeClr>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1828800" y="6356350"/>
            <a:ext cx="1752600" cy="365125"/>
          </a:xfrm>
        </p:spPr>
        <p:txBody>
          <a:bodyPr/>
          <a:lstStyle>
            <a:lvl1pPr>
              <a:defRPr>
                <a:solidFill>
                  <a:schemeClr val="bg1"/>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a:xfrm>
            <a:off x="3657600" y="6356350"/>
            <a:ext cx="3962400" cy="365125"/>
          </a:xfrm>
        </p:spPr>
        <p:txBody>
          <a:bodyPr/>
          <a:lstStyle>
            <a:lvl1pPr>
              <a:defRPr>
                <a:solidFill>
                  <a:schemeClr val="bg1"/>
                </a:solidFill>
              </a:defRPr>
            </a:lvl1pPr>
          </a:lstStyle>
          <a:p>
            <a:endParaRPr lang="en-US"/>
          </a:p>
        </p:txBody>
      </p:sp>
      <p:sp>
        <p:nvSpPr>
          <p:cNvPr id="8" name="Slide Number Placeholder 5"/>
          <p:cNvSpPr>
            <a:spLocks noGrp="1"/>
          </p:cNvSpPr>
          <p:nvPr>
            <p:ph type="sldNum" sz="quarter" idx="12"/>
          </p:nvPr>
        </p:nvSpPr>
        <p:spPr>
          <a:xfrm>
            <a:off x="7696200" y="6356350"/>
            <a:ext cx="990600" cy="365125"/>
          </a:xfrm>
        </p:spPr>
        <p:txBody>
          <a:bodyPr/>
          <a:lstStyle>
            <a:lvl1pPr>
              <a:defRPr>
                <a:solidFill>
                  <a:schemeClr val="bg1"/>
                </a:solidFill>
              </a:defRPr>
            </a:lvl1p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589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8675"/>
            <a:ext cx="4040188"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589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8675"/>
            <a:ext cx="4041775" cy="3844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033FE6-9AAE-4EA4-B5A5-5EC11B9AE3AC}" type="datetimeFigureOut">
              <a:rPr lang="en-US" smtClean="0"/>
              <a:pPr/>
              <a:t>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033FE6-9AAE-4EA4-B5A5-5EC11B9AE3AC}" type="datetimeFigureOut">
              <a:rPr lang="en-US" smtClean="0"/>
              <a:pPr/>
              <a:t>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33FE6-9AAE-4EA4-B5A5-5EC11B9AE3AC}" type="datetimeFigureOut">
              <a:rPr lang="en-US" smtClean="0"/>
              <a:pPr/>
              <a:t>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746750"/>
          </a:xfrm>
        </p:spPr>
        <p:txBody>
          <a:bodyPr/>
          <a:lstStyle>
            <a:lvl1pPr>
              <a:defRPr sz="3200">
                <a:solidFill>
                  <a:schemeClr val="accent1">
                    <a:lumMod val="50000"/>
                  </a:schemeClr>
                </a:solidFill>
                <a:latin typeface="Georgia" pitchFamily="18" charset="0"/>
              </a:defRPr>
            </a:lvl1pPr>
            <a:lvl2pPr>
              <a:defRPr sz="2800">
                <a:solidFill>
                  <a:schemeClr val="bg2">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058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33FE6-9AAE-4EA4-B5A5-5EC11B9AE3AC}" type="datetimeFigureOut">
              <a:rPr lang="en-US" smtClean="0"/>
              <a:pPr/>
              <a:t>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12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2879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33FE6-9AAE-4EA4-B5A5-5EC11B9AE3AC}" type="datetimeFigureOut">
              <a:rPr lang="en-US" smtClean="0"/>
              <a:pPr/>
              <a:t>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otated Title an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lumMod val="75000"/>
                  </a:schemeClr>
                </a:solidFill>
              </a:defRPr>
            </a:lvl1pPr>
          </a:lstStyle>
          <a:p>
            <a:fld id="{B3033FE6-9AAE-4EA4-B5A5-5EC11B9AE3AC}" type="datetimeFigureOut">
              <a:rPr lang="en-US" smtClean="0"/>
              <a:pPr/>
              <a:t>1/20/12</a:t>
            </a:fld>
            <a:endParaRPr lang="en-US"/>
          </a:p>
        </p:txBody>
      </p:sp>
      <p:sp>
        <p:nvSpPr>
          <p:cNvPr id="4" name="Footer Placeholder 3"/>
          <p:cNvSpPr>
            <a:spLocks noGrp="1"/>
          </p:cNvSpPr>
          <p:nvPr>
            <p:ph type="ftr" sz="quarter" idx="11"/>
          </p:nvPr>
        </p:nvSpPr>
        <p:spPr/>
        <p:txBody>
          <a:bodyPr/>
          <a:lstStyle>
            <a:lvl1pPr>
              <a:defRPr>
                <a:solidFill>
                  <a:schemeClr val="tx2">
                    <a:lumMod val="75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lumMod val="75000"/>
                  </a:schemeClr>
                </a:solidFill>
              </a:defRPr>
            </a:lvl1pPr>
          </a:lstStyle>
          <a:p>
            <a:fld id="{A0334597-0122-4F1D-9FF5-919A0466CEC2}" type="slidenum">
              <a:rPr lang="en-US" smtClean="0"/>
              <a:pPr/>
              <a:t>‹#›</a:t>
            </a:fld>
            <a:endParaRPr lang="en-US"/>
          </a:p>
        </p:txBody>
      </p:sp>
      <p:sp>
        <p:nvSpPr>
          <p:cNvPr id="6" name="Vertical Title 1"/>
          <p:cNvSpPr>
            <a:spLocks noGrp="1"/>
          </p:cNvSpPr>
          <p:nvPr>
            <p:ph type="title" orient="vert"/>
          </p:nvPr>
        </p:nvSpPr>
        <p:spPr>
          <a:xfrm>
            <a:off x="6629400" y="274639"/>
            <a:ext cx="2057400" cy="5745162"/>
          </a:xfrm>
          <a:prstGeom prst="rect">
            <a:avLst/>
          </a:prstGeom>
        </p:spPr>
        <p:txBody>
          <a:bodyPr vert="eaVert"/>
          <a:lstStyle>
            <a:lvl1pPr>
              <a:defRPr sz="3200"/>
            </a:lvl1pPr>
          </a:lstStyle>
          <a:p>
            <a:r>
              <a:rPr lang="en-US" smtClean="0"/>
              <a:t>Click to edit Master title style</a:t>
            </a:r>
            <a:endParaRPr lang="en-US"/>
          </a:p>
        </p:txBody>
      </p:sp>
      <p:sp>
        <p:nvSpPr>
          <p:cNvPr id="7" name="Vertical Text Placeholder 2"/>
          <p:cNvSpPr>
            <a:spLocks noGrp="1"/>
          </p:cNvSpPr>
          <p:nvPr>
            <p:ph type="body" orient="vert" idx="1"/>
          </p:nvPr>
        </p:nvSpPr>
        <p:spPr>
          <a:xfrm>
            <a:off x="457200" y="274639"/>
            <a:ext cx="6019800" cy="57451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otated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lumMod val="75000"/>
                  </a:schemeClr>
                </a:solidFill>
              </a:defRPr>
            </a:lvl1pPr>
          </a:lstStyle>
          <a:p>
            <a:fld id="{B3033FE6-9AAE-4EA4-B5A5-5EC11B9AE3AC}" type="datetimeFigureOut">
              <a:rPr lang="en-US" smtClean="0"/>
              <a:pPr/>
              <a:t>1/20/12</a:t>
            </a:fld>
            <a:endParaRPr lang="en-US"/>
          </a:p>
        </p:txBody>
      </p:sp>
      <p:sp>
        <p:nvSpPr>
          <p:cNvPr id="4" name="Footer Placeholder 3"/>
          <p:cNvSpPr>
            <a:spLocks noGrp="1"/>
          </p:cNvSpPr>
          <p:nvPr>
            <p:ph type="ftr" sz="quarter" idx="11"/>
          </p:nvPr>
        </p:nvSpPr>
        <p:spPr/>
        <p:txBody>
          <a:bodyPr/>
          <a:lstStyle>
            <a:lvl1pPr>
              <a:defRPr>
                <a:solidFill>
                  <a:schemeClr val="tx2">
                    <a:lumMod val="75000"/>
                  </a:schemeClr>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lumMod val="75000"/>
                  </a:schemeClr>
                </a:solidFill>
              </a:defRPr>
            </a:lvl1pPr>
          </a:lstStyle>
          <a:p>
            <a:fld id="{A0334597-0122-4F1D-9FF5-919A0466CEC2}" type="slidenum">
              <a:rPr lang="en-US" smtClean="0"/>
              <a:pPr/>
              <a:t>‹#›</a:t>
            </a:fld>
            <a:endParaRPr lang="en-US"/>
          </a:p>
        </p:txBody>
      </p:sp>
      <p:sp>
        <p:nvSpPr>
          <p:cNvPr id="7"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8" name="Vertical Text Placeholder 2"/>
          <p:cNvSpPr>
            <a:spLocks noGrp="1"/>
          </p:cNvSpPr>
          <p:nvPr>
            <p:ph type="body" orient="vert" idx="1"/>
          </p:nvPr>
        </p:nvSpPr>
        <p:spPr>
          <a:xfrm>
            <a:off x="457200" y="1600201"/>
            <a:ext cx="8229600" cy="4419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033FE6-9AAE-4EA4-B5A5-5EC11B9AE3AC}" type="datetimeFigureOut">
              <a:rPr lang="en-US" smtClean="0"/>
              <a:pPr/>
              <a:t>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33FE6-9AAE-4EA4-B5A5-5EC11B9AE3AC}" type="datetimeFigureOut">
              <a:rPr lang="en-US" smtClean="0"/>
              <a:pPr/>
              <a:t>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33FE6-9AAE-4EA4-B5A5-5EC11B9AE3AC}" type="datetimeFigureOut">
              <a:rPr lang="en-US" smtClean="0"/>
              <a:pPr/>
              <a:t>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828800" y="6356350"/>
            <a:ext cx="1752600" cy="365125"/>
          </a:xfrm>
        </p:spPr>
        <p:txBody>
          <a:bodyPr/>
          <a:lstStyle/>
          <a:p>
            <a:fld id="{B3033FE6-9AAE-4EA4-B5A5-5EC11B9AE3AC}" type="datetimeFigureOut">
              <a:rPr lang="en-US" smtClean="0"/>
              <a:pPr/>
              <a:t>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033FE6-9AAE-4EA4-B5A5-5EC11B9AE3AC}" type="datetimeFigureOut">
              <a:rPr lang="en-US" smtClean="0"/>
              <a:pPr/>
              <a:t>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033FE6-9AAE-4EA4-B5A5-5EC11B9AE3AC}" type="datetimeFigureOut">
              <a:rPr lang="en-US" smtClean="0"/>
              <a:pPr/>
              <a:t>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033FE6-9AAE-4EA4-B5A5-5EC11B9AE3AC}" type="datetimeFigureOut">
              <a:rPr lang="en-US" smtClean="0"/>
              <a:pPr/>
              <a:t>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33FE6-9AAE-4EA4-B5A5-5EC11B9AE3AC}" type="datetimeFigureOut">
              <a:rPr lang="en-US" smtClean="0"/>
              <a:pPr/>
              <a:t>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33FE6-9AAE-4EA4-B5A5-5EC11B9AE3AC}" type="datetimeFigureOut">
              <a:rPr lang="en-US" smtClean="0"/>
              <a:pPr/>
              <a:t>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34597-0122-4F1D-9FF5-919A0466CEC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3033FE6-9AAE-4EA4-B5A5-5EC11B9AE3AC}" type="datetimeFigureOut">
              <a:rPr lang="en-US" smtClean="0"/>
              <a:pPr/>
              <a:t>1/20/12</a:t>
            </a:fld>
            <a:endParaRPr lang="en-US"/>
          </a:p>
        </p:txBody>
      </p:sp>
      <p:sp>
        <p:nvSpPr>
          <p:cNvPr id="9" name="Slide Number Placeholder 8"/>
          <p:cNvSpPr>
            <a:spLocks noGrp="1"/>
          </p:cNvSpPr>
          <p:nvPr>
            <p:ph type="sldNum" sz="quarter" idx="11"/>
          </p:nvPr>
        </p:nvSpPr>
        <p:spPr/>
        <p:txBody>
          <a:bodyPr/>
          <a:lstStyle/>
          <a:p>
            <a:fld id="{A0334597-0122-4F1D-9FF5-919A0466CEC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33FE6-9AAE-4EA4-B5A5-5EC11B9AE3AC}" type="datetimeFigureOut">
              <a:rPr lang="en-US" smtClean="0"/>
              <a:pPr/>
              <a:t>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33FE6-9AAE-4EA4-B5A5-5EC11B9AE3AC}" type="datetimeFigureOut">
              <a:rPr lang="en-US" smtClean="0"/>
              <a:pPr/>
              <a:t>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lvl1pPr>
              <a:defRPr sz="3600" b="1"/>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95400"/>
            <a:ext cx="40386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1828800" y="6356350"/>
            <a:ext cx="1752600" cy="365125"/>
          </a:xfrm>
        </p:spPr>
        <p:txBody>
          <a:bodyPr/>
          <a:lstStyle>
            <a:lvl1pPr>
              <a:defRPr>
                <a:solidFill>
                  <a:schemeClr val="bg1"/>
                </a:solidFill>
              </a:defRPr>
            </a:lvl1pPr>
          </a:lstStyle>
          <a:p>
            <a:fld id="{B3033FE6-9AAE-4EA4-B5A5-5EC11B9AE3AC}" type="datetimeFigureOut">
              <a:rPr lang="en-US" smtClean="0"/>
              <a:pPr/>
              <a:t>1/20/12</a:t>
            </a:fld>
            <a:endParaRPr lang="en-US"/>
          </a:p>
        </p:txBody>
      </p:sp>
      <p:sp>
        <p:nvSpPr>
          <p:cNvPr id="7"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8" name="Slide Number Placeholder 5"/>
          <p:cNvSpPr>
            <a:spLocks noGrp="1"/>
          </p:cNvSpPr>
          <p:nvPr>
            <p:ph type="sldNum" sz="quarter" idx="12"/>
          </p:nvPr>
        </p:nvSpPr>
        <p:spPr/>
        <p:txBody>
          <a:bodyPr/>
          <a:lstStyle>
            <a:lvl1pPr>
              <a:defRPr>
                <a:solidFill>
                  <a:schemeClr val="bg1"/>
                </a:solidFill>
              </a:defRPr>
            </a:lvl1pPr>
          </a:lstStyle>
          <a:p>
            <a:fld id="{A0334597-0122-4F1D-9FF5-919A0466CEC2}"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27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24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827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224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828800" y="6356350"/>
            <a:ext cx="1752600" cy="365125"/>
          </a:xfrm>
        </p:spPr>
        <p:txBody>
          <a:bodyPr/>
          <a:lstStyle/>
          <a:p>
            <a:fld id="{B3033FE6-9AAE-4EA4-B5A5-5EC11B9AE3AC}" type="datetimeFigureOut">
              <a:rPr lang="en-US" smtClean="0"/>
              <a:pPr/>
              <a:t>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828800" y="6356350"/>
            <a:ext cx="1752600" cy="365125"/>
          </a:xfrm>
        </p:spPr>
        <p:txBody>
          <a:bodyPr/>
          <a:lstStyle/>
          <a:p>
            <a:fld id="{B3033FE6-9AAE-4EA4-B5A5-5EC11B9AE3AC}" type="datetimeFigureOut">
              <a:rPr lang="en-US" smtClean="0"/>
              <a:pPr/>
              <a:t>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28800" y="6356350"/>
            <a:ext cx="1752600" cy="365125"/>
          </a:xfrm>
        </p:spPr>
        <p:txBody>
          <a:bodyPr/>
          <a:lstStyle/>
          <a:p>
            <a:fld id="{B3033FE6-9AAE-4EA4-B5A5-5EC11B9AE3AC}" type="datetimeFigureOut">
              <a:rPr lang="en-US" smtClean="0"/>
              <a:pPr/>
              <a:t>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518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828800" y="6356350"/>
            <a:ext cx="1752600" cy="365125"/>
          </a:xfrm>
        </p:spPr>
        <p:txBody>
          <a:bodyPr/>
          <a:lstStyle/>
          <a:p>
            <a:fld id="{B3033FE6-9AAE-4EA4-B5A5-5EC11B9AE3AC}" type="datetimeFigureOut">
              <a:rPr lang="en-US" smtClean="0"/>
              <a:pPr/>
              <a:t>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34597-0122-4F1D-9FF5-919A0466CE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4.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pic>
        <p:nvPicPr>
          <p:cNvPr id="8" name="Picture 7" descr="generic_DSL_whitebluelogo.jpg"/>
          <p:cNvPicPr>
            <a:picLocks noChangeAspect="1"/>
          </p:cNvPicPr>
          <p:nvPr/>
        </p:nvPicPr>
        <p:blipFill>
          <a:blip r:embed="rId14" cstate="print"/>
          <a:stretch>
            <a:fillRect/>
          </a:stretch>
        </p:blipFill>
        <p:spPr>
          <a:xfrm>
            <a:off x="0" y="5776991"/>
            <a:ext cx="9144000" cy="1081009"/>
          </a:xfrm>
          <a:prstGeom prst="rect">
            <a:avLst/>
          </a:prstGeom>
        </p:spPr>
      </p:pic>
      <p:sp>
        <p:nvSpPr>
          <p:cNvPr id="1026" name="Title Placeholder 1"/>
          <p:cNvSpPr>
            <a:spLocks noGrp="1"/>
          </p:cNvSpPr>
          <p:nvPr>
            <p:ph type="title"/>
          </p:nvPr>
        </p:nvSpPr>
        <p:spPr bwMode="auto">
          <a:xfrm>
            <a:off x="457200" y="5334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4478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828800" y="63563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Calibri" pitchFamily="34" charset="0"/>
              </a:defRPr>
            </a:lvl1pPr>
          </a:lstStyle>
          <a:p>
            <a:fld id="{B3033FE6-9AAE-4EA4-B5A5-5EC11B9AE3AC}" type="datetimeFigureOut">
              <a:rPr lang="en-US" smtClean="0"/>
              <a:pPr/>
              <a:t>1/20/12</a:t>
            </a:fld>
            <a:endParaRPr lang="en-US"/>
          </a:p>
        </p:txBody>
      </p:sp>
      <p:sp>
        <p:nvSpPr>
          <p:cNvPr id="5" name="Footer Placeholder 4"/>
          <p:cNvSpPr>
            <a:spLocks noGrp="1"/>
          </p:cNvSpPr>
          <p:nvPr>
            <p:ph type="ftr" sz="quarter" idx="3"/>
          </p:nvPr>
        </p:nvSpPr>
        <p:spPr>
          <a:xfrm>
            <a:off x="3657600" y="6356350"/>
            <a:ext cx="39624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7696200" y="6356350"/>
            <a:ext cx="990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Calibri" pitchFamily="34" charset="0"/>
              </a:defRPr>
            </a:lvl1pPr>
          </a:lstStyle>
          <a:p>
            <a:fld id="{A0334597-0122-4F1D-9FF5-919A0466CE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3600" b="1" kern="1200">
          <a:solidFill>
            <a:srgbClr val="254061"/>
          </a:solidFill>
          <a:latin typeface="Georgia" pitchFamily="18" charset="0"/>
          <a:ea typeface="+mj-ea"/>
          <a:cs typeface="+mj-cs"/>
        </a:defRPr>
      </a:lvl1pPr>
      <a:lvl2pPr algn="ctr" rtl="0" eaLnBrk="1" fontAlgn="base" hangingPunct="1">
        <a:spcBef>
          <a:spcPct val="0"/>
        </a:spcBef>
        <a:spcAft>
          <a:spcPct val="0"/>
        </a:spcAft>
        <a:defRPr sz="3800">
          <a:solidFill>
            <a:srgbClr val="254061"/>
          </a:solidFill>
          <a:latin typeface="Georgia" pitchFamily="18" charset="0"/>
        </a:defRPr>
      </a:lvl2pPr>
      <a:lvl3pPr algn="ctr" rtl="0" eaLnBrk="1" fontAlgn="base" hangingPunct="1">
        <a:spcBef>
          <a:spcPct val="0"/>
        </a:spcBef>
        <a:spcAft>
          <a:spcPct val="0"/>
        </a:spcAft>
        <a:defRPr sz="3800">
          <a:solidFill>
            <a:srgbClr val="254061"/>
          </a:solidFill>
          <a:latin typeface="Georgia" pitchFamily="18" charset="0"/>
        </a:defRPr>
      </a:lvl3pPr>
      <a:lvl4pPr algn="ctr" rtl="0" eaLnBrk="1" fontAlgn="base" hangingPunct="1">
        <a:spcBef>
          <a:spcPct val="0"/>
        </a:spcBef>
        <a:spcAft>
          <a:spcPct val="0"/>
        </a:spcAft>
        <a:defRPr sz="3800">
          <a:solidFill>
            <a:srgbClr val="254061"/>
          </a:solidFill>
          <a:latin typeface="Georgia" pitchFamily="18" charset="0"/>
        </a:defRPr>
      </a:lvl4pPr>
      <a:lvl5pPr algn="ctr" rtl="0" eaLnBrk="1" fontAlgn="base" hangingPunct="1">
        <a:spcBef>
          <a:spcPct val="0"/>
        </a:spcBef>
        <a:spcAft>
          <a:spcPct val="0"/>
        </a:spcAft>
        <a:defRPr sz="3800">
          <a:solidFill>
            <a:srgbClr val="254061"/>
          </a:solidFill>
          <a:latin typeface="Georgia"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254061"/>
          </a:solidFill>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2600" kern="1200">
          <a:solidFill>
            <a:srgbClr val="376092"/>
          </a:solidFill>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254061"/>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376092"/>
          </a:solidFill>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kern="1200">
          <a:solidFill>
            <a:srgbClr val="25406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pic>
        <p:nvPicPr>
          <p:cNvPr id="8" name="Picture 7" descr="generic_DSL_whitebluelogo.jpg"/>
          <p:cNvPicPr>
            <a:picLocks noChangeAspect="1"/>
          </p:cNvPicPr>
          <p:nvPr/>
        </p:nvPicPr>
        <p:blipFill>
          <a:blip r:embed="rId14" cstate="print"/>
          <a:stretch>
            <a:fillRect/>
          </a:stretch>
        </p:blipFill>
        <p:spPr>
          <a:xfrm>
            <a:off x="-57686" y="0"/>
            <a:ext cx="9183172" cy="6858000"/>
          </a:xfrm>
          <a:prstGeom prst="rect">
            <a:avLst/>
          </a:prstGeom>
        </p:spPr>
      </p:pic>
      <p:sp>
        <p:nvSpPr>
          <p:cNvPr id="1026" name="Title Placeholder 1"/>
          <p:cNvSpPr>
            <a:spLocks noGrp="1"/>
          </p:cNvSpPr>
          <p:nvPr>
            <p:ph type="title"/>
          </p:nvPr>
        </p:nvSpPr>
        <p:spPr bwMode="auto">
          <a:xfrm>
            <a:off x="457200" y="4572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371600"/>
            <a:ext cx="8229600" cy="4343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133600" y="6356350"/>
            <a:ext cx="1447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Calibri" pitchFamily="34" charset="0"/>
              </a:defRPr>
            </a:lvl1pPr>
          </a:lstStyle>
          <a:p>
            <a:fld id="{B3033FE6-9AAE-4EA4-B5A5-5EC11B9AE3AC}" type="datetimeFigureOut">
              <a:rPr lang="en-US" smtClean="0"/>
              <a:pPr/>
              <a:t>1/20/12</a:t>
            </a:fld>
            <a:endParaRPr lang="en-US"/>
          </a:p>
        </p:txBody>
      </p:sp>
      <p:sp>
        <p:nvSpPr>
          <p:cNvPr id="5" name="Footer Placeholder 4"/>
          <p:cNvSpPr>
            <a:spLocks noGrp="1"/>
          </p:cNvSpPr>
          <p:nvPr>
            <p:ph type="ftr" sz="quarter" idx="3"/>
          </p:nvPr>
        </p:nvSpPr>
        <p:spPr>
          <a:xfrm>
            <a:off x="3657600" y="6356350"/>
            <a:ext cx="39624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7696200" y="6356350"/>
            <a:ext cx="990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Calibri" pitchFamily="34" charset="0"/>
              </a:defRPr>
            </a:lvl1pPr>
          </a:lstStyle>
          <a:p>
            <a:fld id="{A0334597-0122-4F1D-9FF5-919A0466CE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3600" b="1" kern="1200">
          <a:solidFill>
            <a:schemeClr val="accent1">
              <a:lumMod val="60000"/>
              <a:lumOff val="40000"/>
            </a:schemeClr>
          </a:solidFill>
          <a:latin typeface="Georgia" pitchFamily="18" charset="0"/>
          <a:ea typeface="+mj-ea"/>
          <a:cs typeface="+mj-cs"/>
        </a:defRPr>
      </a:lvl1pPr>
      <a:lvl2pPr algn="ctr" rtl="0" eaLnBrk="1" fontAlgn="base" hangingPunct="1">
        <a:spcBef>
          <a:spcPct val="0"/>
        </a:spcBef>
        <a:spcAft>
          <a:spcPct val="0"/>
        </a:spcAft>
        <a:defRPr sz="3800">
          <a:solidFill>
            <a:srgbClr val="254061"/>
          </a:solidFill>
          <a:latin typeface="Georgia" pitchFamily="18" charset="0"/>
        </a:defRPr>
      </a:lvl2pPr>
      <a:lvl3pPr algn="ctr" rtl="0" eaLnBrk="1" fontAlgn="base" hangingPunct="1">
        <a:spcBef>
          <a:spcPct val="0"/>
        </a:spcBef>
        <a:spcAft>
          <a:spcPct val="0"/>
        </a:spcAft>
        <a:defRPr sz="3800">
          <a:solidFill>
            <a:srgbClr val="254061"/>
          </a:solidFill>
          <a:latin typeface="Georgia" pitchFamily="18" charset="0"/>
        </a:defRPr>
      </a:lvl3pPr>
      <a:lvl4pPr algn="ctr" rtl="0" eaLnBrk="1" fontAlgn="base" hangingPunct="1">
        <a:spcBef>
          <a:spcPct val="0"/>
        </a:spcBef>
        <a:spcAft>
          <a:spcPct val="0"/>
        </a:spcAft>
        <a:defRPr sz="3800">
          <a:solidFill>
            <a:srgbClr val="254061"/>
          </a:solidFill>
          <a:latin typeface="Georgia" pitchFamily="18" charset="0"/>
        </a:defRPr>
      </a:lvl4pPr>
      <a:lvl5pPr algn="ctr" rtl="0" eaLnBrk="1" fontAlgn="base" hangingPunct="1">
        <a:spcBef>
          <a:spcPct val="0"/>
        </a:spcBef>
        <a:spcAft>
          <a:spcPct val="0"/>
        </a:spcAft>
        <a:defRPr sz="3800">
          <a:solidFill>
            <a:srgbClr val="254061"/>
          </a:solidFill>
          <a:latin typeface="Georgia"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accent1">
              <a:lumMod val="60000"/>
              <a:lumOff val="40000"/>
            </a:schemeClr>
          </a:solidFill>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2600" kern="1200">
          <a:solidFill>
            <a:schemeClr val="bg2">
              <a:lumMod val="75000"/>
            </a:schemeClr>
          </a:solidFill>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accent1">
              <a:lumMod val="40000"/>
              <a:lumOff val="60000"/>
            </a:schemeClr>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tx2">
              <a:lumMod val="60000"/>
              <a:lumOff val="40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pic>
        <p:nvPicPr>
          <p:cNvPr id="8" name="Picture 7" descr="generic_DSL_whitebluelogo.jpg"/>
          <p:cNvPicPr>
            <a:picLocks noChangeAspect="1"/>
          </p:cNvPicPr>
          <p:nvPr/>
        </p:nvPicPr>
        <p:blipFill>
          <a:blip r:embed="rId14" cstate="print"/>
          <a:stretch>
            <a:fillRect/>
          </a:stretch>
        </p:blipFill>
        <p:spPr>
          <a:xfrm>
            <a:off x="-76200" y="0"/>
            <a:ext cx="9220200" cy="6858000"/>
          </a:xfrm>
          <a:prstGeom prst="rect">
            <a:avLst/>
          </a:prstGeom>
        </p:spPr>
      </p:pic>
      <p:sp>
        <p:nvSpPr>
          <p:cNvPr id="1026" name="Title Placeholder 1"/>
          <p:cNvSpPr>
            <a:spLocks noGrp="1"/>
          </p:cNvSpPr>
          <p:nvPr>
            <p:ph type="title"/>
          </p:nvPr>
        </p:nvSpPr>
        <p:spPr bwMode="auto">
          <a:xfrm>
            <a:off x="457200" y="685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133600" y="6356350"/>
            <a:ext cx="1447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2">
                    <a:lumMod val="50000"/>
                  </a:schemeClr>
                </a:solidFill>
                <a:latin typeface="Calibri" pitchFamily="34" charset="0"/>
              </a:defRPr>
            </a:lvl1pPr>
          </a:lstStyle>
          <a:p>
            <a:fld id="{B3033FE6-9AAE-4EA4-B5A5-5EC11B9AE3AC}" type="datetimeFigureOut">
              <a:rPr lang="en-US" smtClean="0"/>
              <a:pPr/>
              <a:t>1/20/12</a:t>
            </a:fld>
            <a:endParaRPr lang="en-US"/>
          </a:p>
        </p:txBody>
      </p:sp>
      <p:sp>
        <p:nvSpPr>
          <p:cNvPr id="5" name="Footer Placeholder 4"/>
          <p:cNvSpPr>
            <a:spLocks noGrp="1"/>
          </p:cNvSpPr>
          <p:nvPr>
            <p:ph type="ftr" sz="quarter" idx="3"/>
          </p:nvPr>
        </p:nvSpPr>
        <p:spPr>
          <a:xfrm>
            <a:off x="3657600" y="6356350"/>
            <a:ext cx="39624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lumMod val="50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7696200" y="6356350"/>
            <a:ext cx="990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2">
                    <a:lumMod val="50000"/>
                  </a:schemeClr>
                </a:solidFill>
                <a:latin typeface="Calibri" pitchFamily="34" charset="0"/>
              </a:defRPr>
            </a:lvl1pPr>
          </a:lstStyle>
          <a:p>
            <a:fld id="{A0334597-0122-4F1D-9FF5-919A0466CE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3600" b="1" kern="1200">
          <a:solidFill>
            <a:srgbClr val="254061"/>
          </a:solidFill>
          <a:latin typeface="Georgia" pitchFamily="18" charset="0"/>
          <a:ea typeface="+mj-ea"/>
          <a:cs typeface="+mj-cs"/>
        </a:defRPr>
      </a:lvl1pPr>
      <a:lvl2pPr algn="ctr" rtl="0" eaLnBrk="1" fontAlgn="base" hangingPunct="1">
        <a:spcBef>
          <a:spcPct val="0"/>
        </a:spcBef>
        <a:spcAft>
          <a:spcPct val="0"/>
        </a:spcAft>
        <a:defRPr sz="3800">
          <a:solidFill>
            <a:srgbClr val="254061"/>
          </a:solidFill>
          <a:latin typeface="Georgia" pitchFamily="18" charset="0"/>
        </a:defRPr>
      </a:lvl2pPr>
      <a:lvl3pPr algn="ctr" rtl="0" eaLnBrk="1" fontAlgn="base" hangingPunct="1">
        <a:spcBef>
          <a:spcPct val="0"/>
        </a:spcBef>
        <a:spcAft>
          <a:spcPct val="0"/>
        </a:spcAft>
        <a:defRPr sz="3800">
          <a:solidFill>
            <a:srgbClr val="254061"/>
          </a:solidFill>
          <a:latin typeface="Georgia" pitchFamily="18" charset="0"/>
        </a:defRPr>
      </a:lvl3pPr>
      <a:lvl4pPr algn="ctr" rtl="0" eaLnBrk="1" fontAlgn="base" hangingPunct="1">
        <a:spcBef>
          <a:spcPct val="0"/>
        </a:spcBef>
        <a:spcAft>
          <a:spcPct val="0"/>
        </a:spcAft>
        <a:defRPr sz="3800">
          <a:solidFill>
            <a:srgbClr val="254061"/>
          </a:solidFill>
          <a:latin typeface="Georgia" pitchFamily="18" charset="0"/>
        </a:defRPr>
      </a:lvl4pPr>
      <a:lvl5pPr algn="ctr" rtl="0" eaLnBrk="1" fontAlgn="base" hangingPunct="1">
        <a:spcBef>
          <a:spcPct val="0"/>
        </a:spcBef>
        <a:spcAft>
          <a:spcPct val="0"/>
        </a:spcAft>
        <a:defRPr sz="3800">
          <a:solidFill>
            <a:srgbClr val="254061"/>
          </a:solidFill>
          <a:latin typeface="Georgia"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bg2">
              <a:lumMod val="50000"/>
            </a:schemeClr>
          </a:solidFill>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2600" kern="1200">
          <a:solidFill>
            <a:srgbClr val="376092"/>
          </a:solidFill>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254061"/>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376092"/>
          </a:solidFill>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kern="1200">
          <a:solidFill>
            <a:schemeClr val="accent1">
              <a:lumMod val="50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0334597-0122-4F1D-9FF5-919A0466CEC2}"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3033FE6-9AAE-4EA4-B5A5-5EC11B9AE3AC}" type="datetimeFigureOut">
              <a:rPr lang="en-US" smtClean="0"/>
              <a:pPr/>
              <a:t>1/20/12</a:t>
            </a:fld>
            <a:endParaRPr lang="en-US"/>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1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4.jpe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533400"/>
            <a:ext cx="7888180" cy="5478422"/>
          </a:xfrm>
          <a:prstGeom prst="rect">
            <a:avLst/>
          </a:prstGeom>
        </p:spPr>
        <p:txBody>
          <a:bodyPr wrap="square">
            <a:spAutoFit/>
          </a:bodyPr>
          <a:lstStyle/>
          <a:p>
            <a:pPr algn="ctr"/>
            <a:r>
              <a:rPr lang="en-US" sz="2400" i="1" dirty="0" smtClean="0">
                <a:solidFill>
                  <a:srgbClr val="C00000"/>
                </a:solidFill>
                <a:latin typeface="Georgia" pitchFamily="18" charset="0"/>
              </a:rPr>
              <a:t>Presentation</a:t>
            </a:r>
            <a:endParaRPr lang="en-US" sz="2400" dirty="0" smtClean="0">
              <a:solidFill>
                <a:srgbClr val="C00000"/>
              </a:solidFill>
              <a:latin typeface="Georgia" pitchFamily="18" charset="0"/>
            </a:endParaRPr>
          </a:p>
          <a:p>
            <a:pPr algn="ctr"/>
            <a:endParaRPr lang="en-US" sz="3200" b="1" i="1" dirty="0" smtClean="0">
              <a:solidFill>
                <a:schemeClr val="tx2">
                  <a:lumMod val="75000"/>
                </a:schemeClr>
              </a:solidFill>
              <a:latin typeface="Georgia" pitchFamily="18" charset="0"/>
            </a:endParaRPr>
          </a:p>
          <a:p>
            <a:pPr algn="ctr"/>
            <a:r>
              <a:rPr lang="en-US" sz="3600" b="1" i="1" dirty="0" smtClean="0">
                <a:solidFill>
                  <a:srgbClr val="FF0000"/>
                </a:solidFill>
                <a:latin typeface="Georgia" pitchFamily="18" charset="0"/>
              </a:rPr>
              <a:t>Transparency And Business In International Environmental Law</a:t>
            </a:r>
          </a:p>
          <a:p>
            <a:endParaRPr lang="en-US" dirty="0" smtClean="0">
              <a:solidFill>
                <a:schemeClr val="tx2">
                  <a:lumMod val="75000"/>
                </a:schemeClr>
              </a:solidFill>
              <a:latin typeface="Georgia" pitchFamily="18" charset="0"/>
            </a:endParaRPr>
          </a:p>
          <a:p>
            <a:endParaRPr lang="en-US" dirty="0">
              <a:solidFill>
                <a:schemeClr val="tx2">
                  <a:lumMod val="75000"/>
                </a:schemeClr>
              </a:solidFill>
              <a:latin typeface="Georgia" pitchFamily="18" charset="0"/>
            </a:endParaRPr>
          </a:p>
          <a:p>
            <a:endParaRPr lang="en-US" dirty="0" smtClean="0">
              <a:solidFill>
                <a:schemeClr val="tx2">
                  <a:lumMod val="75000"/>
                </a:schemeClr>
              </a:solidFill>
              <a:latin typeface="Georgia" pitchFamily="18" charset="0"/>
            </a:endParaRPr>
          </a:p>
          <a:p>
            <a:endParaRPr lang="en-US" dirty="0">
              <a:solidFill>
                <a:schemeClr val="tx2">
                  <a:lumMod val="75000"/>
                </a:schemeClr>
              </a:solidFill>
              <a:latin typeface="Georgia" pitchFamily="18" charset="0"/>
            </a:endParaRPr>
          </a:p>
          <a:p>
            <a:r>
              <a:rPr lang="en-US" dirty="0" smtClean="0">
                <a:solidFill>
                  <a:schemeClr val="tx2">
                    <a:lumMod val="75000"/>
                  </a:schemeClr>
                </a:solidFill>
                <a:latin typeface="Georgia" pitchFamily="18" charset="0"/>
              </a:rPr>
              <a:t>Larry </a:t>
            </a:r>
            <a:r>
              <a:rPr lang="en-US" dirty="0" err="1" smtClean="0">
                <a:solidFill>
                  <a:schemeClr val="tx2">
                    <a:lumMod val="75000"/>
                  </a:schemeClr>
                </a:solidFill>
                <a:latin typeface="Georgia" pitchFamily="18" charset="0"/>
              </a:rPr>
              <a:t>Catá</a:t>
            </a:r>
            <a:r>
              <a:rPr lang="en-US" dirty="0" smtClean="0">
                <a:solidFill>
                  <a:schemeClr val="tx2">
                    <a:lumMod val="75000"/>
                  </a:schemeClr>
                </a:solidFill>
                <a:latin typeface="Georgia" pitchFamily="18" charset="0"/>
              </a:rPr>
              <a:t> Backer</a:t>
            </a:r>
          </a:p>
          <a:p>
            <a:pPr marL="457200"/>
            <a:r>
              <a:rPr lang="en-US" sz="1200" dirty="0" smtClean="0">
                <a:solidFill>
                  <a:schemeClr val="tx2">
                    <a:lumMod val="75000"/>
                  </a:schemeClr>
                </a:solidFill>
                <a:latin typeface="Georgia" pitchFamily="18" charset="0"/>
              </a:rPr>
              <a:t>W. Richard and Mary </a:t>
            </a:r>
            <a:r>
              <a:rPr lang="en-US" sz="1200" dirty="0" err="1" smtClean="0">
                <a:solidFill>
                  <a:schemeClr val="tx2">
                    <a:lumMod val="75000"/>
                  </a:schemeClr>
                </a:solidFill>
                <a:latin typeface="Georgia" pitchFamily="18" charset="0"/>
              </a:rPr>
              <a:t>Eshelman</a:t>
            </a:r>
            <a:r>
              <a:rPr lang="en-US" sz="1200" dirty="0" smtClean="0">
                <a:solidFill>
                  <a:schemeClr val="tx2">
                    <a:lumMod val="75000"/>
                  </a:schemeClr>
                </a:solidFill>
                <a:latin typeface="Georgia" pitchFamily="18" charset="0"/>
              </a:rPr>
              <a:t> Faculty Scholar &amp; Professor of Law, </a:t>
            </a:r>
          </a:p>
          <a:p>
            <a:pPr marL="457200"/>
            <a:r>
              <a:rPr lang="en-US" sz="1200" dirty="0" smtClean="0">
                <a:solidFill>
                  <a:schemeClr val="tx2">
                    <a:lumMod val="75000"/>
                  </a:schemeClr>
                </a:solidFill>
                <a:latin typeface="Georgia" pitchFamily="18" charset="0"/>
              </a:rPr>
              <a:t>Professor of International Affairs </a:t>
            </a:r>
          </a:p>
          <a:p>
            <a:pPr marL="457200"/>
            <a:r>
              <a:rPr lang="en-US" sz="1200" dirty="0" smtClean="0">
                <a:solidFill>
                  <a:schemeClr val="tx2">
                    <a:lumMod val="75000"/>
                  </a:schemeClr>
                </a:solidFill>
                <a:latin typeface="Georgia" pitchFamily="18" charset="0"/>
              </a:rPr>
              <a:t>Pennsylvania State University </a:t>
            </a:r>
          </a:p>
          <a:p>
            <a:pPr marL="457200"/>
            <a:r>
              <a:rPr lang="en-US" sz="1200" dirty="0" smtClean="0">
                <a:solidFill>
                  <a:schemeClr val="tx2">
                    <a:lumMod val="75000"/>
                  </a:schemeClr>
                </a:solidFill>
                <a:latin typeface="Georgia" pitchFamily="18" charset="0"/>
              </a:rPr>
              <a:t> </a:t>
            </a:r>
          </a:p>
          <a:p>
            <a:pPr marL="457200"/>
            <a:r>
              <a:rPr lang="en-US" sz="1200" dirty="0" smtClean="0">
                <a:solidFill>
                  <a:schemeClr val="tx2">
                    <a:lumMod val="75000"/>
                  </a:schemeClr>
                </a:solidFill>
                <a:latin typeface="Georgia" pitchFamily="18" charset="0"/>
              </a:rPr>
              <a:t>239 Lewis Katz Building University Park, PA 16802 </a:t>
            </a:r>
          </a:p>
          <a:p>
            <a:pPr marL="457200"/>
            <a:r>
              <a:rPr lang="en-US" sz="1200" dirty="0" smtClean="0">
                <a:solidFill>
                  <a:schemeClr val="tx2">
                    <a:lumMod val="75000"/>
                  </a:schemeClr>
                </a:solidFill>
                <a:latin typeface="Georgia" pitchFamily="18" charset="0"/>
              </a:rPr>
              <a:t>1.814.863.3640 (direct), </a:t>
            </a:r>
            <a:r>
              <a:rPr lang="en-US" sz="1200" u="sng" dirty="0">
                <a:solidFill>
                  <a:srgbClr val="C00000"/>
                </a:solidFill>
                <a:latin typeface="Georgia" pitchFamily="18" charset="0"/>
              </a:rPr>
              <a:t>lcb11@psu.edu</a:t>
            </a:r>
            <a:r>
              <a:rPr lang="en-US" sz="1200" dirty="0">
                <a:solidFill>
                  <a:srgbClr val="C00000"/>
                </a:solidFill>
                <a:latin typeface="Georgia" pitchFamily="18" charset="0"/>
              </a:rPr>
              <a:t>  </a:t>
            </a:r>
          </a:p>
          <a:p>
            <a:pPr marL="457200"/>
            <a:r>
              <a:rPr lang="en-US" sz="1200" dirty="0" smtClean="0">
                <a:solidFill>
                  <a:schemeClr val="tx2">
                    <a:lumMod val="75000"/>
                  </a:schemeClr>
                </a:solidFill>
                <a:latin typeface="Georgia" pitchFamily="18" charset="0"/>
              </a:rPr>
              <a:t> </a:t>
            </a:r>
          </a:p>
          <a:p>
            <a:r>
              <a:rPr lang="en-US" sz="1200" dirty="0" smtClean="0">
                <a:solidFill>
                  <a:schemeClr val="tx2">
                    <a:lumMod val="75000"/>
                  </a:schemeClr>
                </a:solidFill>
                <a:latin typeface="Georgia" pitchFamily="18" charset="0"/>
              </a:rPr>
              <a:t>		</a:t>
            </a:r>
            <a:endParaRPr lang="en-US" sz="1200" dirty="0">
              <a:solidFill>
                <a:schemeClr val="tx2">
                  <a:lumMod val="75000"/>
                </a:schemeClr>
              </a:solidFill>
              <a:latin typeface="Georgia" pitchFamily="18"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5078314"/>
          </a:xfrm>
          <a:prstGeom prst="rect">
            <a:avLst/>
          </a:prstGeom>
        </p:spPr>
        <p:txBody>
          <a:bodyPr wrap="square">
            <a:spAutoFit/>
          </a:bodyPr>
          <a:lstStyle/>
          <a:p>
            <a:pPr algn="just"/>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Transparency </a:t>
            </a:r>
            <a:r>
              <a:rPr lang="en-US" dirty="0">
                <a:solidFill>
                  <a:schemeClr val="tx2">
                    <a:lumMod val="75000"/>
                  </a:schemeClr>
                </a:solidFill>
                <a:latin typeface="Georgia" pitchFamily="18" charset="0"/>
              </a:rPr>
              <a:t>as a value or concept in </a:t>
            </a:r>
            <a:r>
              <a:rPr lang="en-US" b="1" dirty="0">
                <a:solidFill>
                  <a:srgbClr val="FF6600"/>
                </a:solidFill>
                <a:latin typeface="Georgia" pitchFamily="18" charset="0"/>
              </a:rPr>
              <a:t>domestic environmental law </a:t>
            </a:r>
            <a:r>
              <a:rPr lang="en-US" dirty="0">
                <a:solidFill>
                  <a:schemeClr val="tx2">
                    <a:lumMod val="75000"/>
                  </a:schemeClr>
                </a:solidFill>
                <a:latin typeface="Georgia" pitchFamily="18" charset="0"/>
              </a:rPr>
              <a:t>has seen some coherent  policy movement.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1.  But it has historically suffered problems of definition and application.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scandal</a:t>
            </a:r>
            <a:r>
              <a:rPr lang="en-US" dirty="0">
                <a:solidFill>
                  <a:schemeClr val="tx2">
                    <a:lumMod val="75000"/>
                  </a:schemeClr>
                </a:solidFill>
                <a:latin typeface="Georgia" pitchFamily="18" charset="0"/>
              </a:rPr>
              <a:t>, history and prior involvement have worked to increase the role of government-mandated transparency in matters of finance (albeit primarily procedural in nature),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environmental transparency practices have remained the subject of disputes involving </a:t>
            </a:r>
            <a:r>
              <a:rPr lang="en-US" dirty="0" smtClean="0">
                <a:solidFill>
                  <a:schemeClr val="tx2">
                    <a:lumMod val="75000"/>
                  </a:schemeClr>
                </a:solidFill>
                <a:latin typeface="Georgia" pitchFamily="18" charset="0"/>
              </a:rPr>
              <a:t>the state, state sovereignty and public management of activity that might affect the environment.  </a:t>
            </a:r>
            <a:endParaRPr lang="en-US" dirty="0">
              <a:solidFill>
                <a:schemeClr val="tx2">
                  <a:lumMod val="75000"/>
                </a:schemeClr>
              </a:solidFill>
              <a:latin typeface="Georgia" pitchFamily="18" charset="0"/>
            </a:endParaRPr>
          </a:p>
        </p:txBody>
      </p:sp>
    </p:spTree>
    <p:extLst>
      <p:ext uri="{BB962C8B-B14F-4D97-AF65-F5344CB8AC3E}">
        <p14:creationId xmlns:p14="http://schemas.microsoft.com/office/powerpoint/2010/main" val="4075867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4524315"/>
          </a:xfrm>
          <a:prstGeom prst="rect">
            <a:avLst/>
          </a:prstGeom>
        </p:spPr>
        <p:txBody>
          <a:bodyPr wrap="square">
            <a:spAutoFit/>
          </a:bodyPr>
          <a:lstStyle/>
          <a:p>
            <a:pPr algn="just"/>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This chapter </a:t>
            </a:r>
            <a:r>
              <a:rPr lang="en-US" dirty="0">
                <a:solidFill>
                  <a:schemeClr val="tx2">
                    <a:lumMod val="75000"/>
                  </a:schemeClr>
                </a:solidFill>
                <a:latin typeface="Georgia" pitchFamily="18" charset="0"/>
              </a:rPr>
              <a:t>considers transparency and business in </a:t>
            </a:r>
            <a:r>
              <a:rPr lang="en-US" b="1" dirty="0">
                <a:solidFill>
                  <a:srgbClr val="FF6600"/>
                </a:solidFill>
                <a:latin typeface="Georgia" pitchFamily="18" charset="0"/>
              </a:rPr>
              <a:t>international</a:t>
            </a:r>
            <a:r>
              <a:rPr lang="en-US" dirty="0">
                <a:solidFill>
                  <a:schemeClr val="tx2">
                    <a:lumMod val="75000"/>
                  </a:schemeClr>
                </a:solidFill>
                <a:latin typeface="Georgia" pitchFamily="18" charset="0"/>
              </a:rPr>
              <a:t> environmental law.  It is divided into five sections.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a:t>
            </a:r>
            <a:r>
              <a:rPr lang="en-US" b="1" dirty="0" smtClean="0">
                <a:solidFill>
                  <a:srgbClr val="FF0000"/>
                </a:solidFill>
                <a:latin typeface="Georgia" pitchFamily="18" charset="0"/>
              </a:rPr>
              <a:t>Section </a:t>
            </a:r>
            <a:r>
              <a:rPr lang="en-US" b="1" dirty="0">
                <a:solidFill>
                  <a:srgbClr val="FF0000"/>
                </a:solidFill>
                <a:latin typeface="Georgia" pitchFamily="18" charset="0"/>
              </a:rPr>
              <a:t>A</a:t>
            </a:r>
            <a:r>
              <a:rPr lang="en-US" dirty="0">
                <a:solidFill>
                  <a:schemeClr val="tx2">
                    <a:lumMod val="75000"/>
                  </a:schemeClr>
                </a:solidFill>
                <a:latin typeface="Georgia" pitchFamily="18" charset="0"/>
              </a:rPr>
              <a:t> considers conventional sources of international environmental law for its transparency effects, looking at both hard law and soft law frameworks.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a:t>
            </a:r>
            <a:r>
              <a:rPr lang="en-US" b="1" dirty="0" smtClean="0">
                <a:solidFill>
                  <a:srgbClr val="FF0000"/>
                </a:solidFill>
                <a:latin typeface="Georgia" pitchFamily="18" charset="0"/>
              </a:rPr>
              <a:t>Section </a:t>
            </a:r>
            <a:r>
              <a:rPr lang="en-US" b="1" dirty="0">
                <a:solidFill>
                  <a:srgbClr val="FF0000"/>
                </a:solidFill>
                <a:latin typeface="Georgia" pitchFamily="18" charset="0"/>
              </a:rPr>
              <a:t>B</a:t>
            </a:r>
            <a:r>
              <a:rPr lang="en-US" dirty="0">
                <a:solidFill>
                  <a:schemeClr val="tx2">
                    <a:lumMod val="75000"/>
                  </a:schemeClr>
                </a:solidFill>
                <a:latin typeface="Georgia" pitchFamily="18" charset="0"/>
              </a:rPr>
              <a:t> examines other potentially applicable transparency rules, principally the recent efforts at transnational regulation of economic actors. It concentrates on two examples—the OECD framework and the recently endorsed Guiding Principles of Business and Human Rights. </a:t>
            </a:r>
          </a:p>
        </p:txBody>
      </p:sp>
    </p:spTree>
    <p:extLst>
      <p:ext uri="{BB962C8B-B14F-4D97-AF65-F5344CB8AC3E}">
        <p14:creationId xmlns:p14="http://schemas.microsoft.com/office/powerpoint/2010/main" val="4075867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057400" y="128726"/>
            <a:ext cx="6096000" cy="2031325"/>
          </a:xfrm>
          <a:prstGeom prst="rect">
            <a:avLst/>
          </a:prstGeom>
        </p:spPr>
        <p:txBody>
          <a:bodyPr wrap="square">
            <a:spAutoFit/>
          </a:bodyPr>
          <a:lstStyle/>
          <a:p>
            <a:pPr algn="just"/>
            <a:r>
              <a:rPr lang="en-US" b="1" dirty="0" smtClean="0">
                <a:solidFill>
                  <a:srgbClr val="FF0000"/>
                </a:solidFill>
                <a:latin typeface="Georgia" pitchFamily="18" charset="0"/>
              </a:rPr>
              <a:t>Section </a:t>
            </a:r>
            <a:r>
              <a:rPr lang="en-US" b="1" dirty="0">
                <a:solidFill>
                  <a:srgbClr val="FF0000"/>
                </a:solidFill>
                <a:latin typeface="Georgia" pitchFamily="18" charset="0"/>
              </a:rPr>
              <a:t>C</a:t>
            </a:r>
            <a:r>
              <a:rPr lang="en-US" dirty="0">
                <a:solidFill>
                  <a:schemeClr val="tx2">
                    <a:lumMod val="75000"/>
                  </a:schemeClr>
                </a:solidFill>
                <a:latin typeface="Georgia" pitchFamily="18" charset="0"/>
              </a:rPr>
              <a:t> examines transparency at the intersection of </a:t>
            </a:r>
            <a:r>
              <a:rPr lang="en-US" dirty="0" smtClean="0">
                <a:solidFill>
                  <a:schemeClr val="tx2">
                    <a:lumMod val="75000"/>
                  </a:schemeClr>
                </a:solidFill>
                <a:latin typeface="Georgia" pitchFamily="18" charset="0"/>
              </a:rPr>
              <a:t>domestic </a:t>
            </a:r>
            <a:r>
              <a:rPr lang="en-US" dirty="0">
                <a:solidFill>
                  <a:schemeClr val="tx2">
                    <a:lumMod val="75000"/>
                  </a:schemeClr>
                </a:solidFill>
                <a:latin typeface="Georgia" pitchFamily="18" charset="0"/>
              </a:rPr>
              <a:t>and international law. It concentrates on the </a:t>
            </a:r>
            <a:r>
              <a:rPr lang="en-US" dirty="0" smtClean="0">
                <a:solidFill>
                  <a:schemeClr val="tx2">
                    <a:lumMod val="75000"/>
                  </a:schemeClr>
                </a:solidFill>
                <a:latin typeface="Georgia" pitchFamily="18" charset="0"/>
              </a:rPr>
              <a:t>environmental </a:t>
            </a:r>
            <a:r>
              <a:rPr lang="en-US" dirty="0">
                <a:solidFill>
                  <a:schemeClr val="tx2">
                    <a:lumMod val="75000"/>
                  </a:schemeClr>
                </a:solidFill>
                <a:latin typeface="Georgia" pitchFamily="18" charset="0"/>
              </a:rPr>
              <a:t>transparency effects of extraterritoriality, </a:t>
            </a:r>
            <a:r>
              <a:rPr lang="en-US" dirty="0" smtClean="0">
                <a:solidFill>
                  <a:schemeClr val="tx2">
                    <a:lumMod val="75000"/>
                  </a:schemeClr>
                </a:solidFill>
                <a:latin typeface="Georgia" pitchFamily="18" charset="0"/>
              </a:rPr>
              <a:t>of </a:t>
            </a:r>
            <a:r>
              <a:rPr lang="en-US" dirty="0">
                <a:solidFill>
                  <a:schemeClr val="tx2">
                    <a:lumMod val="75000"/>
                  </a:schemeClr>
                </a:solidFill>
                <a:latin typeface="Georgia" pitchFamily="18" charset="0"/>
              </a:rPr>
              <a:t>the incorporation of international norms within </a:t>
            </a:r>
            <a:r>
              <a:rPr lang="en-US" dirty="0" smtClean="0">
                <a:solidFill>
                  <a:schemeClr val="tx2">
                    <a:lumMod val="75000"/>
                  </a:schemeClr>
                </a:solidFill>
                <a:latin typeface="Georgia" pitchFamily="18" charset="0"/>
              </a:rPr>
              <a:t>domestic </a:t>
            </a:r>
            <a:r>
              <a:rPr lang="en-US" dirty="0">
                <a:solidFill>
                  <a:schemeClr val="tx2">
                    <a:lumMod val="75000"/>
                  </a:schemeClr>
                </a:solidFill>
                <a:latin typeface="Georgia" pitchFamily="18" charset="0"/>
              </a:rPr>
              <a:t>legal orders, and the internationalization of </a:t>
            </a:r>
            <a:r>
              <a:rPr lang="en-US" dirty="0" smtClean="0">
                <a:solidFill>
                  <a:schemeClr val="tx2">
                    <a:lumMod val="75000"/>
                  </a:schemeClr>
                </a:solidFill>
                <a:latin typeface="Georgia" pitchFamily="18" charset="0"/>
              </a:rPr>
              <a:t>domestic rule </a:t>
            </a:r>
            <a:r>
              <a:rPr lang="en-US" dirty="0">
                <a:solidFill>
                  <a:schemeClr val="tx2">
                    <a:lumMod val="75000"/>
                  </a:schemeClr>
                </a:solidFill>
                <a:latin typeface="Georgia" pitchFamily="18" charset="0"/>
              </a:rPr>
              <a:t>frameworks.  </a:t>
            </a:r>
          </a:p>
          <a:p>
            <a:pPr algn="just"/>
            <a:r>
              <a:rPr lang="en-US" dirty="0">
                <a:solidFill>
                  <a:schemeClr val="tx2">
                    <a:lumMod val="75000"/>
                  </a:schemeClr>
                </a:solidFill>
                <a:latin typeface="Georgia" pitchFamily="18" charset="0"/>
              </a:rPr>
              <a:t> </a:t>
            </a:r>
          </a:p>
        </p:txBody>
      </p:sp>
      <p:sp>
        <p:nvSpPr>
          <p:cNvPr id="3" name="TextBox 2"/>
          <p:cNvSpPr txBox="1"/>
          <p:nvPr/>
        </p:nvSpPr>
        <p:spPr>
          <a:xfrm>
            <a:off x="381000" y="1905000"/>
            <a:ext cx="7924800" cy="4247317"/>
          </a:xfrm>
          <a:prstGeom prst="rect">
            <a:avLst/>
          </a:prstGeom>
          <a:noFill/>
        </p:spPr>
        <p:txBody>
          <a:bodyPr wrap="square" rtlCol="0">
            <a:spAutoFit/>
          </a:bodyPr>
          <a:lstStyle/>
          <a:p>
            <a:pPr algn="just"/>
            <a:r>
              <a:rPr lang="en-US" b="1" dirty="0">
                <a:solidFill>
                  <a:srgbClr val="FF0000"/>
                </a:solidFill>
                <a:latin typeface="Georgia" pitchFamily="18" charset="0"/>
              </a:rPr>
              <a:t>Section D</a:t>
            </a:r>
            <a:r>
              <a:rPr lang="en-US" dirty="0">
                <a:solidFill>
                  <a:schemeClr val="tx2">
                    <a:lumMod val="75000"/>
                  </a:schemeClr>
                </a:solidFill>
                <a:latin typeface="Georgia" pitchFamily="18" charset="0"/>
              </a:rPr>
              <a:t> then considers transparency and governance beyond the state.  </a:t>
            </a:r>
          </a:p>
          <a:p>
            <a:pPr algn="just"/>
            <a:r>
              <a:rPr lang="en-US" dirty="0">
                <a:solidFill>
                  <a:schemeClr val="tx2">
                    <a:lumMod val="75000"/>
                  </a:schemeClr>
                </a:solidFill>
                <a:latin typeface="Georgia" pitchFamily="18" charset="0"/>
              </a:rPr>
              <a:t> </a:t>
            </a:r>
            <a:r>
              <a:rPr lang="en-US" dirty="0" smtClean="0">
                <a:solidFill>
                  <a:schemeClr val="tx2">
                    <a:lumMod val="75000"/>
                  </a:schemeClr>
                </a:solidFill>
                <a:latin typeface="Georgia" pitchFamily="18" charset="0"/>
              </a:rPr>
              <a:t>    Three </a:t>
            </a:r>
            <a:r>
              <a:rPr lang="en-US" dirty="0">
                <a:solidFill>
                  <a:schemeClr val="tx2">
                    <a:lumMod val="75000"/>
                  </a:schemeClr>
                </a:solidFill>
                <a:latin typeface="Georgia" pitchFamily="18" charset="0"/>
              </a:rPr>
              <a:t>distinct regimes are identified and examined.  </a:t>
            </a:r>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	1</a:t>
            </a:r>
            <a:r>
              <a:rPr lang="en-US" dirty="0">
                <a:solidFill>
                  <a:schemeClr val="tx2">
                    <a:lumMod val="75000"/>
                  </a:schemeClr>
                </a:solidFill>
                <a:latin typeface="Georgia" pitchFamily="18" charset="0"/>
              </a:rPr>
              <a:t>. hybrid governance efforts—the ISO and Global Compact systems. </a:t>
            </a:r>
          </a:p>
          <a:p>
            <a:pPr algn="just"/>
            <a:r>
              <a:rPr lang="en-US" dirty="0">
                <a:solidFill>
                  <a:schemeClr val="tx2">
                    <a:lumMod val="75000"/>
                  </a:schemeClr>
                </a:solidFill>
                <a:latin typeface="Georgia" pitchFamily="18" charset="0"/>
              </a:rPr>
              <a:t>	</a:t>
            </a:r>
            <a:r>
              <a:rPr lang="en-US" dirty="0" smtClean="0">
                <a:solidFill>
                  <a:schemeClr val="tx2">
                    <a:lumMod val="75000"/>
                  </a:schemeClr>
                </a:solidFill>
                <a:latin typeface="Georgia" pitchFamily="18" charset="0"/>
              </a:rPr>
              <a:t>2</a:t>
            </a:r>
            <a:r>
              <a:rPr lang="en-US" dirty="0">
                <a:solidFill>
                  <a:schemeClr val="tx2">
                    <a:lumMod val="75000"/>
                  </a:schemeClr>
                </a:solidFill>
                <a:latin typeface="Georgia" pitchFamily="18" charset="0"/>
              </a:rPr>
              <a:t>. private non-corporate governance regimes, principally the GRI and product </a:t>
            </a:r>
            <a:r>
              <a:rPr lang="en-US" dirty="0" smtClean="0">
                <a:solidFill>
                  <a:schemeClr val="tx2">
                    <a:lumMod val="75000"/>
                  </a:schemeClr>
                </a:solidFill>
                <a:latin typeface="Georgia" pitchFamily="18" charset="0"/>
              </a:rPr>
              <a:t>certification </a:t>
            </a:r>
            <a:r>
              <a:rPr lang="en-US" dirty="0">
                <a:solidFill>
                  <a:schemeClr val="tx2">
                    <a:lumMod val="75000"/>
                  </a:schemeClr>
                </a:solidFill>
                <a:latin typeface="Georgia" pitchFamily="18" charset="0"/>
              </a:rPr>
              <a:t>programs. </a:t>
            </a:r>
            <a:endParaRPr lang="en-US" dirty="0" smtClean="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	3. private corporate governance transparency regimes are examined.  </a:t>
            </a:r>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	The potential and tensions in transparency are examined more closely in the context of </a:t>
            </a:r>
            <a:r>
              <a:rPr lang="en-US" dirty="0" smtClean="0">
                <a:solidFill>
                  <a:schemeClr val="tx2">
                    <a:lumMod val="75000"/>
                  </a:schemeClr>
                </a:solidFill>
                <a:latin typeface="Georgia" pitchFamily="18" charset="0"/>
              </a:rPr>
              <a:t>environmental </a:t>
            </a:r>
            <a:r>
              <a:rPr lang="en-US" dirty="0">
                <a:solidFill>
                  <a:schemeClr val="tx2">
                    <a:lumMod val="75000"/>
                  </a:schemeClr>
                </a:solidFill>
                <a:latin typeface="Georgia" pitchFamily="18" charset="0"/>
              </a:rPr>
              <a:t>disclosure by BP during the time of the </a:t>
            </a:r>
            <a:r>
              <a:rPr lang="en-US" dirty="0" err="1">
                <a:solidFill>
                  <a:schemeClr val="tx2">
                    <a:lumMod val="75000"/>
                  </a:schemeClr>
                </a:solidFill>
                <a:latin typeface="Georgia" pitchFamily="18" charset="0"/>
              </a:rPr>
              <a:t>Deepwater</a:t>
            </a:r>
            <a:r>
              <a:rPr lang="en-US" dirty="0">
                <a:solidFill>
                  <a:schemeClr val="tx2">
                    <a:lumMod val="75000"/>
                  </a:schemeClr>
                </a:solidFill>
                <a:latin typeface="Georgia" pitchFamily="18" charset="0"/>
              </a:rPr>
              <a:t> Horizon explosion and </a:t>
            </a:r>
            <a:r>
              <a:rPr lang="en-US" dirty="0" smtClean="0">
                <a:solidFill>
                  <a:schemeClr val="tx2">
                    <a:lumMod val="75000"/>
                  </a:schemeClr>
                </a:solidFill>
                <a:latin typeface="Georgia" pitchFamily="18" charset="0"/>
              </a:rPr>
              <a:t>oil </a:t>
            </a:r>
            <a:r>
              <a:rPr lang="en-US" dirty="0">
                <a:solidFill>
                  <a:schemeClr val="tx2">
                    <a:lumMod val="75000"/>
                  </a:schemeClr>
                </a:solidFill>
                <a:latin typeface="Georgia" pitchFamily="18" charset="0"/>
              </a:rPr>
              <a:t>spill of 2010.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a:t>
            </a:r>
            <a:r>
              <a:rPr lang="en-US" b="1" dirty="0" smtClean="0">
                <a:solidFill>
                  <a:srgbClr val="FF0000"/>
                </a:solidFill>
                <a:latin typeface="Georgia" pitchFamily="18" charset="0"/>
              </a:rPr>
              <a:t>Section </a:t>
            </a:r>
            <a:r>
              <a:rPr lang="en-US" b="1" dirty="0">
                <a:solidFill>
                  <a:srgbClr val="FF0000"/>
                </a:solidFill>
                <a:latin typeface="Georgia" pitchFamily="18" charset="0"/>
              </a:rPr>
              <a:t>E</a:t>
            </a:r>
            <a:r>
              <a:rPr lang="en-US" dirty="0">
                <a:solidFill>
                  <a:schemeClr val="tx2">
                    <a:lumMod val="75000"/>
                  </a:schemeClr>
                </a:solidFill>
                <a:latin typeface="Georgia" pitchFamily="18" charset="0"/>
              </a:rPr>
              <a:t>’s consideration of miscommunication and coherence in moving toward the future of environmental transparency at the international sphere.</a:t>
            </a:r>
          </a:p>
          <a:p>
            <a:pPr algn="just"/>
            <a:endParaRPr lang="en-US" dirty="0">
              <a:solidFill>
                <a:schemeClr val="tx2">
                  <a:lumMod val="75000"/>
                </a:schemeClr>
              </a:solidFill>
              <a:latin typeface="Georgia" pitchFamily="18" charset="0"/>
            </a:endParaRPr>
          </a:p>
        </p:txBody>
      </p:sp>
    </p:spTree>
    <p:extLst>
      <p:ext uri="{BB962C8B-B14F-4D97-AF65-F5344CB8AC3E}">
        <p14:creationId xmlns:p14="http://schemas.microsoft.com/office/powerpoint/2010/main" val="2398424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p</a:t>
            </a:r>
            <a:endParaRPr lang="en-US" sz="800" dirty="0"/>
          </a:p>
        </p:txBody>
      </p:sp>
      <p:pic>
        <p:nvPicPr>
          <p:cNvPr id="4" name="Content Placeholder 3" descr="Photo0333.jpg"/>
          <p:cNvPicPr>
            <a:picLocks noGrp="1" noChangeAspect="1"/>
          </p:cNvPicPr>
          <p:nvPr>
            <p:ph idx="1"/>
          </p:nvPr>
        </p:nvPicPr>
        <p:blipFill>
          <a:blip r:embed="rId2">
            <a:extLst>
              <a:ext uri="{28A0092B-C50C-407E-A947-70E740481C1C}">
                <a14:useLocalDpi xmlns:a14="http://schemas.microsoft.com/office/drawing/2010/main" val="0"/>
              </a:ext>
            </a:extLst>
          </a:blip>
          <a:srcRect t="-2500" b="-2500"/>
          <a:stretch>
            <a:fillRect/>
          </a:stretch>
        </p:blipFill>
        <p:spPr/>
      </p:pic>
    </p:spTree>
    <p:extLst>
      <p:ext uri="{BB962C8B-B14F-4D97-AF65-F5344CB8AC3E}">
        <p14:creationId xmlns:p14="http://schemas.microsoft.com/office/powerpoint/2010/main" val="3976458346"/>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201227"/>
            <a:ext cx="7888180" cy="7171194"/>
          </a:xfrm>
          <a:prstGeom prst="rect">
            <a:avLst/>
          </a:prstGeom>
        </p:spPr>
        <p:txBody>
          <a:bodyPr wrap="square">
            <a:spAutoFit/>
          </a:bodyPr>
          <a:lstStyle/>
          <a:p>
            <a:pPr marL="342900" indent="-342900" algn="ctr">
              <a:buAutoNum type="alphaUcPeriod"/>
            </a:pPr>
            <a:r>
              <a:rPr lang="en-US" b="1" i="1" dirty="0" smtClean="0">
                <a:solidFill>
                  <a:schemeClr val="tx2">
                    <a:lumMod val="75000"/>
                  </a:schemeClr>
                </a:solidFill>
                <a:latin typeface="Georgia" pitchFamily="18" charset="0"/>
              </a:rPr>
              <a:t>International </a:t>
            </a:r>
            <a:r>
              <a:rPr lang="en-US" b="1" i="1" dirty="0">
                <a:solidFill>
                  <a:schemeClr val="tx2">
                    <a:lumMod val="75000"/>
                  </a:schemeClr>
                </a:solidFill>
                <a:latin typeface="Georgia" pitchFamily="18" charset="0"/>
              </a:rPr>
              <a:t>Law and </a:t>
            </a:r>
            <a:endParaRPr lang="en-US" b="1" i="1" dirty="0" smtClean="0">
              <a:solidFill>
                <a:schemeClr val="tx2">
                  <a:lumMod val="75000"/>
                </a:schemeClr>
              </a:solidFill>
              <a:latin typeface="Georgia" pitchFamily="18" charset="0"/>
            </a:endParaRPr>
          </a:p>
          <a:p>
            <a:pPr algn="ctr"/>
            <a:r>
              <a:rPr lang="en-US" b="1" i="1" dirty="0" smtClean="0">
                <a:solidFill>
                  <a:srgbClr val="FF6600"/>
                </a:solidFill>
                <a:latin typeface="Georgia" pitchFamily="18" charset="0"/>
              </a:rPr>
              <a:t>Transparency in </a:t>
            </a:r>
            <a:r>
              <a:rPr lang="en-US" b="1" i="1" dirty="0">
                <a:solidFill>
                  <a:srgbClr val="FF6600"/>
                </a:solidFill>
                <a:latin typeface="Georgia" pitchFamily="18" charset="0"/>
              </a:rPr>
              <a:t>the Environmental Field:  </a:t>
            </a:r>
            <a:endParaRPr lang="en-US" b="1" i="1" dirty="0" smtClean="0">
              <a:solidFill>
                <a:srgbClr val="FF6600"/>
              </a:solidFill>
              <a:latin typeface="Georgia" pitchFamily="18" charset="0"/>
            </a:endParaRPr>
          </a:p>
          <a:p>
            <a:pPr algn="ctr"/>
            <a:r>
              <a:rPr lang="en-US" b="1" i="1" dirty="0" smtClean="0">
                <a:solidFill>
                  <a:srgbClr val="FF6600"/>
                </a:solidFill>
                <a:latin typeface="Georgia" pitchFamily="18" charset="0"/>
              </a:rPr>
              <a:t>Hard </a:t>
            </a:r>
            <a:r>
              <a:rPr lang="en-US" b="1" i="1" dirty="0">
                <a:solidFill>
                  <a:srgbClr val="FF6600"/>
                </a:solidFill>
                <a:latin typeface="Georgia" pitchFamily="18" charset="0"/>
              </a:rPr>
              <a:t>and Soft Law</a:t>
            </a:r>
            <a:r>
              <a:rPr lang="en-US" dirty="0" smtClean="0">
                <a:solidFill>
                  <a:schemeClr val="tx2">
                    <a:lumMod val="75000"/>
                  </a:schemeClr>
                </a:solidFill>
                <a:latin typeface="Georgia" pitchFamily="18" charset="0"/>
              </a:rPr>
              <a:t>.</a:t>
            </a:r>
          </a:p>
          <a:p>
            <a:pPr algn="just"/>
            <a:endParaRPr lang="en-US" dirty="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	</a:t>
            </a:r>
            <a:r>
              <a:rPr lang="en-US" sz="1600" dirty="0" smtClean="0">
                <a:solidFill>
                  <a:schemeClr val="tx2">
                    <a:lumMod val="75000"/>
                  </a:schemeClr>
                </a:solidFill>
                <a:latin typeface="Georgia" pitchFamily="18" charset="0"/>
              </a:rPr>
              <a:t>The </a:t>
            </a:r>
            <a:r>
              <a:rPr lang="en-US" sz="1600" dirty="0">
                <a:solidFill>
                  <a:schemeClr val="tx2">
                    <a:lumMod val="75000"/>
                  </a:schemeClr>
                </a:solidFill>
                <a:latin typeface="Georgia" pitchFamily="18" charset="0"/>
              </a:rPr>
              <a:t>foundation for international environmental law transparency might be found in the growing number of substantive conventions and norms recently generated through internal organs of the community of states.  A summary review of these efforts suggests that there is relatively little attention paid to transparency issues, especially when the monitored activity occurs at the level of corporate actors.  </a:t>
            </a:r>
          </a:p>
          <a:p>
            <a:pPr algn="just"/>
            <a:r>
              <a:rPr lang="en-US" sz="1600" dirty="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	The </a:t>
            </a:r>
            <a:r>
              <a:rPr lang="en-US" sz="1600" dirty="0">
                <a:solidFill>
                  <a:schemeClr val="tx2">
                    <a:lumMod val="75000"/>
                  </a:schemeClr>
                </a:solidFill>
                <a:latin typeface="Georgia" pitchFamily="18" charset="0"/>
              </a:rPr>
              <a:t>current template, with a division between substantive environmental regulation and monitoring/transparency regimes was set in two soft law instruments separated by about twenty years</a:t>
            </a:r>
            <a:r>
              <a:rPr lang="en-US" sz="1600" dirty="0" smtClean="0">
                <a:solidFill>
                  <a:schemeClr val="tx2">
                    <a:lumMod val="75000"/>
                  </a:schemeClr>
                </a:solidFill>
                <a:latin typeface="Georgia" pitchFamily="18" charset="0"/>
              </a:rPr>
              <a:t>—</a:t>
            </a:r>
          </a:p>
          <a:p>
            <a:pPr algn="just"/>
            <a:endParaRPr lang="en-US" sz="1400" dirty="0">
              <a:solidFill>
                <a:schemeClr val="tx2">
                  <a:lumMod val="75000"/>
                </a:schemeClr>
              </a:solidFill>
              <a:latin typeface="Georgia" pitchFamily="18" charset="0"/>
            </a:endParaRPr>
          </a:p>
          <a:p>
            <a:pPr algn="just"/>
            <a:r>
              <a:rPr lang="en-US" sz="1400" dirty="0">
                <a:solidFill>
                  <a:schemeClr val="tx2">
                    <a:lumMod val="75000"/>
                  </a:schemeClr>
                </a:solidFill>
                <a:latin typeface="Georgia" pitchFamily="18" charset="0"/>
              </a:rPr>
              <a:t>1. 1972 Stockholm Declaration, </a:t>
            </a:r>
          </a:p>
          <a:p>
            <a:pPr algn="just"/>
            <a:r>
              <a:rPr lang="en-US" sz="1400" dirty="0" smtClean="0">
                <a:solidFill>
                  <a:schemeClr val="tx2">
                    <a:lumMod val="75000"/>
                  </a:schemeClr>
                </a:solidFill>
                <a:latin typeface="Georgia" pitchFamily="18" charset="0"/>
              </a:rPr>
              <a:t>	Principle </a:t>
            </a:r>
            <a:r>
              <a:rPr lang="en-US" sz="1400" dirty="0">
                <a:solidFill>
                  <a:schemeClr val="tx2">
                    <a:lumMod val="75000"/>
                  </a:schemeClr>
                </a:solidFill>
                <a:latin typeface="Georgia" pitchFamily="18" charset="0"/>
              </a:rPr>
              <a:t>11, which states that “…appropriate steps should be taken by States and international organizations with a view to reaching agreement on meeting the possible national and international economic consequences resulting from the application of environmental measures</a:t>
            </a:r>
            <a:r>
              <a:rPr lang="en-US" sz="1400" dirty="0" smtClean="0">
                <a:solidFill>
                  <a:schemeClr val="tx2">
                    <a:lumMod val="75000"/>
                  </a:schemeClr>
                </a:solidFill>
                <a:latin typeface="Georgia" pitchFamily="18" charset="0"/>
              </a:rPr>
              <a:t>.”</a:t>
            </a:r>
          </a:p>
          <a:p>
            <a:pPr algn="just"/>
            <a:endParaRPr lang="en-US" sz="1400" dirty="0">
              <a:solidFill>
                <a:schemeClr val="tx2">
                  <a:lumMod val="75000"/>
                </a:schemeClr>
              </a:solidFill>
              <a:latin typeface="Georgia" pitchFamily="18" charset="0"/>
            </a:endParaRPr>
          </a:p>
          <a:p>
            <a:pPr algn="just"/>
            <a:r>
              <a:rPr lang="en-US" sz="1400" dirty="0">
                <a:solidFill>
                  <a:schemeClr val="tx2">
                    <a:lumMod val="75000"/>
                  </a:schemeClr>
                </a:solidFill>
                <a:latin typeface="Georgia" pitchFamily="18" charset="0"/>
              </a:rPr>
              <a:t>2. 1992 Rio Declaration. </a:t>
            </a:r>
          </a:p>
          <a:p>
            <a:pPr algn="just"/>
            <a:r>
              <a:rPr lang="en-US" sz="1400" dirty="0" smtClean="0">
                <a:solidFill>
                  <a:schemeClr val="tx2">
                    <a:lumMod val="75000"/>
                  </a:schemeClr>
                </a:solidFill>
                <a:latin typeface="Georgia" pitchFamily="18" charset="0"/>
              </a:rPr>
              <a:t>	A</a:t>
            </a:r>
            <a:r>
              <a:rPr lang="en-US" sz="1400" dirty="0">
                <a:solidFill>
                  <a:schemeClr val="tx2">
                    <a:lumMod val="75000"/>
                  </a:schemeClr>
                </a:solidFill>
                <a:latin typeface="Georgia" pitchFamily="18" charset="0"/>
              </a:rPr>
              <a:t>. The Rio Declaration focused more directly on transparency, but was limited severely by the governance framework within which it was structured. The Rio Declaration focused solely on state actors, limited their transparency obligations to information held by the public authorities, and limited access outside to non-state actors through imposition of an “appropriateness principle.” </a:t>
            </a:r>
          </a:p>
          <a:p>
            <a:pPr algn="just"/>
            <a:r>
              <a:rPr lang="en-US" sz="1400" dirty="0" smtClean="0">
                <a:solidFill>
                  <a:schemeClr val="tx2">
                    <a:lumMod val="75000"/>
                  </a:schemeClr>
                </a:solidFill>
                <a:latin typeface="Georgia" pitchFamily="18" charset="0"/>
              </a:rPr>
              <a:t>	B. </a:t>
            </a:r>
            <a:r>
              <a:rPr lang="en-US" sz="1400" dirty="0">
                <a:solidFill>
                  <a:schemeClr val="tx2">
                    <a:lumMod val="75000"/>
                  </a:schemeClr>
                </a:solidFill>
                <a:latin typeface="Georgia" pitchFamily="18" charset="0"/>
              </a:rPr>
              <a:t>An important object of transparency was to enhance democratic participation by individuals, through participation and access remedies.</a:t>
            </a:r>
          </a:p>
          <a:p>
            <a:pPr algn="just"/>
            <a:endParaRPr lang="en-US" sz="1600" dirty="0">
              <a:solidFill>
                <a:schemeClr val="tx2">
                  <a:lumMod val="75000"/>
                </a:schemeClr>
              </a:solidFill>
              <a:latin typeface="Georgia" pitchFamily="18" charset="0"/>
            </a:endParaRPr>
          </a:p>
          <a:p>
            <a:pPr algn="just"/>
            <a:endParaRPr lang="en-US" sz="16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2398424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417141"/>
          </a:xfrm>
          <a:prstGeom prst="rect">
            <a:avLst/>
          </a:prstGeom>
        </p:spPr>
        <p:txBody>
          <a:bodyPr wrap="square">
            <a:spAutoFit/>
          </a:bodyPr>
          <a:lstStyle/>
          <a:p>
            <a:pPr algn="ctr"/>
            <a:r>
              <a:rPr lang="en-US" dirty="0" smtClean="0">
                <a:solidFill>
                  <a:schemeClr val="tx2">
                    <a:lumMod val="75000"/>
                  </a:schemeClr>
                </a:solidFill>
                <a:latin typeface="Georgia" pitchFamily="18" charset="0"/>
              </a:rPr>
              <a:t>Since </a:t>
            </a:r>
            <a:r>
              <a:rPr lang="en-US" dirty="0">
                <a:solidFill>
                  <a:schemeClr val="tx2">
                    <a:lumMod val="75000"/>
                  </a:schemeClr>
                </a:solidFill>
                <a:latin typeface="Georgia" pitchFamily="18" charset="0"/>
              </a:rPr>
              <a:t>then Conventional Law has </a:t>
            </a:r>
          </a:p>
          <a:p>
            <a:pPr algn="ctr"/>
            <a:r>
              <a:rPr lang="en-US" dirty="0" smtClean="0">
                <a:solidFill>
                  <a:schemeClr val="tx2">
                    <a:lumMod val="75000"/>
                  </a:schemeClr>
                </a:solidFill>
                <a:latin typeface="Georgia" pitchFamily="18" charset="0"/>
              </a:rPr>
              <a:t>followed </a:t>
            </a:r>
            <a:r>
              <a:rPr lang="en-US" dirty="0">
                <a:solidFill>
                  <a:schemeClr val="tx2">
                    <a:lumMod val="75000"/>
                  </a:schemeClr>
                </a:solidFill>
                <a:latin typeface="Georgia" pitchFamily="18" charset="0"/>
              </a:rPr>
              <a:t>the Stockholm or Rio pattern. </a:t>
            </a:r>
          </a:p>
          <a:p>
            <a:endParaRPr lang="en-US" sz="1300" dirty="0" smtClean="0">
              <a:solidFill>
                <a:schemeClr val="tx2">
                  <a:lumMod val="75000"/>
                </a:schemeClr>
              </a:solidFill>
              <a:latin typeface="Georgia" pitchFamily="18" charset="0"/>
            </a:endParaRPr>
          </a:p>
          <a:p>
            <a:endParaRPr lang="en-US" sz="1300" dirty="0">
              <a:solidFill>
                <a:schemeClr val="tx2">
                  <a:lumMod val="75000"/>
                </a:schemeClr>
              </a:solidFill>
              <a:latin typeface="Georgia" pitchFamily="18" charset="0"/>
            </a:endParaRPr>
          </a:p>
          <a:p>
            <a:pPr algn="just"/>
            <a:r>
              <a:rPr lang="en-US" sz="1300" dirty="0">
                <a:solidFill>
                  <a:schemeClr val="tx2">
                    <a:lumMod val="75000"/>
                  </a:schemeClr>
                </a:solidFill>
                <a:latin typeface="Georgia" pitchFamily="18" charset="0"/>
              </a:rPr>
              <a:t>	</a:t>
            </a:r>
            <a:r>
              <a:rPr lang="en-US" sz="1200" dirty="0" smtClean="0">
                <a:solidFill>
                  <a:schemeClr val="tx2">
                    <a:lumMod val="75000"/>
                  </a:schemeClr>
                </a:solidFill>
                <a:latin typeface="Georgia" pitchFamily="18" charset="0"/>
              </a:rPr>
              <a:t>1</a:t>
            </a:r>
            <a:r>
              <a:rPr lang="en-US" sz="1200" dirty="0">
                <a:solidFill>
                  <a:schemeClr val="tx2">
                    <a:lumMod val="75000"/>
                  </a:schemeClr>
                </a:solidFill>
                <a:latin typeface="Georgia" pitchFamily="18" charset="0"/>
              </a:rPr>
              <a:t>. Convention on Biological Diversity includes monitoring obligations, and references to the exchange of information, but only with regard to “…the conservation and sustainable use of biodiversity…”</a:t>
            </a:r>
          </a:p>
          <a:p>
            <a:pPr algn="just"/>
            <a:r>
              <a:rPr lang="en-US" sz="1200" dirty="0">
                <a:solidFill>
                  <a:schemeClr val="tx2">
                    <a:lumMod val="75000"/>
                  </a:schemeClr>
                </a:solidFill>
                <a:latin typeface="Georgia" pitchFamily="18" charset="0"/>
              </a:rPr>
              <a:t> </a:t>
            </a:r>
          </a:p>
          <a:p>
            <a:pPr algn="just"/>
            <a:r>
              <a:rPr lang="en-US" sz="1200" dirty="0">
                <a:solidFill>
                  <a:schemeClr val="tx2">
                    <a:lumMod val="75000"/>
                  </a:schemeClr>
                </a:solidFill>
                <a:latin typeface="Georgia" pitchFamily="18" charset="0"/>
              </a:rPr>
              <a:t>	2. International Maritime Organization produced the Convention on the Prevention of Marine Pollution by Dumping of Wastes and Other Matter, commonly known in its most modern form as the London Protocol. This protocol contains no reference to transparency beyond a general assertion of monitoring responsibility. </a:t>
            </a:r>
          </a:p>
          <a:p>
            <a:pPr algn="just"/>
            <a:r>
              <a:rPr lang="en-US" sz="1200" dirty="0">
                <a:solidFill>
                  <a:schemeClr val="tx2">
                    <a:lumMod val="75000"/>
                  </a:schemeClr>
                </a:solidFill>
                <a:latin typeface="Georgia" pitchFamily="18" charset="0"/>
              </a:rPr>
              <a:t> </a:t>
            </a:r>
          </a:p>
          <a:p>
            <a:pPr algn="just"/>
            <a:r>
              <a:rPr lang="en-US" sz="1200" dirty="0" smtClean="0">
                <a:solidFill>
                  <a:schemeClr val="tx2">
                    <a:lumMod val="75000"/>
                  </a:schemeClr>
                </a:solidFill>
                <a:latin typeface="Georgia" pitchFamily="18" charset="0"/>
              </a:rPr>
              <a:t>	3</a:t>
            </a:r>
            <a:r>
              <a:rPr lang="en-US" sz="1200" dirty="0">
                <a:solidFill>
                  <a:schemeClr val="tx2">
                    <a:lumMod val="75000"/>
                  </a:schemeClr>
                </a:solidFill>
                <a:latin typeface="Georgia" pitchFamily="18" charset="0"/>
              </a:rPr>
              <a:t>. Article 8, Section 8 of the Convention on International Trade in Endangered </a:t>
            </a:r>
            <a:r>
              <a:rPr lang="en-US" sz="1200" dirty="0" smtClean="0">
                <a:solidFill>
                  <a:schemeClr val="tx2">
                    <a:lumMod val="75000"/>
                  </a:schemeClr>
                </a:solidFill>
                <a:latin typeface="Georgia" pitchFamily="18" charset="0"/>
              </a:rPr>
              <a:t>Species* </a:t>
            </a:r>
            <a:r>
              <a:rPr lang="en-US" sz="1200" dirty="0">
                <a:solidFill>
                  <a:schemeClr val="tx2">
                    <a:lumMod val="75000"/>
                  </a:schemeClr>
                </a:solidFill>
                <a:latin typeface="Georgia" pitchFamily="18" charset="0"/>
              </a:rPr>
              <a:t>includes a notable concession to a public interest in the covered subject material- a </a:t>
            </a:r>
            <a:r>
              <a:rPr lang="en-US" sz="1200" dirty="0" smtClean="0">
                <a:solidFill>
                  <a:schemeClr val="tx2">
                    <a:lumMod val="75000"/>
                  </a:schemeClr>
                </a:solidFill>
                <a:latin typeface="Georgia" pitchFamily="18" charset="0"/>
              </a:rPr>
              <a:t>provision </a:t>
            </a:r>
            <a:r>
              <a:rPr lang="en-US" sz="1200" dirty="0">
                <a:solidFill>
                  <a:schemeClr val="tx2">
                    <a:lumMod val="75000"/>
                  </a:schemeClr>
                </a:solidFill>
                <a:latin typeface="Georgia" pitchFamily="18" charset="0"/>
              </a:rPr>
              <a:t>indicating that the annual and semiannual trafficking and permissions reports made by the parties to the Convention “shall be available to the public where this is not inconsistent with the law of the Party concerned.”</a:t>
            </a:r>
          </a:p>
          <a:p>
            <a:pPr algn="just"/>
            <a:r>
              <a:rPr lang="en-US" sz="1200" dirty="0">
                <a:solidFill>
                  <a:schemeClr val="tx2">
                    <a:lumMod val="75000"/>
                  </a:schemeClr>
                </a:solidFill>
                <a:latin typeface="Georgia" pitchFamily="18" charset="0"/>
              </a:rPr>
              <a:t> </a:t>
            </a:r>
          </a:p>
          <a:p>
            <a:pPr algn="just"/>
            <a:r>
              <a:rPr lang="en-US" sz="1200" dirty="0" smtClean="0">
                <a:solidFill>
                  <a:schemeClr val="tx2">
                    <a:lumMod val="75000"/>
                  </a:schemeClr>
                </a:solidFill>
                <a:latin typeface="Georgia" pitchFamily="18" charset="0"/>
              </a:rPr>
              <a:t>	4</a:t>
            </a:r>
            <a:r>
              <a:rPr lang="en-US" sz="1200" dirty="0">
                <a:solidFill>
                  <a:schemeClr val="tx2">
                    <a:lumMod val="75000"/>
                  </a:schemeClr>
                </a:solidFill>
                <a:latin typeface="Georgia" pitchFamily="18" charset="0"/>
              </a:rPr>
              <a:t>. Another example of this approach is Article 5 of the Basel Convention on the Control of </a:t>
            </a:r>
            <a:r>
              <a:rPr lang="en-US" sz="1200" dirty="0" err="1">
                <a:solidFill>
                  <a:schemeClr val="tx2">
                    <a:lumMod val="75000"/>
                  </a:schemeClr>
                </a:solidFill>
                <a:latin typeface="Georgia" pitchFamily="18" charset="0"/>
              </a:rPr>
              <a:t>Transboundary</a:t>
            </a:r>
            <a:r>
              <a:rPr lang="en-US" sz="1200" dirty="0">
                <a:solidFill>
                  <a:schemeClr val="tx2">
                    <a:lumMod val="75000"/>
                  </a:schemeClr>
                </a:solidFill>
                <a:latin typeface="Georgia" pitchFamily="18" charset="0"/>
              </a:rPr>
              <a:t> Movements of Hazardous Wastes and Their Disposal. It describes in some detail reporting and informational obligations between party states, and to the administrating secretariat. Absent, however, is any mention of public disclosure, or indeed any form of uncontrolled communication of information regarding the subjects of the Convention beyond interested state actors, hazardous materials and activities. </a:t>
            </a:r>
          </a:p>
          <a:p>
            <a:pPr algn="just"/>
            <a:r>
              <a:rPr lang="en-US" sz="1200" dirty="0">
                <a:solidFill>
                  <a:schemeClr val="tx2">
                    <a:lumMod val="75000"/>
                  </a:schemeClr>
                </a:solidFill>
                <a:latin typeface="Georgia" pitchFamily="18" charset="0"/>
              </a:rPr>
              <a:t> </a:t>
            </a:r>
          </a:p>
          <a:p>
            <a:pPr algn="just"/>
            <a:r>
              <a:rPr lang="en-US" sz="1200" dirty="0" smtClean="0">
                <a:solidFill>
                  <a:schemeClr val="tx2">
                    <a:lumMod val="75000"/>
                  </a:schemeClr>
                </a:solidFill>
                <a:latin typeface="Georgia" pitchFamily="18" charset="0"/>
              </a:rPr>
              <a:t>	5</a:t>
            </a:r>
            <a:r>
              <a:rPr lang="en-US" sz="1200" dirty="0">
                <a:solidFill>
                  <a:schemeClr val="tx2">
                    <a:lumMod val="75000"/>
                  </a:schemeClr>
                </a:solidFill>
                <a:latin typeface="Georgia" pitchFamily="18" charset="0"/>
              </a:rPr>
              <a:t>. UN Convention to Combat Desertification. Article 16, however, does include a clause directing parties to “exchange and make fully, openly and promptly available information from all publicly available sources relevant to combating desertification and mitigating the effects of drought.” The effectiveness of this provision remains unclear. </a:t>
            </a:r>
          </a:p>
          <a:p>
            <a:pPr algn="just"/>
            <a:r>
              <a:rPr lang="en-US" sz="1200" dirty="0">
                <a:solidFill>
                  <a:schemeClr val="tx2">
                    <a:lumMod val="75000"/>
                  </a:schemeClr>
                </a:solidFill>
                <a:latin typeface="Georgia" pitchFamily="18" charset="0"/>
              </a:rPr>
              <a:t>Convention on International Trade in Endangered Species (CITES) http://www.cites.org/eng/disc/text.shtml [note link did not work, functioning link at </a:t>
            </a:r>
            <a:r>
              <a:rPr lang="en-US" sz="1200" u="sng" dirty="0">
                <a:solidFill>
                  <a:srgbClr val="C00000"/>
                </a:solidFill>
                <a:latin typeface="Georgia" pitchFamily="18" charset="0"/>
              </a:rPr>
              <a:t>http://</a:t>
            </a:r>
            <a:r>
              <a:rPr lang="en-US" sz="1200" u="sng" dirty="0" smtClean="0">
                <a:solidFill>
                  <a:srgbClr val="C00000"/>
                </a:solidFill>
                <a:latin typeface="Georgia" pitchFamily="18" charset="0"/>
              </a:rPr>
              <a:t>www.cites.org/eng/disc/text.php</a:t>
            </a:r>
          </a:p>
          <a:p>
            <a:pPr algn="just"/>
            <a:endParaRPr lang="en-US" sz="1200" dirty="0">
              <a:solidFill>
                <a:schemeClr val="tx2">
                  <a:lumMod val="75000"/>
                </a:schemeClr>
              </a:solidFill>
              <a:latin typeface="Georgia" pitchFamily="18" charset="0"/>
            </a:endParaRPr>
          </a:p>
          <a:p>
            <a:pPr algn="just"/>
            <a:endParaRPr lang="en-US" sz="1200" dirty="0" smtClean="0">
              <a:solidFill>
                <a:schemeClr val="tx2">
                  <a:lumMod val="75000"/>
                </a:schemeClr>
              </a:solidFill>
              <a:latin typeface="Georgia" pitchFamily="18" charset="0"/>
            </a:endParaRPr>
          </a:p>
          <a:p>
            <a:pPr algn="just"/>
            <a:r>
              <a:rPr lang="en-US" sz="1200" dirty="0" smtClean="0">
                <a:solidFill>
                  <a:schemeClr val="tx2">
                    <a:lumMod val="75000"/>
                  </a:schemeClr>
                </a:solidFill>
                <a:latin typeface="Georgia" pitchFamily="18" charset="0"/>
              </a:rPr>
              <a:t>* </a:t>
            </a:r>
            <a:r>
              <a:rPr lang="en-US" sz="1200" baseline="30000" dirty="0" smtClean="0">
                <a:solidFill>
                  <a:schemeClr val="tx2">
                    <a:lumMod val="75000"/>
                  </a:schemeClr>
                </a:solidFill>
                <a:latin typeface="Georgia" pitchFamily="18" charset="0"/>
              </a:rPr>
              <a:t>Convention </a:t>
            </a:r>
            <a:r>
              <a:rPr lang="en-US" sz="1200" baseline="30000" dirty="0">
                <a:solidFill>
                  <a:schemeClr val="tx2">
                    <a:lumMod val="75000"/>
                  </a:schemeClr>
                </a:solidFill>
                <a:latin typeface="Georgia" pitchFamily="18" charset="0"/>
              </a:rPr>
              <a:t>on International Trade in Endangered Species (CITES) http://www.cites.org/eng/disc/text.shtml [note link did not work, functioning link at http://www.cites.org/eng/disc/text.php</a:t>
            </a:r>
            <a:endParaRPr lang="en-US" sz="12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2398424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740307"/>
          </a:xfrm>
          <a:prstGeom prst="rect">
            <a:avLst/>
          </a:prstGeom>
        </p:spPr>
        <p:txBody>
          <a:bodyPr wrap="square">
            <a:spAutoFit/>
          </a:bodyPr>
          <a:lstStyle/>
          <a:p>
            <a:pPr algn="ctr"/>
            <a:r>
              <a:rPr lang="en-US" dirty="0" smtClean="0">
                <a:solidFill>
                  <a:schemeClr val="tx2">
                    <a:lumMod val="75000"/>
                  </a:schemeClr>
                </a:solidFill>
                <a:latin typeface="Georgia" pitchFamily="18" charset="0"/>
              </a:rPr>
              <a:t>Regional </a:t>
            </a:r>
            <a:r>
              <a:rPr lang="en-US" dirty="0">
                <a:solidFill>
                  <a:schemeClr val="tx2">
                    <a:lumMod val="75000"/>
                  </a:schemeClr>
                </a:solidFill>
                <a:latin typeface="Georgia" pitchFamily="18" charset="0"/>
              </a:rPr>
              <a:t>environmental conventional law </a:t>
            </a:r>
            <a:endParaRPr lang="en-US" dirty="0" smtClean="0">
              <a:solidFill>
                <a:schemeClr val="tx2">
                  <a:lumMod val="75000"/>
                </a:schemeClr>
              </a:solidFill>
              <a:latin typeface="Georgia" pitchFamily="18" charset="0"/>
            </a:endParaRPr>
          </a:p>
          <a:p>
            <a:pPr algn="ctr"/>
            <a:r>
              <a:rPr lang="en-US" dirty="0" smtClean="0">
                <a:solidFill>
                  <a:schemeClr val="tx2">
                    <a:lumMod val="75000"/>
                  </a:schemeClr>
                </a:solidFill>
                <a:latin typeface="Georgia" pitchFamily="18" charset="0"/>
              </a:rPr>
              <a:t>appears to </a:t>
            </a:r>
            <a:r>
              <a:rPr lang="en-US" dirty="0">
                <a:solidFill>
                  <a:schemeClr val="tx2">
                    <a:lumMod val="75000"/>
                  </a:schemeClr>
                </a:solidFill>
                <a:latin typeface="Georgia" pitchFamily="18" charset="0"/>
              </a:rPr>
              <a:t>have placed more emphasis </a:t>
            </a:r>
            <a:endParaRPr lang="en-US" dirty="0" smtClean="0">
              <a:solidFill>
                <a:schemeClr val="tx2">
                  <a:lumMod val="75000"/>
                </a:schemeClr>
              </a:solidFill>
              <a:latin typeface="Georgia" pitchFamily="18" charset="0"/>
            </a:endParaRPr>
          </a:p>
          <a:p>
            <a:pPr algn="ctr"/>
            <a:r>
              <a:rPr lang="en-US" dirty="0" smtClean="0">
                <a:solidFill>
                  <a:schemeClr val="tx2">
                    <a:lumMod val="75000"/>
                  </a:schemeClr>
                </a:solidFill>
                <a:latin typeface="Georgia" pitchFamily="18" charset="0"/>
              </a:rPr>
              <a:t>on </a:t>
            </a:r>
            <a:r>
              <a:rPr lang="en-US" dirty="0">
                <a:solidFill>
                  <a:schemeClr val="tx2">
                    <a:lumMod val="75000"/>
                  </a:schemeClr>
                </a:solidFill>
                <a:latin typeface="Georgia" pitchFamily="18" charset="0"/>
              </a:rPr>
              <a:t>transparency issues.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1</a:t>
            </a:r>
            <a:r>
              <a:rPr lang="en-US" dirty="0">
                <a:solidFill>
                  <a:schemeClr val="tx2">
                    <a:lumMod val="75000"/>
                  </a:schemeClr>
                </a:solidFill>
                <a:latin typeface="Georgia" pitchFamily="18" charset="0"/>
              </a:rPr>
              <a:t>.  The UN Economic Commission for Europe, in producing the Convention on Long-Range </a:t>
            </a:r>
            <a:r>
              <a:rPr lang="en-US" dirty="0" err="1">
                <a:solidFill>
                  <a:schemeClr val="tx2">
                    <a:lumMod val="75000"/>
                  </a:schemeClr>
                </a:solidFill>
                <a:latin typeface="Georgia" pitchFamily="18" charset="0"/>
              </a:rPr>
              <a:t>Transboundary</a:t>
            </a:r>
            <a:r>
              <a:rPr lang="en-US" dirty="0">
                <a:solidFill>
                  <a:schemeClr val="tx2">
                    <a:lumMod val="75000"/>
                  </a:schemeClr>
                </a:solidFill>
                <a:latin typeface="Georgia" pitchFamily="18" charset="0"/>
              </a:rPr>
              <a:t> Pollution, sought to address the political problems raised by the incomplete and at times perverse incentive systems arising from pollution across national boundaries. As an organization devoted to a narrower geographic area, and more closely aligned with its individual parties, the Convention has implemented reporting mechanisms specific to each protocol agreement formed under the broader Convention body. Among a sampling of protocols agreed to under the Convention, no reference was found to public disclosure within these reporting agreements.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2</a:t>
            </a:r>
            <a:r>
              <a:rPr lang="en-US" dirty="0">
                <a:solidFill>
                  <a:schemeClr val="tx2">
                    <a:lumMod val="75000"/>
                  </a:schemeClr>
                </a:solidFill>
                <a:latin typeface="Georgia" pitchFamily="18" charset="0"/>
              </a:rPr>
              <a:t>. Aarhus Convention within the E.U requires “public authorities, in response to a request for environmental information, [to] make such information available to the public, within the framework of national legislation” (Art. 4(1). It also requires Public participation in decision making and access to justice. This structure, though, is of secondary use to business in matters of environmental transparency.  More importantly, these structures suggest the utility of information produced by business in the ability of state organs to meet their information harvesting obligations under the Convention as transposed into European law.</a:t>
            </a:r>
            <a:endParaRPr lang="en-US" dirty="0">
              <a:solidFill>
                <a:schemeClr val="tx2">
                  <a:lumMod val="75000"/>
                </a:schemeClr>
              </a:solidFill>
              <a:effectLst/>
              <a:latin typeface="Georgia" pitchFamily="18" charset="0"/>
            </a:endParaRPr>
          </a:p>
        </p:txBody>
      </p:sp>
    </p:spTree>
    <p:extLst>
      <p:ext uri="{BB962C8B-B14F-4D97-AF65-F5344CB8AC3E}">
        <p14:creationId xmlns:p14="http://schemas.microsoft.com/office/powerpoint/2010/main" val="2398424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832640"/>
          </a:xfrm>
          <a:prstGeom prst="rect">
            <a:avLst/>
          </a:prstGeom>
        </p:spPr>
        <p:txBody>
          <a:bodyPr wrap="square">
            <a:spAutoFit/>
          </a:bodyPr>
          <a:lstStyle/>
          <a:p>
            <a:pPr algn="ctr"/>
            <a:endParaRPr lang="en-US" b="1" dirty="0" smtClean="0">
              <a:solidFill>
                <a:schemeClr val="tx2">
                  <a:lumMod val="75000"/>
                </a:schemeClr>
              </a:solidFill>
              <a:latin typeface="Georgia" pitchFamily="18" charset="0"/>
            </a:endParaRPr>
          </a:p>
          <a:p>
            <a:pPr algn="ctr"/>
            <a:r>
              <a:rPr lang="en-US" b="1" dirty="0" smtClean="0">
                <a:solidFill>
                  <a:schemeClr val="tx2">
                    <a:lumMod val="75000"/>
                  </a:schemeClr>
                </a:solidFill>
                <a:latin typeface="Georgia" pitchFamily="18" charset="0"/>
              </a:rPr>
              <a:t>Conclusion</a:t>
            </a:r>
            <a:r>
              <a:rPr lang="en-US" b="1" dirty="0">
                <a:solidFill>
                  <a:schemeClr val="tx2">
                    <a:lumMod val="75000"/>
                  </a:schemeClr>
                </a:solidFill>
                <a:latin typeface="Georgia" pitchFamily="18" charset="0"/>
              </a:rPr>
              <a:t>:</a:t>
            </a:r>
            <a:endParaRPr lang="en-US" dirty="0">
              <a:solidFill>
                <a:schemeClr val="tx2">
                  <a:lumMod val="75000"/>
                </a:schemeClr>
              </a:solidFill>
              <a:latin typeface="Georgia" pitchFamily="18" charset="0"/>
            </a:endParaRPr>
          </a:p>
          <a:p>
            <a:r>
              <a:rPr lang="en-US" dirty="0">
                <a:solidFill>
                  <a:schemeClr val="tx2">
                    <a:lumMod val="75000"/>
                  </a:schemeClr>
                </a:solidFill>
                <a:latin typeface="Georgia" pitchFamily="18" charset="0"/>
              </a:rPr>
              <a:t> </a:t>
            </a:r>
          </a:p>
          <a:p>
            <a:pPr algn="just"/>
            <a:endParaRPr lang="en-US" sz="1600" dirty="0" smtClean="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	Taken </a:t>
            </a:r>
            <a:r>
              <a:rPr lang="en-US" sz="1600" dirty="0">
                <a:solidFill>
                  <a:schemeClr val="tx2">
                    <a:lumMod val="75000"/>
                  </a:schemeClr>
                </a:solidFill>
                <a:latin typeface="Georgia" pitchFamily="18" charset="0"/>
              </a:rPr>
              <a:t>together, these developments suggest that transparency plays a secondary role in the policy development of substantive environmental law.  </a:t>
            </a:r>
          </a:p>
          <a:p>
            <a:pPr algn="just"/>
            <a:r>
              <a:rPr lang="en-US" sz="1600" dirty="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	The </a:t>
            </a:r>
            <a:r>
              <a:rPr lang="en-US" sz="1600" dirty="0">
                <a:solidFill>
                  <a:schemeClr val="tx2">
                    <a:lumMod val="75000"/>
                  </a:schemeClr>
                </a:solidFill>
                <a:latin typeface="Georgia" pitchFamily="18" charset="0"/>
              </a:rPr>
              <a:t>principal focus remains traditional in scope and method—centering on the state as the only subject of international law and direct regulation, standards and conduct commandments, as the principal vehicle for the realization of substantive objectives.  </a:t>
            </a:r>
          </a:p>
          <a:p>
            <a:pPr algn="just"/>
            <a:r>
              <a:rPr lang="en-US" sz="1600" dirty="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	Transparency </a:t>
            </a:r>
            <a:r>
              <a:rPr lang="en-US" sz="1600" dirty="0">
                <a:solidFill>
                  <a:schemeClr val="tx2">
                    <a:lumMod val="75000"/>
                  </a:schemeClr>
                </a:solidFill>
                <a:latin typeface="Georgia" pitchFamily="18" charset="0"/>
              </a:rPr>
              <a:t>and its related techniques are not understood to carry substantive regulatory possibilities, and non-state actors remain objects of international law. </a:t>
            </a:r>
          </a:p>
          <a:p>
            <a:pPr algn="just"/>
            <a:r>
              <a:rPr lang="en-US" sz="1600" dirty="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	States </a:t>
            </a:r>
            <a:r>
              <a:rPr lang="en-US" sz="1600" dirty="0">
                <a:solidFill>
                  <a:schemeClr val="tx2">
                    <a:lumMod val="75000"/>
                  </a:schemeClr>
                </a:solidFill>
                <a:latin typeface="Georgia" pitchFamily="18" charset="0"/>
              </a:rPr>
              <a:t>for the most part retain substantially unlimited control over the types of information it might develop, harvest, and make available to non-state actors. </a:t>
            </a:r>
          </a:p>
          <a:p>
            <a:pPr algn="just"/>
            <a:r>
              <a:rPr lang="en-US" sz="1600" dirty="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	Even </a:t>
            </a:r>
            <a:r>
              <a:rPr lang="en-US" sz="1600" dirty="0">
                <a:solidFill>
                  <a:schemeClr val="tx2">
                    <a:lumMod val="75000"/>
                  </a:schemeClr>
                </a:solidFill>
                <a:latin typeface="Georgia" pitchFamily="18" charset="0"/>
              </a:rPr>
              <a:t>where states appear to be obligated to fully disclose, for example in the Desertification Convention, disclosure is limited to information publicly available. </a:t>
            </a:r>
          </a:p>
          <a:p>
            <a:pPr algn="just"/>
            <a:r>
              <a:rPr lang="en-US" sz="1600" dirty="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	Regional </a:t>
            </a:r>
            <a:r>
              <a:rPr lang="en-US" sz="1600" dirty="0">
                <a:solidFill>
                  <a:schemeClr val="tx2">
                    <a:lumMod val="75000"/>
                  </a:schemeClr>
                </a:solidFill>
                <a:latin typeface="Georgia" pitchFamily="18" charset="0"/>
              </a:rPr>
              <a:t>accords provide a better model. Still, one cannot readily speak of transparency in substantive international economic law.  The exception appears to be the Aarhus Convention.  </a:t>
            </a:r>
            <a:endParaRPr lang="en-US" sz="1600" dirty="0">
              <a:solidFill>
                <a:schemeClr val="tx2">
                  <a:lumMod val="75000"/>
                </a:schemeClr>
              </a:solidFill>
              <a:effectLst/>
              <a:latin typeface="Georgia" pitchFamily="18" charset="0"/>
            </a:endParaRPr>
          </a:p>
        </p:txBody>
      </p:sp>
    </p:spTree>
    <p:extLst>
      <p:ext uri="{BB962C8B-B14F-4D97-AF65-F5344CB8AC3E}">
        <p14:creationId xmlns:p14="http://schemas.microsoft.com/office/powerpoint/2010/main" val="2398424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pix</a:t>
            </a:r>
            <a:endParaRPr lang="en-US" sz="800" dirty="0"/>
          </a:p>
        </p:txBody>
      </p:sp>
      <p:pic>
        <p:nvPicPr>
          <p:cNvPr id="4" name="Content Placeholder 3" descr="Photo0226.jpg"/>
          <p:cNvPicPr>
            <a:picLocks noGrp="1" noChangeAspect="1"/>
          </p:cNvPicPr>
          <p:nvPr>
            <p:ph idx="1"/>
          </p:nvPr>
        </p:nvPicPr>
        <p:blipFill>
          <a:blip r:embed="rId2">
            <a:extLst>
              <a:ext uri="{28A0092B-C50C-407E-A947-70E740481C1C}">
                <a14:useLocalDpi xmlns:a14="http://schemas.microsoft.com/office/drawing/2010/main" val="0"/>
              </a:ext>
            </a:extLst>
          </a:blip>
          <a:srcRect l="2381" r="2381"/>
          <a:stretch>
            <a:fillRect/>
          </a:stretch>
        </p:blipFill>
        <p:spPr/>
      </p:pic>
    </p:spTree>
    <p:extLst>
      <p:ext uri="{BB962C8B-B14F-4D97-AF65-F5344CB8AC3E}">
        <p14:creationId xmlns:p14="http://schemas.microsoft.com/office/powerpoint/2010/main" val="3412928072"/>
      </p:ext>
    </p:extLst>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186309"/>
          </a:xfrm>
          <a:prstGeom prst="rect">
            <a:avLst/>
          </a:prstGeom>
        </p:spPr>
        <p:txBody>
          <a:bodyPr wrap="square">
            <a:spAutoFit/>
          </a:bodyPr>
          <a:lstStyle/>
          <a:p>
            <a:pPr algn="ctr"/>
            <a:r>
              <a:rPr lang="en-US" b="1" i="1" dirty="0" smtClean="0">
                <a:solidFill>
                  <a:schemeClr val="tx2">
                    <a:lumMod val="75000"/>
                  </a:schemeClr>
                </a:solidFill>
                <a:latin typeface="Georgia" pitchFamily="18" charset="0"/>
              </a:rPr>
              <a:t>B</a:t>
            </a:r>
            <a:r>
              <a:rPr lang="en-US" b="1" i="1" dirty="0">
                <a:solidFill>
                  <a:schemeClr val="tx2">
                    <a:lumMod val="75000"/>
                  </a:schemeClr>
                </a:solidFill>
                <a:latin typeface="Georgia" pitchFamily="18" charset="0"/>
              </a:rPr>
              <a:t>. Other Sources of Transparency </a:t>
            </a:r>
            <a:endParaRPr lang="en-US" b="1" i="1" dirty="0" smtClean="0">
              <a:solidFill>
                <a:schemeClr val="tx2">
                  <a:lumMod val="75000"/>
                </a:schemeClr>
              </a:solidFill>
              <a:latin typeface="Georgia" pitchFamily="18" charset="0"/>
            </a:endParaRPr>
          </a:p>
          <a:p>
            <a:pPr algn="ctr"/>
            <a:r>
              <a:rPr lang="en-US" b="1" i="1" dirty="0" smtClean="0">
                <a:solidFill>
                  <a:schemeClr val="tx2">
                    <a:lumMod val="75000"/>
                  </a:schemeClr>
                </a:solidFill>
                <a:latin typeface="Georgia" pitchFamily="18" charset="0"/>
              </a:rPr>
              <a:t>Rules—The </a:t>
            </a:r>
            <a:r>
              <a:rPr lang="en-US" b="1" i="1" dirty="0">
                <a:solidFill>
                  <a:schemeClr val="tx2">
                    <a:lumMod val="75000"/>
                  </a:schemeClr>
                </a:solidFill>
                <a:latin typeface="Georgia" pitchFamily="18" charset="0"/>
              </a:rPr>
              <a:t>Regulation of </a:t>
            </a:r>
            <a:endParaRPr lang="en-US" b="1" i="1" dirty="0" smtClean="0">
              <a:solidFill>
                <a:schemeClr val="tx2">
                  <a:lumMod val="75000"/>
                </a:schemeClr>
              </a:solidFill>
              <a:latin typeface="Georgia" pitchFamily="18" charset="0"/>
            </a:endParaRPr>
          </a:p>
          <a:p>
            <a:pPr algn="ctr"/>
            <a:r>
              <a:rPr lang="en-US" b="1" i="1" dirty="0" smtClean="0">
                <a:solidFill>
                  <a:schemeClr val="tx2">
                    <a:lumMod val="75000"/>
                  </a:schemeClr>
                </a:solidFill>
                <a:latin typeface="Georgia" pitchFamily="18" charset="0"/>
              </a:rPr>
              <a:t>Economic </a:t>
            </a:r>
            <a:r>
              <a:rPr lang="en-US" b="1" i="1" dirty="0">
                <a:solidFill>
                  <a:schemeClr val="tx2">
                    <a:lumMod val="75000"/>
                  </a:schemeClr>
                </a:solidFill>
                <a:latin typeface="Georgia" pitchFamily="18" charset="0"/>
              </a:rPr>
              <a:t>Activity </a:t>
            </a:r>
            <a:endParaRPr lang="en-US" b="1" i="1" dirty="0" smtClean="0">
              <a:solidFill>
                <a:schemeClr val="tx2">
                  <a:lumMod val="75000"/>
                </a:schemeClr>
              </a:solidFill>
              <a:latin typeface="Georgia" pitchFamily="18" charset="0"/>
            </a:endParaRPr>
          </a:p>
          <a:p>
            <a:pPr algn="ctr"/>
            <a:r>
              <a:rPr lang="en-US" b="1" i="1" dirty="0" smtClean="0">
                <a:solidFill>
                  <a:schemeClr val="tx2">
                    <a:lumMod val="75000"/>
                  </a:schemeClr>
                </a:solidFill>
                <a:latin typeface="Georgia" pitchFamily="18" charset="0"/>
              </a:rPr>
              <a:t>in </a:t>
            </a:r>
            <a:r>
              <a:rPr lang="en-US" b="1" i="1" dirty="0">
                <a:solidFill>
                  <a:schemeClr val="tx2">
                    <a:lumMod val="75000"/>
                  </a:schemeClr>
                </a:solidFill>
                <a:latin typeface="Georgia" pitchFamily="18" charset="0"/>
              </a:rPr>
              <a:t>International Hard and Soft Law</a:t>
            </a:r>
            <a:r>
              <a:rPr lang="en-US" i="1" dirty="0">
                <a:solidFill>
                  <a:schemeClr val="tx2">
                    <a:lumMod val="75000"/>
                  </a:schemeClr>
                </a:solidFill>
                <a:latin typeface="Georgia" pitchFamily="18" charset="0"/>
              </a:rPr>
              <a:t>.  </a:t>
            </a:r>
            <a:endParaRPr lang="en-US" dirty="0">
              <a:solidFill>
                <a:schemeClr val="tx2">
                  <a:lumMod val="75000"/>
                </a:schemeClr>
              </a:solidFill>
              <a:latin typeface="Georgia" pitchFamily="18" charset="0"/>
            </a:endParaRPr>
          </a:p>
          <a:p>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Hard </a:t>
            </a:r>
            <a:r>
              <a:rPr lang="en-US" dirty="0">
                <a:solidFill>
                  <a:schemeClr val="tx2">
                    <a:lumMod val="75000"/>
                  </a:schemeClr>
                </a:solidFill>
                <a:latin typeface="Georgia" pitchFamily="18" charset="0"/>
              </a:rPr>
              <a:t>law in the area of corporate governance and especially corporate disclosure remains a distant goal.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On </a:t>
            </a:r>
            <a:r>
              <a:rPr lang="en-US" dirty="0">
                <a:solidFill>
                  <a:schemeClr val="tx2">
                    <a:lumMod val="75000"/>
                  </a:schemeClr>
                </a:solidFill>
                <a:latin typeface="Georgia" pitchFamily="18" charset="0"/>
              </a:rPr>
              <a:t>the other hand, important soft law efforts have been emerging since the 1990s. </a:t>
            </a:r>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	The </a:t>
            </a:r>
            <a:r>
              <a:rPr lang="en-US" dirty="0">
                <a:solidFill>
                  <a:schemeClr val="tx2">
                    <a:lumMod val="75000"/>
                  </a:schemeClr>
                </a:solidFill>
                <a:latin typeface="Georgia" pitchFamily="18" charset="0"/>
              </a:rPr>
              <a:t>most successful of these seek to leverage social norm systems within international and domestic public institutional frameworks the context of to a soft law efforts.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This section highlights two important efforts: </a:t>
            </a:r>
          </a:p>
          <a:p>
            <a:pPr algn="just"/>
            <a:r>
              <a:rPr lang="en-US" dirty="0">
                <a:solidFill>
                  <a:schemeClr val="tx2">
                    <a:lumMod val="75000"/>
                  </a:schemeClr>
                </a:solidFill>
                <a:latin typeface="Georgia" pitchFamily="18" charset="0"/>
              </a:rPr>
              <a:t>	</a:t>
            </a:r>
            <a:endParaRPr lang="en-US" dirty="0" smtClean="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	</a:t>
            </a:r>
            <a:r>
              <a:rPr lang="en-US" dirty="0" smtClean="0">
                <a:solidFill>
                  <a:schemeClr val="tx2">
                    <a:lumMod val="75000"/>
                  </a:schemeClr>
                </a:solidFill>
                <a:latin typeface="Georgia" pitchFamily="18" charset="0"/>
              </a:rPr>
              <a:t>1</a:t>
            </a:r>
            <a:r>
              <a:rPr lang="en-US" dirty="0">
                <a:solidFill>
                  <a:schemeClr val="tx2">
                    <a:lumMod val="75000"/>
                  </a:schemeClr>
                </a:solidFill>
                <a:latin typeface="Georgia" pitchFamily="18" charset="0"/>
              </a:rPr>
              <a:t>. The </a:t>
            </a:r>
            <a:r>
              <a:rPr lang="en-US" b="1" dirty="0">
                <a:solidFill>
                  <a:srgbClr val="FF0000"/>
                </a:solidFill>
                <a:latin typeface="Georgia" pitchFamily="18" charset="0"/>
              </a:rPr>
              <a:t>OECD’</a:t>
            </a:r>
            <a:r>
              <a:rPr lang="en-US" dirty="0">
                <a:solidFill>
                  <a:schemeClr val="tx2">
                    <a:lumMod val="75000"/>
                  </a:schemeClr>
                </a:solidFill>
                <a:latin typeface="Georgia" pitchFamily="18" charset="0"/>
              </a:rPr>
              <a:t>s transparency provisions within its guidelines and principles of </a:t>
            </a:r>
            <a:r>
              <a:rPr lang="en-US" dirty="0" smtClean="0">
                <a:solidFill>
                  <a:schemeClr val="tx2">
                    <a:lumMod val="75000"/>
                  </a:schemeClr>
                </a:solidFill>
                <a:latin typeface="Georgia" pitchFamily="18" charset="0"/>
              </a:rPr>
              <a:t>corporate governance</a:t>
            </a:r>
            <a:r>
              <a:rPr lang="en-US" dirty="0">
                <a:solidFill>
                  <a:schemeClr val="tx2">
                    <a:lumMod val="75000"/>
                  </a:schemeClr>
                </a:solidFill>
                <a:latin typeface="Georgia" pitchFamily="18" charset="0"/>
              </a:rPr>
              <a:t>, and the </a:t>
            </a:r>
          </a:p>
          <a:p>
            <a:pPr algn="just"/>
            <a:r>
              <a:rPr lang="en-US" dirty="0">
                <a:solidFill>
                  <a:schemeClr val="tx2">
                    <a:lumMod val="75000"/>
                  </a:schemeClr>
                </a:solidFill>
                <a:latin typeface="Georgia" pitchFamily="18" charset="0"/>
              </a:rPr>
              <a:t>	</a:t>
            </a:r>
            <a:endParaRPr lang="en-US" dirty="0" smtClean="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	</a:t>
            </a:r>
            <a:r>
              <a:rPr lang="en-US" dirty="0" smtClean="0">
                <a:solidFill>
                  <a:schemeClr val="tx2">
                    <a:lumMod val="75000"/>
                  </a:schemeClr>
                </a:solidFill>
                <a:latin typeface="Georgia" pitchFamily="18" charset="0"/>
              </a:rPr>
              <a:t>2</a:t>
            </a:r>
            <a:r>
              <a:rPr lang="en-US" dirty="0">
                <a:solidFill>
                  <a:schemeClr val="tx2">
                    <a:lumMod val="75000"/>
                  </a:schemeClr>
                </a:solidFill>
                <a:latin typeface="Georgia" pitchFamily="18" charset="0"/>
              </a:rPr>
              <a:t>. </a:t>
            </a:r>
            <a:r>
              <a:rPr lang="en-US" b="1" dirty="0">
                <a:solidFill>
                  <a:srgbClr val="FF0000"/>
                </a:solidFill>
                <a:latin typeface="Georgia" pitchFamily="18" charset="0"/>
              </a:rPr>
              <a:t>Guiding Principles of Business and Human Rights</a:t>
            </a:r>
            <a:r>
              <a:rPr lang="en-US" dirty="0">
                <a:solidFill>
                  <a:schemeClr val="tx2">
                    <a:lumMod val="75000"/>
                  </a:schemeClr>
                </a:solidFill>
                <a:latin typeface="Georgia" pitchFamily="18" charset="0"/>
              </a:rPr>
              <a:t>.  Both are soft law efforts. </a:t>
            </a:r>
          </a:p>
        </p:txBody>
      </p:sp>
    </p:spTree>
    <p:extLst>
      <p:ext uri="{BB962C8B-B14F-4D97-AF65-F5344CB8AC3E}">
        <p14:creationId xmlns:p14="http://schemas.microsoft.com/office/powerpoint/2010/main" val="2398424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800" dirty="0" smtClean="0"/>
              <a:t>p</a:t>
            </a:r>
            <a:endParaRPr lang="en-US" sz="800" dirty="0"/>
          </a:p>
        </p:txBody>
      </p:sp>
      <p:pic>
        <p:nvPicPr>
          <p:cNvPr id="4" name="Content Placeholder 3" descr="Photo0215.jpg"/>
          <p:cNvPicPr>
            <a:picLocks noGrp="1" noChangeAspect="1"/>
          </p:cNvPicPr>
          <p:nvPr>
            <p:ph idx="1"/>
          </p:nvPr>
        </p:nvPicPr>
        <p:blipFill>
          <a:blip r:embed="rId2">
            <a:extLst>
              <a:ext uri="{28A0092B-C50C-407E-A947-70E740481C1C}">
                <a14:useLocalDpi xmlns:a14="http://schemas.microsoft.com/office/drawing/2010/main" val="0"/>
              </a:ext>
            </a:extLst>
          </a:blip>
          <a:srcRect l="-82275" r="-82275"/>
          <a:stretch>
            <a:fillRect/>
          </a:stretch>
        </p:blipFill>
        <p:spPr/>
      </p:pic>
    </p:spTree>
    <p:extLst>
      <p:ext uri="{BB962C8B-B14F-4D97-AF65-F5344CB8AC3E}">
        <p14:creationId xmlns:p14="http://schemas.microsoft.com/office/powerpoint/2010/main" val="722690247"/>
      </p:ext>
    </p:extLst>
  </p:cSld>
  <p:clrMapOvr>
    <a:masterClrMapping/>
  </p:clrMapOvr>
  <p:transition xmlns:p14="http://schemas.microsoft.com/office/powerpoint/2010/mai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894195"/>
          </a:xfrm>
          <a:prstGeom prst="rect">
            <a:avLst/>
          </a:prstGeom>
        </p:spPr>
        <p:txBody>
          <a:bodyPr wrap="square">
            <a:spAutoFit/>
          </a:bodyPr>
          <a:lstStyle/>
          <a:p>
            <a:pPr algn="just"/>
            <a:endParaRPr lang="en-US" sz="1300" dirty="0" smtClean="0">
              <a:solidFill>
                <a:schemeClr val="tx2">
                  <a:lumMod val="75000"/>
                </a:schemeClr>
              </a:solidFill>
              <a:latin typeface="Georgia" pitchFamily="18" charset="0"/>
            </a:endParaRPr>
          </a:p>
          <a:p>
            <a:pPr algn="just"/>
            <a:endParaRPr lang="en-US" sz="1300" dirty="0">
              <a:solidFill>
                <a:schemeClr val="tx2">
                  <a:lumMod val="75000"/>
                </a:schemeClr>
              </a:solidFill>
              <a:latin typeface="Georgia" pitchFamily="18" charset="0"/>
            </a:endParaRPr>
          </a:p>
          <a:p>
            <a:pPr algn="just"/>
            <a:endParaRPr lang="en-US" sz="1300" dirty="0">
              <a:solidFill>
                <a:schemeClr val="tx2">
                  <a:lumMod val="75000"/>
                </a:schemeClr>
              </a:solidFill>
              <a:latin typeface="Georgia" pitchFamily="18" charset="0"/>
            </a:endParaRPr>
          </a:p>
          <a:p>
            <a:pPr algn="just"/>
            <a:endParaRPr lang="en-US" sz="1300" dirty="0" smtClean="0">
              <a:solidFill>
                <a:schemeClr val="tx2">
                  <a:lumMod val="75000"/>
                </a:schemeClr>
              </a:solidFill>
              <a:latin typeface="Georgia" pitchFamily="18" charset="0"/>
            </a:endParaRPr>
          </a:p>
          <a:p>
            <a:pPr algn="ctr"/>
            <a:r>
              <a:rPr lang="en-US" sz="1300" b="1" dirty="0" smtClean="0">
                <a:solidFill>
                  <a:schemeClr val="tx2">
                    <a:lumMod val="75000"/>
                  </a:schemeClr>
                </a:solidFill>
                <a:latin typeface="Georgia" pitchFamily="18" charset="0"/>
              </a:rPr>
              <a:t>The </a:t>
            </a:r>
            <a:r>
              <a:rPr lang="en-US" sz="1300" b="1" dirty="0">
                <a:solidFill>
                  <a:schemeClr val="tx2">
                    <a:lumMod val="75000"/>
                  </a:schemeClr>
                </a:solidFill>
                <a:latin typeface="Georgia" pitchFamily="18" charset="0"/>
              </a:rPr>
              <a:t>OECD Principles of </a:t>
            </a:r>
            <a:r>
              <a:rPr lang="en-US" sz="1300" b="1" dirty="0" smtClean="0">
                <a:solidFill>
                  <a:schemeClr val="tx2">
                    <a:lumMod val="75000"/>
                  </a:schemeClr>
                </a:solidFill>
                <a:latin typeface="Georgia" pitchFamily="18" charset="0"/>
              </a:rPr>
              <a:t>Corporate </a:t>
            </a:r>
            <a:r>
              <a:rPr lang="en-US" sz="1300" b="1" dirty="0">
                <a:solidFill>
                  <a:schemeClr val="tx2">
                    <a:lumMod val="75000"/>
                  </a:schemeClr>
                </a:solidFill>
                <a:latin typeface="Georgia" pitchFamily="18" charset="0"/>
              </a:rPr>
              <a:t>Governance (OECD 2004</a:t>
            </a:r>
            <a:r>
              <a:rPr lang="en-US" sz="1300" b="1" dirty="0" smtClean="0">
                <a:solidFill>
                  <a:schemeClr val="tx2">
                    <a:lumMod val="75000"/>
                  </a:schemeClr>
                </a:solidFill>
                <a:latin typeface="Georgia" pitchFamily="18" charset="0"/>
              </a:rPr>
              <a:t>)</a:t>
            </a:r>
          </a:p>
          <a:p>
            <a:pPr algn="just"/>
            <a:r>
              <a:rPr lang="en-US" sz="1300" dirty="0" smtClean="0">
                <a:solidFill>
                  <a:schemeClr val="tx2">
                    <a:lumMod val="75000"/>
                  </a:schemeClr>
                </a:solidFill>
                <a:latin typeface="Georgia" pitchFamily="18" charset="0"/>
              </a:rPr>
              <a:t>-- </a:t>
            </a:r>
            <a:r>
              <a:rPr lang="en-US" sz="1300" dirty="0">
                <a:solidFill>
                  <a:schemeClr val="tx2">
                    <a:lumMod val="75000"/>
                  </a:schemeClr>
                </a:solidFill>
                <a:latin typeface="Georgia" pitchFamily="18" charset="0"/>
              </a:rPr>
              <a:t>provides a generalized framework reflecting the consensus, among developed states, of the </a:t>
            </a:r>
            <a:r>
              <a:rPr lang="en-US" sz="1300" dirty="0" smtClean="0">
                <a:solidFill>
                  <a:schemeClr val="tx2">
                    <a:lumMod val="75000"/>
                  </a:schemeClr>
                </a:solidFill>
                <a:latin typeface="Georgia" pitchFamily="18" charset="0"/>
              </a:rPr>
              <a:t>basis </a:t>
            </a:r>
            <a:r>
              <a:rPr lang="en-US" sz="1300" dirty="0">
                <a:solidFill>
                  <a:schemeClr val="tx2">
                    <a:lumMod val="75000"/>
                  </a:schemeClr>
                </a:solidFill>
                <a:latin typeface="Georgia" pitchFamily="18" charset="0"/>
              </a:rPr>
              <a:t>for corporate organization in the context of a markets-based, welfare maximizing economic </a:t>
            </a:r>
            <a:r>
              <a:rPr lang="en-US" sz="1300" dirty="0" smtClean="0">
                <a:solidFill>
                  <a:schemeClr val="tx2">
                    <a:lumMod val="75000"/>
                  </a:schemeClr>
                </a:solidFill>
                <a:latin typeface="Georgia" pitchFamily="18" charset="0"/>
              </a:rPr>
              <a:t>system</a:t>
            </a:r>
            <a:r>
              <a:rPr lang="en-US" sz="1300" dirty="0">
                <a:solidFill>
                  <a:schemeClr val="tx2">
                    <a:lumMod val="75000"/>
                  </a:schemeClr>
                </a:solidFill>
                <a:latin typeface="Georgia" pitchFamily="18" charset="0"/>
              </a:rPr>
              <a:t>.</a:t>
            </a:r>
          </a:p>
          <a:p>
            <a:pPr algn="just"/>
            <a:r>
              <a:rPr lang="en-US" sz="1300" dirty="0" smtClean="0">
                <a:solidFill>
                  <a:schemeClr val="tx2">
                    <a:lumMod val="75000"/>
                  </a:schemeClr>
                </a:solidFill>
                <a:latin typeface="Georgia" pitchFamily="18" charset="0"/>
              </a:rPr>
              <a:t>-- </a:t>
            </a:r>
            <a:r>
              <a:rPr lang="en-US" sz="1300" dirty="0">
                <a:solidFill>
                  <a:schemeClr val="tx2">
                    <a:lumMod val="75000"/>
                  </a:schemeClr>
                </a:solidFill>
                <a:latin typeface="Georgia" pitchFamily="18" charset="0"/>
              </a:rPr>
              <a:t>Chapter 5 of the Principles, with its associated commentary, is dedicated to disclosure and </a:t>
            </a:r>
            <a:r>
              <a:rPr lang="en-US" sz="1300" dirty="0" smtClean="0">
                <a:solidFill>
                  <a:schemeClr val="tx2">
                    <a:lumMod val="75000"/>
                  </a:schemeClr>
                </a:solidFill>
                <a:latin typeface="Georgia" pitchFamily="18" charset="0"/>
              </a:rPr>
              <a:t>transparency </a:t>
            </a:r>
            <a:r>
              <a:rPr lang="en-US" sz="1300" dirty="0">
                <a:solidFill>
                  <a:schemeClr val="tx2">
                    <a:lumMod val="75000"/>
                  </a:schemeClr>
                </a:solidFill>
                <a:latin typeface="Georgia" pitchFamily="18" charset="0"/>
              </a:rPr>
              <a:t>practices. </a:t>
            </a:r>
          </a:p>
          <a:p>
            <a:pPr algn="just"/>
            <a:r>
              <a:rPr lang="en-US" sz="1300" dirty="0" smtClean="0">
                <a:solidFill>
                  <a:schemeClr val="tx2">
                    <a:lumMod val="75000"/>
                  </a:schemeClr>
                </a:solidFill>
                <a:latin typeface="Georgia" pitchFamily="18" charset="0"/>
              </a:rPr>
              <a:t>	The </a:t>
            </a:r>
            <a:r>
              <a:rPr lang="en-US" sz="1300" dirty="0">
                <a:solidFill>
                  <a:schemeClr val="tx2">
                    <a:lumMod val="75000"/>
                  </a:schemeClr>
                </a:solidFill>
                <a:latin typeface="Georgia" pitchFamily="18" charset="0"/>
              </a:rPr>
              <a:t>Commentary delineates a series of concerns regarding obstacles to good faith corporate </a:t>
            </a:r>
            <a:r>
              <a:rPr lang="en-US" sz="1300" dirty="0" smtClean="0">
                <a:solidFill>
                  <a:schemeClr val="tx2">
                    <a:lumMod val="75000"/>
                  </a:schemeClr>
                </a:solidFill>
                <a:latin typeface="Georgia" pitchFamily="18" charset="0"/>
              </a:rPr>
              <a:t>	disclosure</a:t>
            </a:r>
            <a:r>
              <a:rPr lang="en-US" sz="1300" dirty="0">
                <a:solidFill>
                  <a:schemeClr val="tx2">
                    <a:lumMod val="75000"/>
                  </a:schemeClr>
                </a:solidFill>
                <a:latin typeface="Georgia" pitchFamily="18" charset="0"/>
              </a:rPr>
              <a:t>, paying particular attention to the importance of the validity of third party </a:t>
            </a:r>
            <a:r>
              <a:rPr lang="en-US" sz="1300" dirty="0" smtClean="0">
                <a:solidFill>
                  <a:schemeClr val="tx2">
                    <a:lumMod val="75000"/>
                  </a:schemeClr>
                </a:solidFill>
                <a:latin typeface="Georgia" pitchFamily="18" charset="0"/>
              </a:rPr>
              <a:t>	auditors</a:t>
            </a:r>
            <a:r>
              <a:rPr lang="en-US" sz="1300" dirty="0">
                <a:solidFill>
                  <a:schemeClr val="tx2">
                    <a:lumMod val="75000"/>
                  </a:schemeClr>
                </a:solidFill>
                <a:latin typeface="Georgia" pitchFamily="18" charset="0"/>
              </a:rPr>
              <a:t>, </a:t>
            </a:r>
            <a:r>
              <a:rPr lang="en-US" sz="1300" dirty="0" smtClean="0">
                <a:solidFill>
                  <a:schemeClr val="tx2">
                    <a:lumMod val="75000"/>
                  </a:schemeClr>
                </a:solidFill>
                <a:latin typeface="Georgia" pitchFamily="18" charset="0"/>
              </a:rPr>
              <a:t>and the </a:t>
            </a:r>
            <a:r>
              <a:rPr lang="en-US" sz="1300" dirty="0">
                <a:solidFill>
                  <a:schemeClr val="tx2">
                    <a:lumMod val="75000"/>
                  </a:schemeClr>
                </a:solidFill>
                <a:latin typeface="Georgia" pitchFamily="18" charset="0"/>
              </a:rPr>
              <a:t>accessibility of publicly disclosed information. These concerns form a </a:t>
            </a:r>
            <a:r>
              <a:rPr lang="en-US" sz="1300" dirty="0" smtClean="0">
                <a:solidFill>
                  <a:schemeClr val="tx2">
                    <a:lumMod val="75000"/>
                  </a:schemeClr>
                </a:solidFill>
                <a:latin typeface="Georgia" pitchFamily="18" charset="0"/>
              </a:rPr>
              <a:t>	foundation </a:t>
            </a:r>
            <a:r>
              <a:rPr lang="en-US" sz="1300" dirty="0">
                <a:solidFill>
                  <a:schemeClr val="tx2">
                    <a:lumMod val="75000"/>
                  </a:schemeClr>
                </a:solidFill>
                <a:latin typeface="Georgia" pitchFamily="18" charset="0"/>
              </a:rPr>
              <a:t>upon which </a:t>
            </a:r>
            <a:r>
              <a:rPr lang="en-US" sz="1300" dirty="0" smtClean="0">
                <a:solidFill>
                  <a:schemeClr val="tx2">
                    <a:lumMod val="75000"/>
                  </a:schemeClr>
                </a:solidFill>
                <a:latin typeface="Georgia" pitchFamily="18" charset="0"/>
              </a:rPr>
              <a:t>other</a:t>
            </a:r>
            <a:r>
              <a:rPr lang="en-US" sz="1300" dirty="0">
                <a:solidFill>
                  <a:schemeClr val="tx2">
                    <a:lumMod val="75000"/>
                  </a:schemeClr>
                </a:solidFill>
                <a:latin typeface="Georgia" pitchFamily="18" charset="0"/>
              </a:rPr>
              <a:t>, more targeted agreements build. </a:t>
            </a:r>
          </a:p>
          <a:p>
            <a:pPr algn="just"/>
            <a:r>
              <a:rPr lang="en-US" sz="1300" dirty="0">
                <a:solidFill>
                  <a:schemeClr val="tx2">
                    <a:lumMod val="75000"/>
                  </a:schemeClr>
                </a:solidFill>
                <a:latin typeface="Georgia" pitchFamily="18" charset="0"/>
              </a:rPr>
              <a:t> </a:t>
            </a:r>
          </a:p>
          <a:p>
            <a:pPr algn="ctr"/>
            <a:r>
              <a:rPr lang="en-US" sz="1300" b="1" dirty="0">
                <a:solidFill>
                  <a:schemeClr val="tx2">
                    <a:lumMod val="75000"/>
                  </a:schemeClr>
                </a:solidFill>
                <a:latin typeface="Georgia" pitchFamily="18" charset="0"/>
              </a:rPr>
              <a:t>The OECD Guidelines on Corporate Governance of State-Owned Enterprises (OECD 2005)</a:t>
            </a:r>
          </a:p>
          <a:p>
            <a:pPr algn="just"/>
            <a:r>
              <a:rPr lang="en-US" sz="1300" dirty="0" smtClean="0">
                <a:solidFill>
                  <a:schemeClr val="tx2">
                    <a:lumMod val="75000"/>
                  </a:schemeClr>
                </a:solidFill>
                <a:latin typeface="Georgia" pitchFamily="18" charset="0"/>
              </a:rPr>
              <a:t>-- </a:t>
            </a:r>
            <a:r>
              <a:rPr lang="en-US" sz="1300" dirty="0">
                <a:solidFill>
                  <a:schemeClr val="tx2">
                    <a:lumMod val="75000"/>
                  </a:schemeClr>
                </a:solidFill>
                <a:latin typeface="Georgia" pitchFamily="18" charset="0"/>
              </a:rPr>
              <a:t>were crafted specifically as a complement to the Principles of Corporate Governance. </a:t>
            </a:r>
          </a:p>
          <a:p>
            <a:pPr algn="just"/>
            <a:r>
              <a:rPr lang="en-US" sz="1300" dirty="0" smtClean="0">
                <a:solidFill>
                  <a:schemeClr val="tx2">
                    <a:lumMod val="75000"/>
                  </a:schemeClr>
                </a:solidFill>
                <a:latin typeface="Georgia" pitchFamily="18" charset="0"/>
              </a:rPr>
              <a:t>--</a:t>
            </a:r>
            <a:r>
              <a:rPr lang="en-US" sz="1300" dirty="0">
                <a:solidFill>
                  <a:schemeClr val="tx2">
                    <a:lumMod val="75000"/>
                  </a:schemeClr>
                </a:solidFill>
                <a:latin typeface="Georgia" pitchFamily="18" charset="0"/>
              </a:rPr>
              <a:t>Mirroring the Principles of Corporate Governance in structure, Chapter 5 of the state-owned </a:t>
            </a:r>
            <a:r>
              <a:rPr lang="en-US" sz="1300" dirty="0" smtClean="0">
                <a:solidFill>
                  <a:schemeClr val="tx2">
                    <a:lumMod val="75000"/>
                  </a:schemeClr>
                </a:solidFill>
                <a:latin typeface="Georgia" pitchFamily="18" charset="0"/>
              </a:rPr>
              <a:t>enterprises </a:t>
            </a:r>
            <a:r>
              <a:rPr lang="en-US" sz="1300" dirty="0">
                <a:solidFill>
                  <a:schemeClr val="tx2">
                    <a:lumMod val="75000"/>
                  </a:schemeClr>
                </a:solidFill>
                <a:latin typeface="Georgia" pitchFamily="18" charset="0"/>
              </a:rPr>
              <a:t>(SOEs) document also addresses transparency and disclosure at length. </a:t>
            </a:r>
          </a:p>
          <a:p>
            <a:pPr algn="just"/>
            <a:r>
              <a:rPr lang="en-US" sz="1300" dirty="0" smtClean="0">
                <a:solidFill>
                  <a:schemeClr val="tx2">
                    <a:lumMod val="75000"/>
                  </a:schemeClr>
                </a:solidFill>
                <a:latin typeface="Georgia" pitchFamily="18" charset="0"/>
              </a:rPr>
              <a:t>	Its </a:t>
            </a:r>
            <a:r>
              <a:rPr lang="en-US" sz="1300" dirty="0">
                <a:solidFill>
                  <a:schemeClr val="tx2">
                    <a:lumMod val="75000"/>
                  </a:schemeClr>
                </a:solidFill>
                <a:latin typeface="Georgia" pitchFamily="18" charset="0"/>
              </a:rPr>
              <a:t>basic premise is that state-owned enterprises (SOEs) should, at a minimum, generally be </a:t>
            </a:r>
            <a:r>
              <a:rPr lang="en-US" sz="1300" dirty="0" smtClean="0">
                <a:solidFill>
                  <a:schemeClr val="tx2">
                    <a:lumMod val="75000"/>
                  </a:schemeClr>
                </a:solidFill>
                <a:latin typeface="Georgia" pitchFamily="18" charset="0"/>
              </a:rPr>
              <a:t>	held </a:t>
            </a:r>
            <a:r>
              <a:rPr lang="en-US" sz="1300" dirty="0">
                <a:solidFill>
                  <a:schemeClr val="tx2">
                    <a:lumMod val="75000"/>
                  </a:schemeClr>
                </a:solidFill>
                <a:latin typeface="Georgia" pitchFamily="18" charset="0"/>
              </a:rPr>
              <a:t>to </a:t>
            </a:r>
            <a:r>
              <a:rPr lang="en-US" sz="1300" dirty="0" smtClean="0">
                <a:solidFill>
                  <a:schemeClr val="tx2">
                    <a:lumMod val="75000"/>
                  </a:schemeClr>
                </a:solidFill>
                <a:latin typeface="Georgia" pitchFamily="18" charset="0"/>
              </a:rPr>
              <a:t>a disclosure </a:t>
            </a:r>
            <a:r>
              <a:rPr lang="en-US" sz="1300" dirty="0">
                <a:solidFill>
                  <a:schemeClr val="tx2">
                    <a:lumMod val="75000"/>
                  </a:schemeClr>
                </a:solidFill>
                <a:latin typeface="Georgia" pitchFamily="18" charset="0"/>
              </a:rPr>
              <a:t>and accounting standard fully equal to that of privately held </a:t>
            </a:r>
            <a:r>
              <a:rPr lang="en-US" sz="1300" dirty="0" smtClean="0">
                <a:solidFill>
                  <a:schemeClr val="tx2">
                    <a:lumMod val="75000"/>
                  </a:schemeClr>
                </a:solidFill>
                <a:latin typeface="Georgia" pitchFamily="18" charset="0"/>
              </a:rPr>
              <a:t>	corporations</a:t>
            </a:r>
            <a:r>
              <a:rPr lang="en-US" sz="1300" dirty="0">
                <a:solidFill>
                  <a:schemeClr val="tx2">
                    <a:lumMod val="75000"/>
                  </a:schemeClr>
                </a:solidFill>
                <a:latin typeface="Georgia" pitchFamily="18" charset="0"/>
              </a:rPr>
              <a:t>. Central to this </a:t>
            </a:r>
            <a:r>
              <a:rPr lang="en-US" sz="1300" dirty="0" smtClean="0">
                <a:solidFill>
                  <a:schemeClr val="tx2">
                    <a:lumMod val="75000"/>
                  </a:schemeClr>
                </a:solidFill>
                <a:latin typeface="Georgia" pitchFamily="18" charset="0"/>
              </a:rPr>
              <a:t>parity </a:t>
            </a:r>
            <a:r>
              <a:rPr lang="en-US" sz="1300" dirty="0">
                <a:solidFill>
                  <a:schemeClr val="tx2">
                    <a:lumMod val="75000"/>
                  </a:schemeClr>
                </a:solidFill>
                <a:latin typeface="Georgia" pitchFamily="18" charset="0"/>
              </a:rPr>
              <a:t>mandate is the implementation of independent auditing </a:t>
            </a:r>
            <a:r>
              <a:rPr lang="en-US" sz="1300" dirty="0" smtClean="0">
                <a:solidFill>
                  <a:schemeClr val="tx2">
                    <a:lumMod val="75000"/>
                  </a:schemeClr>
                </a:solidFill>
                <a:latin typeface="Georgia" pitchFamily="18" charset="0"/>
              </a:rPr>
              <a:t>	systems </a:t>
            </a:r>
            <a:r>
              <a:rPr lang="en-US" sz="1300" dirty="0">
                <a:solidFill>
                  <a:schemeClr val="tx2">
                    <a:lumMod val="75000"/>
                  </a:schemeClr>
                </a:solidFill>
                <a:latin typeface="Georgia" pitchFamily="18" charset="0"/>
              </a:rPr>
              <a:t>and annual (or, ideally, </a:t>
            </a:r>
            <a:r>
              <a:rPr lang="en-US" sz="1300" dirty="0" smtClean="0">
                <a:solidFill>
                  <a:schemeClr val="tx2">
                    <a:lumMod val="75000"/>
                  </a:schemeClr>
                </a:solidFill>
                <a:latin typeface="Georgia" pitchFamily="18" charset="0"/>
              </a:rPr>
              <a:t>biannual</a:t>
            </a:r>
            <a:r>
              <a:rPr lang="en-US" sz="1300" dirty="0">
                <a:solidFill>
                  <a:schemeClr val="tx2">
                    <a:lumMod val="75000"/>
                  </a:schemeClr>
                </a:solidFill>
                <a:latin typeface="Georgia" pitchFamily="18" charset="0"/>
              </a:rPr>
              <a:t>) reporting procedures. </a:t>
            </a:r>
          </a:p>
          <a:p>
            <a:pPr algn="just"/>
            <a:r>
              <a:rPr lang="en-US" sz="1300" dirty="0">
                <a:solidFill>
                  <a:schemeClr val="tx2">
                    <a:lumMod val="75000"/>
                  </a:schemeClr>
                </a:solidFill>
                <a:latin typeface="Georgia" pitchFamily="18" charset="0"/>
              </a:rPr>
              <a:t> </a:t>
            </a:r>
          </a:p>
          <a:p>
            <a:pPr algn="ctr"/>
            <a:r>
              <a:rPr lang="en-US" sz="1300" b="1" dirty="0">
                <a:solidFill>
                  <a:schemeClr val="tx2">
                    <a:lumMod val="75000"/>
                  </a:schemeClr>
                </a:solidFill>
                <a:latin typeface="Georgia" pitchFamily="18" charset="0"/>
              </a:rPr>
              <a:t>The Guidelines on Multinational Enterprises (2010) </a:t>
            </a:r>
          </a:p>
          <a:p>
            <a:pPr algn="just"/>
            <a:r>
              <a:rPr lang="en-US" sz="1300" dirty="0" smtClean="0">
                <a:solidFill>
                  <a:schemeClr val="tx2">
                    <a:lumMod val="75000"/>
                  </a:schemeClr>
                </a:solidFill>
                <a:latin typeface="Georgia" pitchFamily="18" charset="0"/>
              </a:rPr>
              <a:t>--</a:t>
            </a:r>
            <a:r>
              <a:rPr lang="en-US" sz="1300" dirty="0">
                <a:solidFill>
                  <a:schemeClr val="tx2">
                    <a:lumMod val="75000"/>
                  </a:schemeClr>
                </a:solidFill>
                <a:latin typeface="Georgia" pitchFamily="18" charset="0"/>
              </a:rPr>
              <a:t>provides a comprehensive framework for guiding the behavior of economic activity that crosses </a:t>
            </a:r>
            <a:r>
              <a:rPr lang="en-US" sz="1300" dirty="0" smtClean="0">
                <a:solidFill>
                  <a:schemeClr val="tx2">
                    <a:lumMod val="75000"/>
                  </a:schemeClr>
                </a:solidFill>
                <a:latin typeface="Georgia" pitchFamily="18" charset="0"/>
              </a:rPr>
              <a:t>borders</a:t>
            </a:r>
            <a:r>
              <a:rPr lang="en-US" sz="1300" dirty="0">
                <a:solidFill>
                  <a:schemeClr val="tx2">
                    <a:lumMod val="75000"/>
                  </a:schemeClr>
                </a:solidFill>
                <a:latin typeface="Georgia" pitchFamily="18" charset="0"/>
              </a:rPr>
              <a:t>. </a:t>
            </a:r>
          </a:p>
          <a:p>
            <a:pPr algn="just"/>
            <a:r>
              <a:rPr lang="en-US" sz="1300" dirty="0" smtClean="0">
                <a:solidFill>
                  <a:schemeClr val="tx2">
                    <a:lumMod val="75000"/>
                  </a:schemeClr>
                </a:solidFill>
                <a:latin typeface="Georgia" pitchFamily="18" charset="0"/>
              </a:rPr>
              <a:t>--</a:t>
            </a:r>
            <a:r>
              <a:rPr lang="en-US" sz="1300" dirty="0">
                <a:solidFill>
                  <a:schemeClr val="tx2">
                    <a:lumMod val="75000"/>
                  </a:schemeClr>
                </a:solidFill>
                <a:latin typeface="Georgia" pitchFamily="18" charset="0"/>
              </a:rPr>
              <a:t>Consequently, a dominant theme in the Guidelines is the appropriate use of disclosure systems, </a:t>
            </a:r>
            <a:r>
              <a:rPr lang="en-US" sz="1300" dirty="0" smtClean="0">
                <a:solidFill>
                  <a:schemeClr val="tx2">
                    <a:lumMod val="75000"/>
                  </a:schemeClr>
                </a:solidFill>
                <a:latin typeface="Georgia" pitchFamily="18" charset="0"/>
              </a:rPr>
              <a:t>starting </a:t>
            </a:r>
            <a:r>
              <a:rPr lang="en-US" sz="1300" dirty="0">
                <a:solidFill>
                  <a:schemeClr val="tx2">
                    <a:lumMod val="75000"/>
                  </a:schemeClr>
                </a:solidFill>
                <a:latin typeface="Georgia" pitchFamily="18" charset="0"/>
              </a:rPr>
              <a:t>with those described in the Principles of Corporate Governance. Beyond this level, and </a:t>
            </a:r>
            <a:r>
              <a:rPr lang="en-US" sz="1300" dirty="0" smtClean="0">
                <a:solidFill>
                  <a:schemeClr val="tx2">
                    <a:lumMod val="75000"/>
                  </a:schemeClr>
                </a:solidFill>
                <a:latin typeface="Georgia" pitchFamily="18" charset="0"/>
              </a:rPr>
              <a:t>specific </a:t>
            </a:r>
            <a:r>
              <a:rPr lang="en-US" sz="1300" dirty="0">
                <a:solidFill>
                  <a:schemeClr val="tx2">
                    <a:lumMod val="75000"/>
                  </a:schemeClr>
                </a:solidFill>
                <a:latin typeface="Georgia" pitchFamily="18" charset="0"/>
              </a:rPr>
              <a:t>to environmental practices, </a:t>
            </a:r>
          </a:p>
          <a:p>
            <a:pPr algn="just"/>
            <a:r>
              <a:rPr lang="en-US" sz="1300" dirty="0" smtClean="0">
                <a:solidFill>
                  <a:schemeClr val="tx2">
                    <a:lumMod val="75000"/>
                  </a:schemeClr>
                </a:solidFill>
                <a:latin typeface="Georgia" pitchFamily="18" charset="0"/>
              </a:rPr>
              <a:t>	Chapter </a:t>
            </a:r>
            <a:r>
              <a:rPr lang="en-US" sz="1300" dirty="0">
                <a:solidFill>
                  <a:schemeClr val="tx2">
                    <a:lumMod val="75000"/>
                  </a:schemeClr>
                </a:solidFill>
                <a:latin typeface="Georgia" pitchFamily="18" charset="0"/>
              </a:rPr>
              <a:t>4 Section 3 states that multinational corporations should “provide the public and </a:t>
            </a:r>
            <a:r>
              <a:rPr lang="en-US" sz="1300" dirty="0" smtClean="0">
                <a:solidFill>
                  <a:schemeClr val="tx2">
                    <a:lumMod val="75000"/>
                  </a:schemeClr>
                </a:solidFill>
                <a:latin typeface="Georgia" pitchFamily="18" charset="0"/>
              </a:rPr>
              <a:t>	workers with </a:t>
            </a:r>
            <a:r>
              <a:rPr lang="en-US" sz="1300" dirty="0">
                <a:solidFill>
                  <a:schemeClr val="tx2">
                    <a:lumMod val="75000"/>
                  </a:schemeClr>
                </a:solidFill>
                <a:latin typeface="Georgia" pitchFamily="18" charset="0"/>
              </a:rPr>
              <a:t>adequate, measureable and verifiable (where applicable) and timely </a:t>
            </a:r>
            <a:r>
              <a:rPr lang="en-US" sz="1300" dirty="0" smtClean="0">
                <a:solidFill>
                  <a:schemeClr val="tx2">
                    <a:lumMod val="75000"/>
                  </a:schemeClr>
                </a:solidFill>
                <a:latin typeface="Georgia" pitchFamily="18" charset="0"/>
              </a:rPr>
              <a:t>	information </a:t>
            </a:r>
            <a:r>
              <a:rPr lang="en-US" sz="1300" dirty="0">
                <a:solidFill>
                  <a:schemeClr val="tx2">
                    <a:lumMod val="75000"/>
                  </a:schemeClr>
                </a:solidFill>
                <a:latin typeface="Georgia" pitchFamily="18" charset="0"/>
              </a:rPr>
              <a:t>on the </a:t>
            </a:r>
            <a:r>
              <a:rPr lang="en-US" sz="1300" dirty="0" smtClean="0">
                <a:solidFill>
                  <a:schemeClr val="tx2">
                    <a:lumMod val="75000"/>
                  </a:schemeClr>
                </a:solidFill>
                <a:latin typeface="Georgia" pitchFamily="18" charset="0"/>
              </a:rPr>
              <a:t>potential environment</a:t>
            </a:r>
            <a:r>
              <a:rPr lang="en-US" sz="1300" dirty="0">
                <a:solidFill>
                  <a:schemeClr val="tx2">
                    <a:lumMod val="75000"/>
                  </a:schemeClr>
                </a:solidFill>
                <a:latin typeface="Georgia" pitchFamily="18" charset="0"/>
              </a:rPr>
              <a:t>, health and safety impacts of the activities of the </a:t>
            </a:r>
            <a:r>
              <a:rPr lang="en-US" sz="1300" dirty="0" smtClean="0">
                <a:solidFill>
                  <a:schemeClr val="tx2">
                    <a:lumMod val="75000"/>
                  </a:schemeClr>
                </a:solidFill>
                <a:latin typeface="Georgia" pitchFamily="18" charset="0"/>
              </a:rPr>
              <a:t>	enterprise</a:t>
            </a:r>
            <a:r>
              <a:rPr lang="en-US" sz="1300" dirty="0">
                <a:solidFill>
                  <a:schemeClr val="tx2">
                    <a:lumMod val="75000"/>
                  </a:schemeClr>
                </a:solidFill>
                <a:latin typeface="Georgia" pitchFamily="18" charset="0"/>
              </a:rPr>
              <a:t>, which could </a:t>
            </a:r>
            <a:r>
              <a:rPr lang="en-US" sz="1300" dirty="0" smtClean="0">
                <a:solidFill>
                  <a:schemeClr val="tx2">
                    <a:lumMod val="75000"/>
                  </a:schemeClr>
                </a:solidFill>
                <a:latin typeface="Georgia" pitchFamily="18" charset="0"/>
              </a:rPr>
              <a:t>	include </a:t>
            </a:r>
            <a:r>
              <a:rPr lang="en-US" sz="1300" dirty="0">
                <a:solidFill>
                  <a:schemeClr val="tx2">
                    <a:lumMod val="75000"/>
                  </a:schemeClr>
                </a:solidFill>
                <a:latin typeface="Georgia" pitchFamily="18" charset="0"/>
              </a:rPr>
              <a:t>reporting on progress in improving environmental </a:t>
            </a:r>
            <a:r>
              <a:rPr lang="en-US" sz="1300" dirty="0" smtClean="0">
                <a:solidFill>
                  <a:schemeClr val="tx2">
                    <a:lumMod val="75000"/>
                  </a:schemeClr>
                </a:solidFill>
                <a:latin typeface="Georgia" pitchFamily="18" charset="0"/>
              </a:rPr>
              <a:t>	performance</a:t>
            </a:r>
            <a:r>
              <a:rPr lang="en-US" sz="1300" dirty="0">
                <a:solidFill>
                  <a:schemeClr val="tx2">
                    <a:lumMod val="75000"/>
                  </a:schemeClr>
                </a:solidFill>
                <a:latin typeface="Georgia" pitchFamily="18" charset="0"/>
              </a:rPr>
              <a:t>.” </a:t>
            </a:r>
          </a:p>
        </p:txBody>
      </p:sp>
    </p:spTree>
    <p:extLst>
      <p:ext uri="{BB962C8B-B14F-4D97-AF65-F5344CB8AC3E}">
        <p14:creationId xmlns:p14="http://schemas.microsoft.com/office/powerpoint/2010/main" val="2398424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5909310"/>
          </a:xfrm>
          <a:prstGeom prst="rect">
            <a:avLst/>
          </a:prstGeom>
        </p:spPr>
        <p:txBody>
          <a:bodyPr wrap="square">
            <a:spAutoFit/>
          </a:bodyPr>
          <a:lstStyle/>
          <a:p>
            <a:pPr algn="just"/>
            <a:endParaRPr lang="en-US" dirty="0" smtClean="0">
              <a:solidFill>
                <a:schemeClr val="tx2">
                  <a:lumMod val="75000"/>
                </a:schemeClr>
              </a:solidFill>
              <a:latin typeface="Georgia" pitchFamily="18" charset="0"/>
            </a:endParaRPr>
          </a:p>
          <a:p>
            <a:pPr algn="ctr"/>
            <a:endParaRPr lang="en-US" dirty="0" smtClean="0">
              <a:solidFill>
                <a:schemeClr val="tx2">
                  <a:lumMod val="75000"/>
                </a:schemeClr>
              </a:solidFill>
              <a:latin typeface="Georgia" pitchFamily="18" charset="0"/>
            </a:endParaRPr>
          </a:p>
          <a:p>
            <a:pPr algn="ctr"/>
            <a:r>
              <a:rPr lang="en-US" b="1" dirty="0">
                <a:solidFill>
                  <a:srgbClr val="FF6600"/>
                </a:solidFill>
                <a:latin typeface="Georgia" pitchFamily="18" charset="0"/>
              </a:rPr>
              <a:t>FRAMEWORK OF THE OECD </a:t>
            </a:r>
            <a:r>
              <a:rPr lang="en-US" b="1" dirty="0" smtClean="0">
                <a:solidFill>
                  <a:srgbClr val="FF6600"/>
                </a:solidFill>
                <a:latin typeface="Georgia" pitchFamily="18" charset="0"/>
              </a:rPr>
              <a:t>MODEL</a:t>
            </a:r>
          </a:p>
          <a:p>
            <a:pPr algn="ctr"/>
            <a:endParaRPr lang="en-US" dirty="0">
              <a:solidFill>
                <a:schemeClr val="tx2">
                  <a:lumMod val="75000"/>
                </a:schemeClr>
              </a:solidFill>
              <a:latin typeface="Georgia" pitchFamily="18" charset="0"/>
            </a:endParaRPr>
          </a:p>
          <a:p>
            <a:pPr algn="ctr"/>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1</a:t>
            </a:r>
            <a:r>
              <a:rPr lang="en-US" dirty="0">
                <a:solidFill>
                  <a:schemeClr val="tx2">
                    <a:lumMod val="75000"/>
                  </a:schemeClr>
                </a:solidFill>
                <a:latin typeface="Georgia" pitchFamily="18" charset="0"/>
              </a:rPr>
              <a:t>.  suggest the contours for a system of monitoring and reporting that have potentially significant application to issues of environmental transparency.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2</a:t>
            </a:r>
            <a:r>
              <a:rPr lang="en-US" dirty="0">
                <a:solidFill>
                  <a:schemeClr val="tx2">
                    <a:lumMod val="75000"/>
                  </a:schemeClr>
                </a:solidFill>
                <a:latin typeface="Georgia" pitchFamily="18" charset="0"/>
              </a:rPr>
              <a:t>.  outlines of a social norm standard for transparency in general, including environmental effects transparency.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3</a:t>
            </a:r>
            <a:r>
              <a:rPr lang="en-US" dirty="0">
                <a:solidFill>
                  <a:schemeClr val="tx2">
                    <a:lumMod val="75000"/>
                  </a:schemeClr>
                </a:solidFill>
                <a:latin typeface="Georgia" pitchFamily="18" charset="0"/>
              </a:rPr>
              <a:t>.  Government is meant to enable such social </a:t>
            </a:r>
            <a:r>
              <a:rPr lang="en-US" dirty="0" smtClean="0">
                <a:solidFill>
                  <a:schemeClr val="tx2">
                    <a:lumMod val="75000"/>
                  </a:schemeClr>
                </a:solidFill>
                <a:latin typeface="Georgia" pitchFamily="18" charset="0"/>
              </a:rPr>
              <a:t>norms—facilitation—</a:t>
            </a:r>
            <a:r>
              <a:rPr lang="en-US" dirty="0">
                <a:solidFill>
                  <a:schemeClr val="tx2">
                    <a:lumMod val="75000"/>
                  </a:schemeClr>
                </a:solidFill>
                <a:latin typeface="Georgia" pitchFamily="18" charset="0"/>
              </a:rPr>
              <a:t>without invoking the formal structures of the domestic legal orders of participating states.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4</a:t>
            </a:r>
            <a:r>
              <a:rPr lang="en-US" dirty="0">
                <a:solidFill>
                  <a:schemeClr val="tx2">
                    <a:lumMod val="75000"/>
                  </a:schemeClr>
                </a:solidFill>
                <a:latin typeface="Georgia" pitchFamily="18" charset="0"/>
              </a:rPr>
              <a:t>. The effects can be quite substantial, but they remain grounded in politics and the social norm systems that fall outside the comfortable and well-established parameters of law and the state system.</a:t>
            </a:r>
          </a:p>
        </p:txBody>
      </p:sp>
    </p:spTree>
    <p:extLst>
      <p:ext uri="{BB962C8B-B14F-4D97-AF65-F5344CB8AC3E}">
        <p14:creationId xmlns:p14="http://schemas.microsoft.com/office/powerpoint/2010/main" val="2398424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617198"/>
          </a:xfrm>
          <a:prstGeom prst="rect">
            <a:avLst/>
          </a:prstGeom>
        </p:spPr>
        <p:txBody>
          <a:bodyPr wrap="square">
            <a:spAutoFit/>
          </a:bodyPr>
          <a:lstStyle/>
          <a:p>
            <a:pPr algn="ctr"/>
            <a:r>
              <a:rPr lang="en-US" b="1" dirty="0" smtClean="0">
                <a:solidFill>
                  <a:srgbClr val="FF0000"/>
                </a:solidFill>
                <a:latin typeface="Georgia" pitchFamily="18" charset="0"/>
              </a:rPr>
              <a:t>U.N</a:t>
            </a:r>
            <a:r>
              <a:rPr lang="en-US" b="1" dirty="0">
                <a:solidFill>
                  <a:srgbClr val="FF0000"/>
                </a:solidFill>
                <a:latin typeface="Georgia" pitchFamily="18" charset="0"/>
              </a:rPr>
              <a:t>. GUIDING PRINCIPLES</a:t>
            </a:r>
            <a:r>
              <a:rPr lang="en-US" dirty="0">
                <a:solidFill>
                  <a:schemeClr val="tx2">
                    <a:lumMod val="75000"/>
                  </a:schemeClr>
                </a:solidFill>
                <a:latin typeface="Georgia" pitchFamily="18" charset="0"/>
              </a:rPr>
              <a:t>: </a:t>
            </a:r>
            <a:endParaRPr lang="en-US" dirty="0" smtClean="0">
              <a:solidFill>
                <a:schemeClr val="tx2">
                  <a:lumMod val="75000"/>
                </a:schemeClr>
              </a:solidFill>
              <a:latin typeface="Georgia" pitchFamily="18" charset="0"/>
            </a:endParaRPr>
          </a:p>
          <a:p>
            <a:pPr algn="ctr"/>
            <a:r>
              <a:rPr lang="en-US" dirty="0" smtClean="0">
                <a:solidFill>
                  <a:schemeClr val="tx2">
                    <a:lumMod val="75000"/>
                  </a:schemeClr>
                </a:solidFill>
                <a:latin typeface="Georgia" pitchFamily="18" charset="0"/>
              </a:rPr>
              <a:t>U.N</a:t>
            </a:r>
            <a:r>
              <a:rPr lang="en-US" dirty="0">
                <a:solidFill>
                  <a:schemeClr val="tx2">
                    <a:lumMod val="75000"/>
                  </a:schemeClr>
                </a:solidFill>
                <a:latin typeface="Georgia" pitchFamily="18" charset="0"/>
              </a:rPr>
              <a:t>. Guiding Principles on Business </a:t>
            </a:r>
            <a:r>
              <a:rPr lang="en-US" dirty="0" smtClean="0">
                <a:solidFill>
                  <a:schemeClr val="tx2">
                    <a:lumMod val="75000"/>
                  </a:schemeClr>
                </a:solidFill>
                <a:latin typeface="Georgia" pitchFamily="18" charset="0"/>
              </a:rPr>
              <a:t>and </a:t>
            </a:r>
          </a:p>
          <a:p>
            <a:pPr algn="ctr"/>
            <a:r>
              <a:rPr lang="en-US" dirty="0" smtClean="0">
                <a:solidFill>
                  <a:schemeClr val="tx2">
                    <a:lumMod val="75000"/>
                  </a:schemeClr>
                </a:solidFill>
                <a:latin typeface="Georgia" pitchFamily="18" charset="0"/>
              </a:rPr>
              <a:t>Human Rights: Implementing </a:t>
            </a:r>
            <a:r>
              <a:rPr lang="en-US" dirty="0">
                <a:solidFill>
                  <a:schemeClr val="tx2">
                    <a:lumMod val="75000"/>
                  </a:schemeClr>
                </a:solidFill>
                <a:latin typeface="Georgia" pitchFamily="18" charset="0"/>
              </a:rPr>
              <a:t>the United </a:t>
            </a:r>
            <a:r>
              <a:rPr lang="en-US" dirty="0" smtClean="0">
                <a:solidFill>
                  <a:schemeClr val="tx2">
                    <a:lumMod val="75000"/>
                  </a:schemeClr>
                </a:solidFill>
                <a:latin typeface="Georgia" pitchFamily="18" charset="0"/>
              </a:rPr>
              <a:t>Nations</a:t>
            </a:r>
          </a:p>
          <a:p>
            <a:pPr algn="ctr"/>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Protect, Respect, and Remedy” Framework</a:t>
            </a:r>
            <a:r>
              <a:rPr lang="en-US" dirty="0" smtClean="0">
                <a:solidFill>
                  <a:schemeClr val="tx2">
                    <a:lumMod val="75000"/>
                  </a:schemeClr>
                </a:solidFill>
                <a:latin typeface="Georgia" pitchFamily="18" charset="0"/>
              </a:rPr>
              <a:t>,</a:t>
            </a:r>
          </a:p>
          <a:p>
            <a:pPr algn="ctr"/>
            <a:endParaRPr lang="en-US" sz="1600" dirty="0">
              <a:solidFill>
                <a:schemeClr val="tx2">
                  <a:lumMod val="75000"/>
                </a:schemeClr>
              </a:solidFill>
              <a:latin typeface="Georgia" pitchFamily="18" charset="0"/>
            </a:endParaRPr>
          </a:p>
          <a:p>
            <a:pPr algn="just"/>
            <a:r>
              <a:rPr lang="en-US" sz="1600" dirty="0">
                <a:solidFill>
                  <a:schemeClr val="tx2">
                    <a:lumMod val="75000"/>
                  </a:schemeClr>
                </a:solidFill>
                <a:latin typeface="Georgia" pitchFamily="18" charset="0"/>
              </a:rPr>
              <a:t> </a:t>
            </a:r>
            <a:r>
              <a:rPr lang="en-US" sz="1600" dirty="0" smtClean="0">
                <a:solidFill>
                  <a:schemeClr val="tx2">
                    <a:lumMod val="75000"/>
                  </a:schemeClr>
                </a:solidFill>
                <a:latin typeface="Georgia" pitchFamily="18" charset="0"/>
              </a:rPr>
              <a:t>1</a:t>
            </a:r>
            <a:r>
              <a:rPr lang="en-US" sz="1600" dirty="0">
                <a:solidFill>
                  <a:schemeClr val="tx2">
                    <a:lumMod val="75000"/>
                  </a:schemeClr>
                </a:solidFill>
                <a:latin typeface="Georgia" pitchFamily="18" charset="0"/>
              </a:rPr>
              <a:t>.  endorsed in June 2011 by the U.N. Human Rights Council (UNGP),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2. posits a soft law framework for business conduct, with respect to which transparency plays a substantial part.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3.  Three part framework</a:t>
            </a:r>
            <a:r>
              <a:rPr lang="en-US" sz="1600" dirty="0" smtClean="0">
                <a:solidFill>
                  <a:schemeClr val="tx2">
                    <a:lumMod val="75000"/>
                  </a:schemeClr>
                </a:solidFill>
                <a:latin typeface="Georgia" pitchFamily="18" charset="0"/>
              </a:rPr>
              <a:t>—</a:t>
            </a:r>
          </a:p>
          <a:p>
            <a:pPr algn="just"/>
            <a:r>
              <a:rPr lang="en-US" sz="1600" dirty="0" smtClean="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a:t>
            </a:r>
            <a:r>
              <a:rPr lang="en-US" sz="1600" dirty="0" smtClean="0">
                <a:solidFill>
                  <a:srgbClr val="FF6600"/>
                </a:solidFill>
                <a:latin typeface="Georgia" pitchFamily="18" charset="0"/>
              </a:rPr>
              <a:t>a state duty to protect human rights</a:t>
            </a:r>
            <a:r>
              <a:rPr lang="en-US" sz="1600" dirty="0" smtClean="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	-limited </a:t>
            </a:r>
            <a:r>
              <a:rPr lang="en-US" sz="1600" dirty="0">
                <a:solidFill>
                  <a:schemeClr val="tx2">
                    <a:lumMod val="75000"/>
                  </a:schemeClr>
                </a:solidFill>
                <a:latin typeface="Georgia" pitchFamily="18" charset="0"/>
              </a:rPr>
              <a:t>by each state’s legal </a:t>
            </a:r>
            <a:r>
              <a:rPr lang="en-US" sz="1600" dirty="0" smtClean="0">
                <a:solidFill>
                  <a:schemeClr val="tx2">
                    <a:lumMod val="75000"/>
                  </a:schemeClr>
                </a:solidFill>
                <a:latin typeface="Georgia" pitchFamily="18" charset="0"/>
              </a:rPr>
              <a:t>commitments </a:t>
            </a:r>
            <a:r>
              <a:rPr lang="en-US" sz="1600" dirty="0">
                <a:solidFill>
                  <a:schemeClr val="tx2">
                    <a:lumMod val="75000"/>
                  </a:schemeClr>
                </a:solidFill>
                <a:latin typeface="Georgia" pitchFamily="18" charset="0"/>
              </a:rPr>
              <a:t>under international </a:t>
            </a:r>
            <a:r>
              <a:rPr lang="en-US" sz="1600" dirty="0" smtClean="0">
                <a:solidFill>
                  <a:schemeClr val="tx2">
                    <a:lumMod val="75000"/>
                  </a:schemeClr>
                </a:solidFill>
                <a:latin typeface="Georgia" pitchFamily="18" charset="0"/>
              </a:rPr>
              <a:t>law</a:t>
            </a:r>
          </a:p>
          <a:p>
            <a:pPr algn="just"/>
            <a:endParaRPr lang="en-US" sz="1600" dirty="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a:t>
            </a:r>
            <a:r>
              <a:rPr lang="en-US" sz="1600" dirty="0">
                <a:solidFill>
                  <a:srgbClr val="FF6600"/>
                </a:solidFill>
                <a:latin typeface="Georgia" pitchFamily="18" charset="0"/>
              </a:rPr>
              <a:t>a corporate responsibility to respect human rights</a:t>
            </a:r>
            <a:r>
              <a:rPr lang="en-US" sz="1600" dirty="0">
                <a:solidFill>
                  <a:schemeClr val="tx2">
                    <a:lumMod val="75000"/>
                  </a:schemeClr>
                </a:solidFill>
                <a:latin typeface="Georgia" pitchFamily="18" charset="0"/>
              </a:rPr>
              <a:t>, </a:t>
            </a:r>
            <a:endParaRPr lang="en-US" sz="1600" dirty="0" smtClean="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built </a:t>
            </a:r>
            <a:r>
              <a:rPr lang="en-US" sz="1600" dirty="0">
                <a:solidFill>
                  <a:schemeClr val="tx2">
                    <a:lumMod val="75000"/>
                  </a:schemeClr>
                </a:solidFill>
                <a:latin typeface="Georgia" pitchFamily="18" charset="0"/>
              </a:rPr>
              <a:t>on the social norm obligations of corporations which </a:t>
            </a:r>
            <a:r>
              <a:rPr lang="en-US" sz="1600" dirty="0" smtClean="0">
                <a:solidFill>
                  <a:schemeClr val="tx2">
                    <a:lumMod val="75000"/>
                  </a:schemeClr>
                </a:solidFill>
                <a:latin typeface="Georgia" pitchFamily="18" charset="0"/>
              </a:rPr>
              <a:t>is defined substantively </a:t>
            </a:r>
            <a:r>
              <a:rPr lang="en-US" sz="1600" dirty="0">
                <a:solidFill>
                  <a:schemeClr val="tx2">
                    <a:lumMod val="75000"/>
                  </a:schemeClr>
                </a:solidFill>
                <a:latin typeface="Georgia" pitchFamily="18" charset="0"/>
              </a:rPr>
              <a:t>by the International Bill of Human Rights </a:t>
            </a:r>
            <a:r>
              <a:rPr lang="en-US" sz="1600" dirty="0" smtClean="0">
                <a:solidFill>
                  <a:schemeClr val="tx2">
                    <a:lumMod val="75000"/>
                  </a:schemeClr>
                </a:solidFill>
                <a:latin typeface="Georgia" pitchFamily="18" charset="0"/>
              </a:rPr>
              <a:t>(</a:t>
            </a:r>
            <a:r>
              <a:rPr lang="en-US" sz="1600" dirty="0">
                <a:solidFill>
                  <a:schemeClr val="tx2">
                    <a:lumMod val="75000"/>
                  </a:schemeClr>
                </a:solidFill>
                <a:latin typeface="Georgia" pitchFamily="18" charset="0"/>
              </a:rPr>
              <a:t>consisting of the </a:t>
            </a:r>
            <a:r>
              <a:rPr lang="en-US" sz="1600" dirty="0" smtClean="0">
                <a:solidFill>
                  <a:schemeClr val="tx2">
                    <a:lumMod val="75000"/>
                  </a:schemeClr>
                </a:solidFill>
                <a:latin typeface="Georgia" pitchFamily="18" charset="0"/>
              </a:rPr>
              <a:t>Universal Declaration </a:t>
            </a:r>
            <a:r>
              <a:rPr lang="en-US" sz="1600" dirty="0">
                <a:solidFill>
                  <a:schemeClr val="tx2">
                    <a:lumMod val="75000"/>
                  </a:schemeClr>
                </a:solidFill>
                <a:latin typeface="Georgia" pitchFamily="18" charset="0"/>
              </a:rPr>
              <a:t>of Human Rights and the main instruments through which </a:t>
            </a:r>
            <a:r>
              <a:rPr lang="en-US" sz="1600" dirty="0" smtClean="0">
                <a:solidFill>
                  <a:schemeClr val="tx2">
                    <a:lumMod val="75000"/>
                  </a:schemeClr>
                </a:solidFill>
                <a:latin typeface="Georgia" pitchFamily="18" charset="0"/>
              </a:rPr>
              <a:t>it </a:t>
            </a:r>
            <a:r>
              <a:rPr lang="en-US" sz="1600" dirty="0">
                <a:solidFill>
                  <a:schemeClr val="tx2">
                    <a:lumMod val="75000"/>
                  </a:schemeClr>
                </a:solidFill>
                <a:latin typeface="Georgia" pitchFamily="18" charset="0"/>
              </a:rPr>
              <a:t>has been codified: the International Covenant on Civil and Political Rights and </a:t>
            </a:r>
            <a:r>
              <a:rPr lang="en-US" sz="1600" dirty="0" smtClean="0">
                <a:solidFill>
                  <a:schemeClr val="tx2">
                    <a:lumMod val="75000"/>
                  </a:schemeClr>
                </a:solidFill>
                <a:latin typeface="Georgia" pitchFamily="18" charset="0"/>
              </a:rPr>
              <a:t>the </a:t>
            </a:r>
            <a:r>
              <a:rPr lang="en-US" sz="1600" dirty="0">
                <a:solidFill>
                  <a:schemeClr val="tx2">
                    <a:lumMod val="75000"/>
                  </a:schemeClr>
                </a:solidFill>
                <a:latin typeface="Georgia" pitchFamily="18" charset="0"/>
              </a:rPr>
              <a:t>International Covenant on Economic, Social and Cultural rights</a:t>
            </a:r>
            <a:r>
              <a:rPr lang="en-US" sz="1600" dirty="0" smtClean="0">
                <a:solidFill>
                  <a:schemeClr val="tx2">
                    <a:lumMod val="75000"/>
                  </a:schemeClr>
                </a:solidFill>
                <a:latin typeface="Georgia" pitchFamily="18" charset="0"/>
              </a:rPr>
              <a:t>)</a:t>
            </a:r>
          </a:p>
          <a:p>
            <a:pPr algn="just"/>
            <a:endParaRPr lang="en-US" sz="1600" dirty="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a:t>
            </a:r>
            <a:r>
              <a:rPr lang="en-US" sz="1600" dirty="0">
                <a:solidFill>
                  <a:schemeClr val="tx2">
                    <a:lumMod val="75000"/>
                  </a:schemeClr>
                </a:solidFill>
                <a:latin typeface="Georgia" pitchFamily="18" charset="0"/>
              </a:rPr>
              <a:t>an </a:t>
            </a:r>
            <a:r>
              <a:rPr lang="en-US" sz="1600" dirty="0">
                <a:solidFill>
                  <a:srgbClr val="FF6600"/>
                </a:solidFill>
                <a:latin typeface="Georgia" pitchFamily="18" charset="0"/>
              </a:rPr>
              <a:t>obligation to provide remedies </a:t>
            </a:r>
            <a:r>
              <a:rPr lang="en-US" sz="1600" dirty="0">
                <a:solidFill>
                  <a:schemeClr val="tx2">
                    <a:lumMod val="75000"/>
                  </a:schemeClr>
                </a:solidFill>
                <a:latin typeface="Georgia" pitchFamily="18" charset="0"/>
              </a:rPr>
              <a:t>for human rights wrongs. </a:t>
            </a:r>
            <a:r>
              <a:rPr lang="en-US" sz="1600" dirty="0" smtClean="0">
                <a:solidFill>
                  <a:schemeClr val="tx2">
                    <a:lumMod val="75000"/>
                  </a:schemeClr>
                </a:solidFill>
                <a:latin typeface="Georgia" pitchFamily="18" charset="0"/>
              </a:rPr>
              <a:t>constructed from the premise that states are obligated to provide a formal system of grievance resolution, to be supplemented by informal public alternatives and private systems of dispute resolution</a:t>
            </a:r>
            <a:endParaRPr lang="en-US" sz="16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298713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863419"/>
          </a:xfrm>
          <a:prstGeom prst="rect">
            <a:avLst/>
          </a:prstGeom>
        </p:spPr>
        <p:txBody>
          <a:bodyPr wrap="square">
            <a:spAutoFit/>
          </a:bodyPr>
          <a:lstStyle/>
          <a:p>
            <a:pPr algn="ctr"/>
            <a:r>
              <a:rPr lang="en-US" b="1" dirty="0" smtClean="0">
                <a:solidFill>
                  <a:schemeClr val="tx2">
                    <a:lumMod val="75000"/>
                  </a:schemeClr>
                </a:solidFill>
                <a:latin typeface="Georgia" pitchFamily="18" charset="0"/>
              </a:rPr>
              <a:t>Transparency </a:t>
            </a:r>
            <a:r>
              <a:rPr lang="en-US" b="1" dirty="0">
                <a:solidFill>
                  <a:schemeClr val="tx2">
                    <a:lumMod val="75000"/>
                  </a:schemeClr>
                </a:solidFill>
                <a:latin typeface="Georgia" pitchFamily="18" charset="0"/>
              </a:rPr>
              <a:t>elements</a:t>
            </a:r>
            <a:r>
              <a:rPr lang="en-US" dirty="0">
                <a:solidFill>
                  <a:schemeClr val="tx2">
                    <a:lumMod val="75000"/>
                  </a:schemeClr>
                </a:solidFill>
                <a:latin typeface="Georgia" pitchFamily="18" charset="0"/>
              </a:rPr>
              <a:t> </a:t>
            </a:r>
            <a:endParaRPr lang="en-US" dirty="0" smtClean="0">
              <a:solidFill>
                <a:schemeClr val="tx2">
                  <a:lumMod val="75000"/>
                </a:schemeClr>
              </a:solidFill>
              <a:latin typeface="Georgia" pitchFamily="18" charset="0"/>
            </a:endParaRPr>
          </a:p>
          <a:p>
            <a:pPr algn="ctr"/>
            <a:r>
              <a:rPr lang="en-US" dirty="0" smtClean="0">
                <a:solidFill>
                  <a:schemeClr val="tx2">
                    <a:lumMod val="75000"/>
                  </a:schemeClr>
                </a:solidFill>
                <a:latin typeface="Georgia" pitchFamily="18" charset="0"/>
              </a:rPr>
              <a:t>of </a:t>
            </a:r>
            <a:r>
              <a:rPr lang="en-US" dirty="0">
                <a:solidFill>
                  <a:schemeClr val="tx2">
                    <a:lumMod val="75000"/>
                  </a:schemeClr>
                </a:solidFill>
                <a:latin typeface="Georgia" pitchFamily="18" charset="0"/>
              </a:rPr>
              <a:t>the Guiding Principles </a:t>
            </a:r>
            <a:r>
              <a:rPr lang="en-US" dirty="0" smtClean="0">
                <a:solidFill>
                  <a:schemeClr val="tx2">
                    <a:lumMod val="75000"/>
                  </a:schemeClr>
                </a:solidFill>
                <a:latin typeface="Georgia" pitchFamily="18" charset="0"/>
              </a:rPr>
              <a:t>reflect</a:t>
            </a:r>
          </a:p>
          <a:p>
            <a:pPr algn="ctr"/>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their substantive assumptions.  </a:t>
            </a:r>
          </a:p>
          <a:p>
            <a:pPr algn="just"/>
            <a:r>
              <a:rPr lang="en-US" dirty="0">
                <a:solidFill>
                  <a:schemeClr val="tx2">
                    <a:lumMod val="75000"/>
                  </a:schemeClr>
                </a:solidFill>
                <a:latin typeface="Georgia" pitchFamily="18" charset="0"/>
              </a:rPr>
              <a:t> </a:t>
            </a:r>
            <a:endParaRPr lang="en-US" sz="1600" dirty="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	1.The </a:t>
            </a:r>
            <a:r>
              <a:rPr lang="en-US" sz="1600" dirty="0">
                <a:solidFill>
                  <a:schemeClr val="tx2">
                    <a:lumMod val="75000"/>
                  </a:schemeClr>
                </a:solidFill>
                <a:latin typeface="Georgia" pitchFamily="18" charset="0"/>
              </a:rPr>
              <a:t>state duty </a:t>
            </a:r>
            <a:r>
              <a:rPr lang="en-US" sz="1600" b="1" dirty="0">
                <a:solidFill>
                  <a:srgbClr val="FF6600"/>
                </a:solidFill>
                <a:latin typeface="Georgia" pitchFamily="18" charset="0"/>
              </a:rPr>
              <a:t>describes its transparency elements in general terms</a:t>
            </a:r>
            <a:r>
              <a:rPr lang="en-US" sz="1600" dirty="0">
                <a:solidFill>
                  <a:schemeClr val="tx2">
                    <a:lumMod val="75000"/>
                  </a:schemeClr>
                </a:solidFill>
                <a:latin typeface="Georgia" pitchFamily="18" charset="0"/>
              </a:rPr>
              <a:t>. </a:t>
            </a:r>
            <a:endParaRPr lang="en-US" sz="1600" dirty="0" smtClean="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-framed as </a:t>
            </a:r>
            <a:r>
              <a:rPr lang="en-US" sz="1600" dirty="0">
                <a:solidFill>
                  <a:schemeClr val="tx2">
                    <a:lumMod val="75000"/>
                  </a:schemeClr>
                </a:solidFill>
                <a:latin typeface="Georgia" pitchFamily="18" charset="0"/>
              </a:rPr>
              <a:t>part of effective compliance with the legal obligations of states as a matter of both its international obligations and the rules of its domestic legal order. </a:t>
            </a:r>
          </a:p>
          <a:p>
            <a:pPr algn="just"/>
            <a:r>
              <a:rPr lang="en-US" sz="1600" dirty="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	2</a:t>
            </a:r>
            <a:r>
              <a:rPr lang="en-US" sz="1600" dirty="0">
                <a:solidFill>
                  <a:schemeClr val="tx2">
                    <a:lumMod val="75000"/>
                  </a:schemeClr>
                </a:solidFill>
                <a:latin typeface="Georgia" pitchFamily="18" charset="0"/>
              </a:rPr>
              <a:t>.  </a:t>
            </a:r>
            <a:r>
              <a:rPr lang="en-US" sz="1600" b="1" dirty="0">
                <a:solidFill>
                  <a:srgbClr val="FF6600"/>
                </a:solidFill>
                <a:latin typeface="Georgia" pitchFamily="18" charset="0"/>
              </a:rPr>
              <a:t>Focus of transparency embedded </a:t>
            </a:r>
            <a:r>
              <a:rPr lang="en-US" sz="1600" b="1" dirty="0" smtClean="0">
                <a:solidFill>
                  <a:srgbClr val="FF6600"/>
                </a:solidFill>
                <a:latin typeface="Georgia" pitchFamily="18" charset="0"/>
              </a:rPr>
              <a:t>in </a:t>
            </a:r>
            <a:r>
              <a:rPr lang="en-US" sz="1600" b="1" dirty="0">
                <a:solidFill>
                  <a:srgbClr val="FF6600"/>
                </a:solidFill>
                <a:latin typeface="Georgia" pitchFamily="18" charset="0"/>
              </a:rPr>
              <a:t>Human Rights Due Diligence </a:t>
            </a:r>
            <a:r>
              <a:rPr lang="en-US" sz="1600" dirty="0">
                <a:solidFill>
                  <a:schemeClr val="tx2">
                    <a:lumMod val="75000"/>
                  </a:schemeClr>
                </a:solidFill>
                <a:latin typeface="Georgia" pitchFamily="18" charset="0"/>
              </a:rPr>
              <a:t>at the heart of Corporate responsibility to respect human rights.  </a:t>
            </a:r>
            <a:endParaRPr lang="en-US" sz="1600" dirty="0" smtClean="0">
              <a:solidFill>
                <a:schemeClr val="tx2">
                  <a:lumMod val="75000"/>
                </a:schemeClr>
              </a:solidFill>
              <a:latin typeface="Georgia" pitchFamily="18" charset="0"/>
            </a:endParaRPr>
          </a:p>
          <a:p>
            <a:pPr algn="just"/>
            <a:endParaRPr lang="en-US" sz="1600" dirty="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	-- methodologies built</a:t>
            </a:r>
            <a:r>
              <a:rPr lang="en-US" sz="1600" dirty="0">
                <a:solidFill>
                  <a:schemeClr val="tx2">
                    <a:lumMod val="75000"/>
                  </a:schemeClr>
                </a:solidFill>
                <a:latin typeface="Georgia" pitchFamily="18" charset="0"/>
              </a:rPr>
              <a:t>, in part, </a:t>
            </a:r>
            <a:r>
              <a:rPr lang="en-US" sz="1600" dirty="0" smtClean="0">
                <a:solidFill>
                  <a:schemeClr val="tx2">
                    <a:lumMod val="75000"/>
                  </a:schemeClr>
                </a:solidFill>
                <a:latin typeface="Georgia" pitchFamily="18" charset="0"/>
              </a:rPr>
              <a:t>on </a:t>
            </a:r>
            <a:r>
              <a:rPr lang="en-US" sz="1600" dirty="0">
                <a:solidFill>
                  <a:schemeClr val="tx2">
                    <a:lumMod val="75000"/>
                  </a:schemeClr>
                </a:solidFill>
                <a:latin typeface="Georgia" pitchFamily="18" charset="0"/>
              </a:rPr>
              <a:t>the patterns </a:t>
            </a:r>
            <a:r>
              <a:rPr lang="en-US" sz="1600" dirty="0" smtClean="0">
                <a:solidFill>
                  <a:schemeClr val="tx2">
                    <a:lumMod val="75000"/>
                  </a:schemeClr>
                </a:solidFill>
                <a:latin typeface="Georgia" pitchFamily="18" charset="0"/>
              </a:rPr>
              <a:t>an experience </a:t>
            </a:r>
            <a:r>
              <a:rPr lang="en-US" sz="1600" dirty="0">
                <a:solidFill>
                  <a:schemeClr val="tx2">
                    <a:lumMod val="75000"/>
                  </a:schemeClr>
                </a:solidFill>
                <a:latin typeface="Georgia" pitchFamily="18" charset="0"/>
              </a:rPr>
              <a:t>of </a:t>
            </a:r>
            <a:r>
              <a:rPr lang="en-US" sz="1600" dirty="0" smtClean="0">
                <a:solidFill>
                  <a:schemeClr val="tx2">
                    <a:lumMod val="75000"/>
                  </a:schemeClr>
                </a:solidFill>
                <a:latin typeface="Georgia" pitchFamily="18" charset="0"/>
              </a:rPr>
              <a:t>	environmental </a:t>
            </a:r>
            <a:r>
              <a:rPr lang="en-US" sz="1600" dirty="0">
                <a:solidFill>
                  <a:schemeClr val="tx2">
                    <a:lumMod val="75000"/>
                  </a:schemeClr>
                </a:solidFill>
                <a:latin typeface="Georgia" pitchFamily="18" charset="0"/>
              </a:rPr>
              <a:t>due diligence already </a:t>
            </a:r>
            <a:r>
              <a:rPr lang="en-US" sz="1600" dirty="0" smtClean="0">
                <a:solidFill>
                  <a:schemeClr val="tx2">
                    <a:lumMod val="75000"/>
                  </a:schemeClr>
                </a:solidFill>
                <a:latin typeface="Georgia" pitchFamily="18" charset="0"/>
              </a:rPr>
              <a:t>practiced </a:t>
            </a:r>
            <a:r>
              <a:rPr lang="en-US" sz="1600" dirty="0">
                <a:solidFill>
                  <a:schemeClr val="tx2">
                    <a:lumMod val="75000"/>
                  </a:schemeClr>
                </a:solidFill>
                <a:latin typeface="Georgia" pitchFamily="18" charset="0"/>
              </a:rPr>
              <a:t>by companies, and </a:t>
            </a:r>
          </a:p>
          <a:p>
            <a:pPr algn="just"/>
            <a:r>
              <a:rPr lang="en-US" sz="1600" dirty="0" smtClean="0">
                <a:solidFill>
                  <a:schemeClr val="tx2">
                    <a:lumMod val="75000"/>
                  </a:schemeClr>
                </a:solidFill>
                <a:latin typeface="Georgia" pitchFamily="18" charset="0"/>
              </a:rPr>
              <a:t>	--</a:t>
            </a:r>
            <a:r>
              <a:rPr lang="en-US" sz="1600" dirty="0">
                <a:solidFill>
                  <a:schemeClr val="tx2">
                    <a:lumMod val="75000"/>
                  </a:schemeClr>
                </a:solidFill>
                <a:latin typeface="Georgia" pitchFamily="18" charset="0"/>
              </a:rPr>
              <a:t>reporting </a:t>
            </a:r>
            <a:r>
              <a:rPr lang="en-US" sz="1600" dirty="0" smtClean="0">
                <a:solidFill>
                  <a:schemeClr val="tx2">
                    <a:lumMod val="75000"/>
                  </a:schemeClr>
                </a:solidFill>
                <a:latin typeface="Georgia" pitchFamily="18" charset="0"/>
              </a:rPr>
              <a:t>consolidated </a:t>
            </a:r>
            <a:r>
              <a:rPr lang="en-US" sz="1600" dirty="0">
                <a:solidFill>
                  <a:schemeClr val="tx2">
                    <a:lumMod val="75000"/>
                  </a:schemeClr>
                </a:solidFill>
                <a:latin typeface="Georgia" pitchFamily="18" charset="0"/>
              </a:rPr>
              <a:t>with social and environmental </a:t>
            </a:r>
            <a:r>
              <a:rPr lang="en-US" sz="1600" dirty="0" smtClean="0">
                <a:solidFill>
                  <a:schemeClr val="tx2">
                    <a:lumMod val="75000"/>
                  </a:schemeClr>
                </a:solidFill>
                <a:latin typeface="Georgia" pitchFamily="18" charset="0"/>
              </a:rPr>
              <a:t>reporting. </a:t>
            </a:r>
            <a:endParaRPr lang="en-US" sz="1600" dirty="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	--</a:t>
            </a:r>
            <a:r>
              <a:rPr lang="en-US" sz="1600" dirty="0">
                <a:solidFill>
                  <a:schemeClr val="tx2">
                    <a:lumMod val="75000"/>
                  </a:schemeClr>
                </a:solidFill>
                <a:latin typeface="Georgia" pitchFamily="18" charset="0"/>
              </a:rPr>
              <a:t>Companies are advised either to build self-standing human rights due </a:t>
            </a:r>
            <a:r>
              <a:rPr lang="en-US" sz="1600" dirty="0" smtClean="0">
                <a:solidFill>
                  <a:schemeClr val="tx2">
                    <a:lumMod val="75000"/>
                  </a:schemeClr>
                </a:solidFill>
                <a:latin typeface="Georgia" pitchFamily="18" charset="0"/>
              </a:rPr>
              <a:t>	diligence </a:t>
            </a:r>
            <a:r>
              <a:rPr lang="en-US" sz="1600" dirty="0">
                <a:solidFill>
                  <a:schemeClr val="tx2">
                    <a:lumMod val="75000"/>
                  </a:schemeClr>
                </a:solidFill>
                <a:latin typeface="Georgia" pitchFamily="18" charset="0"/>
              </a:rPr>
              <a:t>processes or to integrate them with corporate environmental </a:t>
            </a:r>
            <a:r>
              <a:rPr lang="en-US" sz="1600" dirty="0" smtClean="0">
                <a:solidFill>
                  <a:schemeClr val="tx2">
                    <a:lumMod val="75000"/>
                  </a:schemeClr>
                </a:solidFill>
                <a:latin typeface="Georgia" pitchFamily="18" charset="0"/>
              </a:rPr>
              <a:t>	impact </a:t>
            </a:r>
            <a:r>
              <a:rPr lang="en-US" sz="1600" dirty="0">
                <a:solidFill>
                  <a:schemeClr val="tx2">
                    <a:lumMod val="75000"/>
                  </a:schemeClr>
                </a:solidFill>
                <a:latin typeface="Georgia" pitchFamily="18" charset="0"/>
              </a:rPr>
              <a:t>assessments,</a:t>
            </a:r>
          </a:p>
          <a:p>
            <a:pPr algn="just"/>
            <a:r>
              <a:rPr lang="en-US" sz="1600" dirty="0" smtClean="0">
                <a:solidFill>
                  <a:schemeClr val="tx2">
                    <a:lumMod val="75000"/>
                  </a:schemeClr>
                </a:solidFill>
                <a:latin typeface="Georgia" pitchFamily="18" charset="0"/>
              </a:rPr>
              <a:t>	--</a:t>
            </a:r>
            <a:r>
              <a:rPr lang="en-US" sz="1600" dirty="0">
                <a:solidFill>
                  <a:schemeClr val="tx2">
                    <a:lumMod val="75000"/>
                  </a:schemeClr>
                </a:solidFill>
                <a:latin typeface="Georgia" pitchFamily="18" charset="0"/>
              </a:rPr>
              <a:t>can also be integrated with corporate internal tracking systems for </a:t>
            </a:r>
            <a:r>
              <a:rPr lang="en-US" sz="1600" dirty="0" smtClean="0">
                <a:solidFill>
                  <a:schemeClr val="tx2">
                    <a:lumMod val="75000"/>
                  </a:schemeClr>
                </a:solidFill>
                <a:latin typeface="Georgia" pitchFamily="18" charset="0"/>
              </a:rPr>
              <a:t>	environmental </a:t>
            </a:r>
            <a:r>
              <a:rPr lang="en-US" sz="1600" dirty="0">
                <a:solidFill>
                  <a:schemeClr val="tx2">
                    <a:lumMod val="75000"/>
                  </a:schemeClr>
                </a:solidFill>
                <a:latin typeface="Georgia" pitchFamily="18" charset="0"/>
              </a:rPr>
              <a:t>performance. </a:t>
            </a:r>
          </a:p>
          <a:p>
            <a:pPr algn="just"/>
            <a:r>
              <a:rPr lang="en-US" sz="1600" dirty="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	3.Severe </a:t>
            </a:r>
            <a:r>
              <a:rPr lang="en-US" sz="1600" dirty="0">
                <a:solidFill>
                  <a:schemeClr val="tx2">
                    <a:lumMod val="75000"/>
                  </a:schemeClr>
                </a:solidFill>
                <a:latin typeface="Georgia" pitchFamily="18" charset="0"/>
              </a:rPr>
              <a:t>human rights impacts that may trigger both the reporting obligations and mitigation/remediation include the </a:t>
            </a:r>
            <a:r>
              <a:rPr lang="en-US" sz="1600" dirty="0">
                <a:solidFill>
                  <a:srgbClr val="FF6600"/>
                </a:solidFill>
                <a:latin typeface="Georgia" pitchFamily="18" charset="0"/>
              </a:rPr>
              <a:t>delayed effects of environmental harm</a:t>
            </a:r>
            <a:r>
              <a:rPr lang="en-US" sz="1600" dirty="0">
                <a:solidFill>
                  <a:schemeClr val="tx2">
                    <a:lumMod val="75000"/>
                  </a:schemeClr>
                </a:solidFill>
                <a:latin typeface="Georgia" pitchFamily="18" charset="0"/>
              </a:rPr>
              <a:t>.</a:t>
            </a:r>
          </a:p>
          <a:p>
            <a:pPr algn="just"/>
            <a:r>
              <a:rPr lang="en-US" sz="1600" b="1" dirty="0">
                <a:solidFill>
                  <a:schemeClr val="tx2">
                    <a:lumMod val="75000"/>
                  </a:schemeClr>
                </a:solidFill>
                <a:latin typeface="Georgia" pitchFamily="18" charset="0"/>
              </a:rPr>
              <a:t/>
            </a:r>
            <a:br>
              <a:rPr lang="en-US" sz="1600" b="1" dirty="0">
                <a:solidFill>
                  <a:schemeClr val="tx2">
                    <a:lumMod val="75000"/>
                  </a:schemeClr>
                </a:solidFill>
                <a:latin typeface="Georgia" pitchFamily="18" charset="0"/>
              </a:rPr>
            </a:br>
            <a:r>
              <a:rPr lang="en-US" sz="1600" b="1" dirty="0">
                <a:solidFill>
                  <a:schemeClr val="tx2">
                    <a:lumMod val="75000"/>
                  </a:schemeClr>
                </a:solidFill>
                <a:latin typeface="Georgia" pitchFamily="18" charset="0"/>
              </a:rPr>
              <a:t> </a:t>
            </a:r>
            <a:endParaRPr lang="en-US" sz="16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298713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p</a:t>
            </a:r>
            <a:endParaRPr lang="en-US" sz="800" dirty="0"/>
          </a:p>
        </p:txBody>
      </p:sp>
      <p:pic>
        <p:nvPicPr>
          <p:cNvPr id="4" name="Content Placeholder 3" descr="Photo0338.jpg"/>
          <p:cNvPicPr>
            <a:picLocks noGrp="1" noChangeAspect="1"/>
          </p:cNvPicPr>
          <p:nvPr>
            <p:ph idx="1"/>
          </p:nvPr>
        </p:nvPicPr>
        <p:blipFill>
          <a:blip r:embed="rId2">
            <a:extLst>
              <a:ext uri="{28A0092B-C50C-407E-A947-70E740481C1C}">
                <a14:useLocalDpi xmlns:a14="http://schemas.microsoft.com/office/drawing/2010/main" val="0"/>
              </a:ext>
            </a:extLst>
          </a:blip>
          <a:srcRect l="2381" r="2381"/>
          <a:stretch>
            <a:fillRect/>
          </a:stretch>
        </p:blipFill>
        <p:spPr/>
      </p:pic>
    </p:spTree>
    <p:extLst>
      <p:ext uri="{BB962C8B-B14F-4D97-AF65-F5344CB8AC3E}">
        <p14:creationId xmlns:p14="http://schemas.microsoft.com/office/powerpoint/2010/main" val="2256017926"/>
      </p:ext>
    </p:extLst>
  </p:cSld>
  <p:clrMapOvr>
    <a:masterClrMapping/>
  </p:clrMapOvr>
  <p:transition xmlns:p14="http://schemas.microsoft.com/office/powerpoint/2010/mai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5078313"/>
          </a:xfrm>
          <a:prstGeom prst="rect">
            <a:avLst/>
          </a:prstGeom>
        </p:spPr>
        <p:txBody>
          <a:bodyPr wrap="square">
            <a:spAutoFit/>
          </a:bodyPr>
          <a:lstStyle/>
          <a:p>
            <a:pPr marL="342900" indent="-342900" algn="ctr">
              <a:buAutoNum type="alphaUcPeriod" startAt="3"/>
            </a:pPr>
            <a:endParaRPr lang="en-US" b="1" i="1" dirty="0" smtClean="0">
              <a:solidFill>
                <a:schemeClr val="tx2">
                  <a:lumMod val="75000"/>
                </a:schemeClr>
              </a:solidFill>
              <a:latin typeface="Georgia" pitchFamily="18" charset="0"/>
            </a:endParaRPr>
          </a:p>
          <a:p>
            <a:pPr marL="342900" indent="-342900" algn="ctr">
              <a:buAutoNum type="alphaUcPeriod" startAt="3"/>
            </a:pPr>
            <a:r>
              <a:rPr lang="en-US" i="1" dirty="0" smtClean="0">
                <a:solidFill>
                  <a:srgbClr val="FF0000"/>
                </a:solidFill>
                <a:latin typeface="Georgia" pitchFamily="18" charset="0"/>
              </a:rPr>
              <a:t>Transparency </a:t>
            </a:r>
            <a:r>
              <a:rPr lang="en-US" i="1" dirty="0">
                <a:solidFill>
                  <a:srgbClr val="FF0000"/>
                </a:solidFill>
                <a:latin typeface="Georgia" pitchFamily="18" charset="0"/>
              </a:rPr>
              <a:t>at the </a:t>
            </a:r>
            <a:r>
              <a:rPr lang="en-US" i="1" dirty="0" smtClean="0">
                <a:solidFill>
                  <a:srgbClr val="FF0000"/>
                </a:solidFill>
                <a:latin typeface="Georgia" pitchFamily="18" charset="0"/>
              </a:rPr>
              <a:t>Intersection</a:t>
            </a:r>
          </a:p>
          <a:p>
            <a:pPr algn="ctr"/>
            <a:r>
              <a:rPr lang="en-US" i="1" dirty="0" smtClean="0">
                <a:solidFill>
                  <a:srgbClr val="FF0000"/>
                </a:solidFill>
                <a:latin typeface="Georgia" pitchFamily="18" charset="0"/>
              </a:rPr>
              <a:t> </a:t>
            </a:r>
            <a:r>
              <a:rPr lang="en-US" i="1" dirty="0">
                <a:solidFill>
                  <a:srgbClr val="FF0000"/>
                </a:solidFill>
                <a:latin typeface="Georgia" pitchFamily="18" charset="0"/>
              </a:rPr>
              <a:t>of Domestic and International Law</a:t>
            </a:r>
            <a:r>
              <a:rPr lang="en-US" i="1" dirty="0" smtClean="0">
                <a:solidFill>
                  <a:srgbClr val="FF0000"/>
                </a:solidFill>
                <a:latin typeface="Georgia" pitchFamily="18" charset="0"/>
              </a:rPr>
              <a:t>—</a:t>
            </a:r>
          </a:p>
          <a:p>
            <a:pPr algn="ctr"/>
            <a:r>
              <a:rPr lang="en-US" i="1" dirty="0" smtClean="0">
                <a:solidFill>
                  <a:srgbClr val="FF0000"/>
                </a:solidFill>
                <a:latin typeface="Georgia" pitchFamily="18" charset="0"/>
              </a:rPr>
              <a:t>Extraterritoriality</a:t>
            </a:r>
            <a:r>
              <a:rPr lang="en-US" i="1" dirty="0">
                <a:solidFill>
                  <a:srgbClr val="FF0000"/>
                </a:solidFill>
                <a:latin typeface="Georgia" pitchFamily="18" charset="0"/>
              </a:rPr>
              <a:t>, Incorporation of </a:t>
            </a:r>
            <a:endParaRPr lang="en-US" i="1" dirty="0" smtClean="0">
              <a:solidFill>
                <a:srgbClr val="FF0000"/>
              </a:solidFill>
              <a:latin typeface="Georgia" pitchFamily="18" charset="0"/>
            </a:endParaRPr>
          </a:p>
          <a:p>
            <a:pPr algn="ctr"/>
            <a:r>
              <a:rPr lang="en-US" i="1" dirty="0" smtClean="0">
                <a:solidFill>
                  <a:srgbClr val="FF0000"/>
                </a:solidFill>
                <a:latin typeface="Georgia" pitchFamily="18" charset="0"/>
              </a:rPr>
              <a:t>International </a:t>
            </a:r>
            <a:r>
              <a:rPr lang="en-US" i="1" dirty="0">
                <a:solidFill>
                  <a:srgbClr val="FF0000"/>
                </a:solidFill>
                <a:latin typeface="Georgia" pitchFamily="18" charset="0"/>
              </a:rPr>
              <a:t>Norms Within </a:t>
            </a:r>
            <a:r>
              <a:rPr lang="en-US" i="1" dirty="0" smtClean="0">
                <a:solidFill>
                  <a:srgbClr val="FF0000"/>
                </a:solidFill>
                <a:latin typeface="Georgia" pitchFamily="18" charset="0"/>
              </a:rPr>
              <a:t>Domestic</a:t>
            </a:r>
          </a:p>
          <a:p>
            <a:pPr algn="ctr"/>
            <a:r>
              <a:rPr lang="en-US" i="1" dirty="0" smtClean="0">
                <a:solidFill>
                  <a:srgbClr val="FF0000"/>
                </a:solidFill>
                <a:latin typeface="Georgia" pitchFamily="18" charset="0"/>
              </a:rPr>
              <a:t> </a:t>
            </a:r>
            <a:r>
              <a:rPr lang="en-US" i="1" dirty="0">
                <a:solidFill>
                  <a:srgbClr val="FF0000"/>
                </a:solidFill>
                <a:latin typeface="Georgia" pitchFamily="18" charset="0"/>
              </a:rPr>
              <a:t>Legal Orders, and Internationalization of Domestic Rules</a:t>
            </a:r>
            <a:r>
              <a:rPr lang="en-US" dirty="0">
                <a:solidFill>
                  <a:srgbClr val="FF0000"/>
                </a:solidFill>
                <a:latin typeface="Georgia" pitchFamily="18" charset="0"/>
              </a:rPr>
              <a:t>. </a:t>
            </a:r>
          </a:p>
          <a:p>
            <a:r>
              <a:rPr lang="en-US" dirty="0">
                <a:solidFill>
                  <a:schemeClr val="tx2">
                    <a:lumMod val="75000"/>
                  </a:schemeClr>
                </a:solidFill>
                <a:latin typeface="Georgia" pitchFamily="18" charset="0"/>
              </a:rPr>
              <a:t> </a:t>
            </a:r>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	This </a:t>
            </a:r>
            <a:r>
              <a:rPr lang="en-US" dirty="0">
                <a:solidFill>
                  <a:schemeClr val="tx2">
                    <a:lumMod val="75000"/>
                  </a:schemeClr>
                </a:solidFill>
                <a:latin typeface="Georgia" pitchFamily="18" charset="0"/>
              </a:rPr>
              <a:t>section suggests some of the more important methods of internationalization of national law systems that may affect transparency in environmental law: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extraterritoriality, </a:t>
            </a:r>
          </a:p>
          <a:p>
            <a:pPr algn="just"/>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the incorporation of international hard or soft law into domestic </a:t>
            </a:r>
            <a:r>
              <a:rPr lang="en-US" dirty="0" smtClean="0">
                <a:solidFill>
                  <a:schemeClr val="tx2">
                    <a:lumMod val="75000"/>
                  </a:schemeClr>
                </a:solidFill>
                <a:latin typeface="Georgia" pitchFamily="18" charset="0"/>
              </a:rPr>
              <a:t>	law</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and the internationalization of domestic law.</a:t>
            </a:r>
          </a:p>
        </p:txBody>
      </p:sp>
    </p:spTree>
    <p:extLst>
      <p:ext uri="{BB962C8B-B14F-4D97-AF65-F5344CB8AC3E}">
        <p14:creationId xmlns:p14="http://schemas.microsoft.com/office/powerpoint/2010/main" val="298713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524863"/>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pPr algn="ctr"/>
            <a:r>
              <a:rPr lang="en-US" i="1" dirty="0" smtClean="0">
                <a:solidFill>
                  <a:schemeClr val="tx2">
                    <a:lumMod val="75000"/>
                  </a:schemeClr>
                </a:solidFill>
                <a:latin typeface="Georgia" pitchFamily="18" charset="0"/>
              </a:rPr>
              <a:t>1</a:t>
            </a:r>
            <a:r>
              <a:rPr lang="en-US" b="1" i="1" dirty="0">
                <a:solidFill>
                  <a:srgbClr val="FF0000"/>
                </a:solidFill>
                <a:latin typeface="Georgia" pitchFamily="18" charset="0"/>
              </a:rPr>
              <a:t>. Extraterritoriality</a:t>
            </a:r>
            <a:r>
              <a:rPr lang="en-US" i="1" dirty="0">
                <a:solidFill>
                  <a:schemeClr val="tx2">
                    <a:lumMod val="75000"/>
                  </a:schemeClr>
                </a:solidFill>
                <a:latin typeface="Georgia" pitchFamily="18" charset="0"/>
              </a:rPr>
              <a:t>.</a:t>
            </a:r>
            <a:r>
              <a:rPr lang="en-US" dirty="0">
                <a:solidFill>
                  <a:schemeClr val="tx2">
                    <a:lumMod val="75000"/>
                  </a:schemeClr>
                </a:solidFill>
                <a:latin typeface="Georgia" pitchFamily="18" charset="0"/>
              </a:rPr>
              <a:t>  </a:t>
            </a:r>
          </a:p>
          <a:p>
            <a:r>
              <a:rPr lang="en-US" dirty="0">
                <a:solidFill>
                  <a:schemeClr val="tx2">
                    <a:lumMod val="75000"/>
                  </a:schemeClr>
                </a:solidFill>
                <a:latin typeface="Georgia" pitchFamily="18" charset="0"/>
              </a:rPr>
              <a:t> </a:t>
            </a:r>
            <a:endParaRPr lang="en-US" sz="1400" dirty="0">
              <a:solidFill>
                <a:schemeClr val="tx2">
                  <a:lumMod val="75000"/>
                </a:schemeClr>
              </a:solidFill>
              <a:latin typeface="Georgia" pitchFamily="18" charset="0"/>
            </a:endParaRPr>
          </a:p>
          <a:p>
            <a:endParaRPr lang="en-US" sz="1400" dirty="0" smtClean="0">
              <a:solidFill>
                <a:schemeClr val="tx2">
                  <a:lumMod val="75000"/>
                </a:schemeClr>
              </a:solidFill>
              <a:latin typeface="Georgia" pitchFamily="18" charset="0"/>
            </a:endParaRPr>
          </a:p>
          <a:p>
            <a:pPr algn="just"/>
            <a:r>
              <a:rPr lang="en-US" sz="1400" dirty="0" smtClean="0">
                <a:solidFill>
                  <a:schemeClr val="tx2">
                    <a:lumMod val="75000"/>
                  </a:schemeClr>
                </a:solidFill>
                <a:latin typeface="Georgia" pitchFamily="18" charset="0"/>
              </a:rPr>
              <a:t>--</a:t>
            </a:r>
            <a:r>
              <a:rPr lang="en-US" sz="1400" dirty="0">
                <a:solidFill>
                  <a:schemeClr val="tx2">
                    <a:lumMod val="75000"/>
                  </a:schemeClr>
                </a:solidFill>
                <a:latin typeface="Georgia" pitchFamily="18" charset="0"/>
              </a:rPr>
              <a:t>focus on transparency in international environmental law flows downward from international organs developing law or standards to its incorporation by states, some internationalization in this respect might be understood as flowing in the other direction. </a:t>
            </a:r>
            <a:endParaRPr lang="en-US" sz="1400" dirty="0" smtClean="0">
              <a:solidFill>
                <a:schemeClr val="tx2">
                  <a:lumMod val="75000"/>
                </a:schemeClr>
              </a:solidFill>
              <a:latin typeface="Georgia" pitchFamily="18" charset="0"/>
            </a:endParaRPr>
          </a:p>
          <a:p>
            <a:pPr algn="just"/>
            <a:endParaRPr lang="en-US" sz="1400" dirty="0">
              <a:solidFill>
                <a:schemeClr val="tx2">
                  <a:lumMod val="75000"/>
                </a:schemeClr>
              </a:solidFill>
              <a:latin typeface="Georgia" pitchFamily="18" charset="0"/>
            </a:endParaRPr>
          </a:p>
          <a:p>
            <a:pPr algn="just"/>
            <a:r>
              <a:rPr lang="en-US" sz="1400" dirty="0">
                <a:solidFill>
                  <a:schemeClr val="tx2">
                    <a:lumMod val="75000"/>
                  </a:schemeClr>
                </a:solidFill>
                <a:latin typeface="Georgia" pitchFamily="18" charset="0"/>
              </a:rPr>
              <a:t>	</a:t>
            </a:r>
            <a:r>
              <a:rPr lang="en-US" sz="1400" dirty="0" smtClean="0">
                <a:solidFill>
                  <a:schemeClr val="tx2">
                    <a:lumMod val="75000"/>
                  </a:schemeClr>
                </a:solidFill>
                <a:latin typeface="Georgia" pitchFamily="18" charset="0"/>
              </a:rPr>
              <a:t>	--</a:t>
            </a:r>
            <a:r>
              <a:rPr lang="en-US" sz="1400" dirty="0">
                <a:solidFill>
                  <a:schemeClr val="tx2">
                    <a:lumMod val="75000"/>
                  </a:schemeClr>
                </a:solidFill>
                <a:latin typeface="Georgia" pitchFamily="18" charset="0"/>
              </a:rPr>
              <a:t>Extraterritoriality has been encouraged by some soft law international </a:t>
            </a:r>
            <a:r>
              <a:rPr lang="en-US" sz="1400" dirty="0" smtClean="0">
                <a:solidFill>
                  <a:schemeClr val="tx2">
                    <a:lumMod val="75000"/>
                  </a:schemeClr>
                </a:solidFill>
                <a:latin typeface="Georgia" pitchFamily="18" charset="0"/>
              </a:rPr>
              <a:t>	corporate governance </a:t>
            </a:r>
            <a:r>
              <a:rPr lang="en-US" sz="1400" dirty="0">
                <a:solidFill>
                  <a:schemeClr val="tx2">
                    <a:lumMod val="75000"/>
                  </a:schemeClr>
                </a:solidFill>
                <a:latin typeface="Georgia" pitchFamily="18" charset="0"/>
              </a:rPr>
              <a:t>frameworks, for example in the UN GP, </a:t>
            </a:r>
          </a:p>
          <a:p>
            <a:pPr algn="just"/>
            <a:r>
              <a:rPr lang="en-US" sz="1400" dirty="0" smtClean="0">
                <a:solidFill>
                  <a:schemeClr val="tx2">
                    <a:lumMod val="75000"/>
                  </a:schemeClr>
                </a:solidFill>
                <a:latin typeface="Georgia" pitchFamily="18" charset="0"/>
              </a:rPr>
              <a:t>	</a:t>
            </a:r>
            <a:r>
              <a:rPr lang="en-US" sz="1400" dirty="0">
                <a:solidFill>
                  <a:schemeClr val="tx2">
                    <a:lumMod val="75000"/>
                  </a:schemeClr>
                </a:solidFill>
                <a:latin typeface="Georgia" pitchFamily="18" charset="0"/>
              </a:rPr>
              <a:t>	--Environmental statutes sometimes require extraterritorial effects as part </a:t>
            </a:r>
            <a:r>
              <a:rPr lang="en-US" sz="1400" dirty="0" smtClean="0">
                <a:solidFill>
                  <a:schemeClr val="tx2">
                    <a:lumMod val="75000"/>
                  </a:schemeClr>
                </a:solidFill>
                <a:latin typeface="Georgia" pitchFamily="18" charset="0"/>
              </a:rPr>
              <a:t>	of consideration</a:t>
            </a:r>
            <a:r>
              <a:rPr lang="en-US" sz="1400" dirty="0">
                <a:solidFill>
                  <a:schemeClr val="tx2">
                    <a:lumMod val="75000"/>
                  </a:schemeClr>
                </a:solidFill>
                <a:latin typeface="Georgia" pitchFamily="18" charset="0"/>
              </a:rPr>
              <a:t>:</a:t>
            </a:r>
          </a:p>
          <a:p>
            <a:pPr algn="just"/>
            <a:r>
              <a:rPr lang="en-US" sz="1400" dirty="0" smtClean="0">
                <a:solidFill>
                  <a:schemeClr val="tx2">
                    <a:lumMod val="75000"/>
                  </a:schemeClr>
                </a:solidFill>
                <a:latin typeface="Georgia" pitchFamily="18" charset="0"/>
              </a:rPr>
              <a:t>			-</a:t>
            </a:r>
            <a:r>
              <a:rPr lang="en-US" sz="1400" dirty="0">
                <a:solidFill>
                  <a:schemeClr val="tx2">
                    <a:lumMod val="75000"/>
                  </a:schemeClr>
                </a:solidFill>
                <a:latin typeface="Georgia" pitchFamily="18" charset="0"/>
              </a:rPr>
              <a:t>Executive Order 12114 - Environmental Effects Abroad of </a:t>
            </a:r>
            <a:r>
              <a:rPr lang="en-US" sz="1400" dirty="0" smtClean="0">
                <a:solidFill>
                  <a:schemeClr val="tx2">
                    <a:lumMod val="75000"/>
                  </a:schemeClr>
                </a:solidFill>
                <a:latin typeface="Georgia" pitchFamily="18" charset="0"/>
              </a:rPr>
              <a:t>		Major Federal Actions </a:t>
            </a:r>
            <a:r>
              <a:rPr lang="en-US" sz="1400" dirty="0">
                <a:solidFill>
                  <a:schemeClr val="tx2">
                    <a:lumMod val="75000"/>
                  </a:schemeClr>
                </a:solidFill>
                <a:latin typeface="Georgia" pitchFamily="18" charset="0"/>
              </a:rPr>
              <a:t>- sets forth the requirements for analysis of </a:t>
            </a:r>
            <a:r>
              <a:rPr lang="en-US" sz="1400" dirty="0" smtClean="0">
                <a:solidFill>
                  <a:schemeClr val="tx2">
                    <a:lumMod val="75000"/>
                  </a:schemeClr>
                </a:solidFill>
                <a:latin typeface="Georgia" pitchFamily="18" charset="0"/>
              </a:rPr>
              <a:t>			environmental </a:t>
            </a:r>
            <a:r>
              <a:rPr lang="en-US" sz="1400" dirty="0">
                <a:solidFill>
                  <a:schemeClr val="tx2">
                    <a:lumMod val="75000"/>
                  </a:schemeClr>
                </a:solidFill>
                <a:latin typeface="Georgia" pitchFamily="18" charset="0"/>
              </a:rPr>
              <a:t>impacts </a:t>
            </a:r>
            <a:r>
              <a:rPr lang="en-US" sz="1400" dirty="0" smtClean="0">
                <a:solidFill>
                  <a:schemeClr val="tx2">
                    <a:lumMod val="75000"/>
                  </a:schemeClr>
                </a:solidFill>
                <a:latin typeface="Georgia" pitchFamily="18" charset="0"/>
              </a:rPr>
              <a:t>abroad </a:t>
            </a:r>
            <a:r>
              <a:rPr lang="en-US" sz="1400" dirty="0">
                <a:solidFill>
                  <a:schemeClr val="tx2">
                    <a:lumMod val="75000"/>
                  </a:schemeClr>
                </a:solidFill>
                <a:latin typeface="Georgia" pitchFamily="18" charset="0"/>
              </a:rPr>
              <a:t>from major federal actions without </a:t>
            </a:r>
            <a:r>
              <a:rPr lang="en-US" sz="1400" dirty="0" smtClean="0">
                <a:solidFill>
                  <a:schemeClr val="tx2">
                    <a:lumMod val="75000"/>
                  </a:schemeClr>
                </a:solidFill>
                <a:latin typeface="Georgia" pitchFamily="18" charset="0"/>
              </a:rPr>
              <a:t>			determining </a:t>
            </a:r>
            <a:r>
              <a:rPr lang="en-US" sz="1400" dirty="0">
                <a:solidFill>
                  <a:schemeClr val="tx2">
                    <a:lumMod val="75000"/>
                  </a:schemeClr>
                </a:solidFill>
                <a:latin typeface="Georgia" pitchFamily="18" charset="0"/>
              </a:rPr>
              <a:t>the extent or </a:t>
            </a:r>
            <a:r>
              <a:rPr lang="en-US" sz="1400" dirty="0" smtClean="0">
                <a:solidFill>
                  <a:schemeClr val="tx2">
                    <a:lumMod val="75000"/>
                  </a:schemeClr>
                </a:solidFill>
                <a:latin typeface="Georgia" pitchFamily="18" charset="0"/>
              </a:rPr>
              <a:t>limitations </a:t>
            </a:r>
            <a:r>
              <a:rPr lang="en-US" sz="1400" dirty="0">
                <a:solidFill>
                  <a:schemeClr val="tx2">
                    <a:lumMod val="75000"/>
                  </a:schemeClr>
                </a:solidFill>
                <a:latin typeface="Georgia" pitchFamily="18" charset="0"/>
              </a:rPr>
              <a:t>of NEPA's extraterritorial reach; </a:t>
            </a:r>
          </a:p>
          <a:p>
            <a:pPr algn="just"/>
            <a:r>
              <a:rPr lang="en-US" sz="1400" dirty="0" smtClean="0">
                <a:solidFill>
                  <a:schemeClr val="tx2">
                    <a:lumMod val="75000"/>
                  </a:schemeClr>
                </a:solidFill>
                <a:latin typeface="Georgia" pitchFamily="18" charset="0"/>
              </a:rPr>
              <a:t>			-</a:t>
            </a:r>
            <a:r>
              <a:rPr lang="en-US" sz="1400" dirty="0">
                <a:solidFill>
                  <a:schemeClr val="tx2">
                    <a:lumMod val="75000"/>
                  </a:schemeClr>
                </a:solidFill>
                <a:latin typeface="Georgia" pitchFamily="18" charset="0"/>
              </a:rPr>
              <a:t>Endangered Species Act, 16 U.S.C. 1536 - requiring federal </a:t>
            </a:r>
            <a:r>
              <a:rPr lang="en-US" sz="1400" dirty="0" smtClean="0">
                <a:solidFill>
                  <a:schemeClr val="tx2">
                    <a:lumMod val="75000"/>
                  </a:schemeClr>
                </a:solidFill>
                <a:latin typeface="Georgia" pitchFamily="18" charset="0"/>
              </a:rPr>
              <a:t>		agencies </a:t>
            </a:r>
            <a:r>
              <a:rPr lang="en-US" sz="1400" dirty="0">
                <a:solidFill>
                  <a:schemeClr val="tx2">
                    <a:lumMod val="75000"/>
                  </a:schemeClr>
                </a:solidFill>
                <a:latin typeface="Georgia" pitchFamily="18" charset="0"/>
              </a:rPr>
              <a:t>to </a:t>
            </a:r>
            <a:r>
              <a:rPr lang="en-US" sz="1400" dirty="0" smtClean="0">
                <a:solidFill>
                  <a:schemeClr val="tx2">
                    <a:lumMod val="75000"/>
                  </a:schemeClr>
                </a:solidFill>
                <a:latin typeface="Georgia" pitchFamily="18" charset="0"/>
              </a:rPr>
              <a:t>consult </a:t>
            </a:r>
            <a:r>
              <a:rPr lang="en-US" sz="1400" dirty="0">
                <a:solidFill>
                  <a:schemeClr val="tx2">
                    <a:lumMod val="75000"/>
                  </a:schemeClr>
                </a:solidFill>
                <a:latin typeface="Georgia" pitchFamily="18" charset="0"/>
              </a:rPr>
              <a:t>with the Fish and Wildlife Service or the National </a:t>
            </a:r>
            <a:r>
              <a:rPr lang="en-US" sz="1400" dirty="0" smtClean="0">
                <a:solidFill>
                  <a:schemeClr val="tx2">
                    <a:lumMod val="75000"/>
                  </a:schemeClr>
                </a:solidFill>
                <a:latin typeface="Georgia" pitchFamily="18" charset="0"/>
              </a:rPr>
              <a:t>marine </a:t>
            </a:r>
            <a:r>
              <a:rPr lang="en-US" sz="1400" dirty="0">
                <a:solidFill>
                  <a:schemeClr val="tx2">
                    <a:lumMod val="75000"/>
                  </a:schemeClr>
                </a:solidFill>
                <a:latin typeface="Georgia" pitchFamily="18" charset="0"/>
              </a:rPr>
              <a:t>Fisheries Service </a:t>
            </a:r>
            <a:r>
              <a:rPr lang="en-US" sz="1400" dirty="0" smtClean="0">
                <a:solidFill>
                  <a:schemeClr val="tx2">
                    <a:lumMod val="75000"/>
                  </a:schemeClr>
                </a:solidFill>
                <a:latin typeface="Georgia" pitchFamily="18" charset="0"/>
              </a:rPr>
              <a:t>when </a:t>
            </a:r>
            <a:r>
              <a:rPr lang="en-US" sz="1400" dirty="0">
                <a:solidFill>
                  <a:schemeClr val="tx2">
                    <a:lumMod val="75000"/>
                  </a:schemeClr>
                </a:solidFill>
                <a:latin typeface="Georgia" pitchFamily="18" charset="0"/>
              </a:rPr>
              <a:t>a proposed agency action may adversely </a:t>
            </a:r>
            <a:r>
              <a:rPr lang="en-US" sz="1400" dirty="0" smtClean="0">
                <a:solidFill>
                  <a:schemeClr val="tx2">
                    <a:lumMod val="75000"/>
                  </a:schemeClr>
                </a:solidFill>
                <a:latin typeface="Georgia" pitchFamily="18" charset="0"/>
              </a:rPr>
              <a:t>affect </a:t>
            </a:r>
            <a:r>
              <a:rPr lang="en-US" sz="1400" dirty="0">
                <a:solidFill>
                  <a:schemeClr val="tx2">
                    <a:lumMod val="75000"/>
                  </a:schemeClr>
                </a:solidFill>
                <a:latin typeface="Georgia" pitchFamily="18" charset="0"/>
              </a:rPr>
              <a:t>a listed endangered or threatened </a:t>
            </a:r>
            <a:r>
              <a:rPr lang="en-US" sz="1400" dirty="0" smtClean="0">
                <a:solidFill>
                  <a:schemeClr val="tx2">
                    <a:lumMod val="75000"/>
                  </a:schemeClr>
                </a:solidFill>
                <a:latin typeface="Georgia" pitchFamily="18" charset="0"/>
              </a:rPr>
              <a:t>species</a:t>
            </a:r>
            <a:r>
              <a:rPr lang="en-US" sz="1400" dirty="0">
                <a:solidFill>
                  <a:schemeClr val="tx2">
                    <a:lumMod val="75000"/>
                  </a:schemeClr>
                </a:solidFill>
                <a:latin typeface="Georgia" pitchFamily="18" charset="0"/>
              </a:rPr>
              <a:t>; </a:t>
            </a:r>
          </a:p>
          <a:p>
            <a:pPr algn="just"/>
            <a:r>
              <a:rPr lang="en-US" sz="1400" dirty="0" smtClean="0">
                <a:solidFill>
                  <a:schemeClr val="tx2">
                    <a:lumMod val="75000"/>
                  </a:schemeClr>
                </a:solidFill>
                <a:latin typeface="Georgia" pitchFamily="18" charset="0"/>
              </a:rPr>
              <a:t>			-</a:t>
            </a:r>
            <a:r>
              <a:rPr lang="en-US" sz="1400" dirty="0">
                <a:solidFill>
                  <a:schemeClr val="tx2">
                    <a:lumMod val="75000"/>
                  </a:schemeClr>
                </a:solidFill>
                <a:latin typeface="Georgia" pitchFamily="18" charset="0"/>
              </a:rPr>
              <a:t>National Environmental Policy Act, 42 U.S.C. 4321 et seq. - </a:t>
            </a:r>
            <a:r>
              <a:rPr lang="en-US" sz="1400" dirty="0" smtClean="0">
                <a:solidFill>
                  <a:schemeClr val="tx2">
                    <a:lumMod val="75000"/>
                  </a:schemeClr>
                </a:solidFill>
                <a:latin typeface="Georgia" pitchFamily="18" charset="0"/>
              </a:rPr>
              <a:t>		seeks to ensure </a:t>
            </a:r>
            <a:r>
              <a:rPr lang="en-US" sz="1400" dirty="0">
                <a:solidFill>
                  <a:schemeClr val="tx2">
                    <a:lumMod val="75000"/>
                  </a:schemeClr>
                </a:solidFill>
                <a:latin typeface="Georgia" pitchFamily="18" charset="0"/>
              </a:rPr>
              <a:t>that government decision-making takes account of the </a:t>
            </a:r>
            <a:r>
              <a:rPr lang="en-US" sz="1400" dirty="0" smtClean="0">
                <a:solidFill>
                  <a:schemeClr val="tx2">
                    <a:lumMod val="75000"/>
                  </a:schemeClr>
                </a:solidFill>
                <a:latin typeface="Georgia" pitchFamily="18" charset="0"/>
              </a:rPr>
              <a:t>		environmental consequences </a:t>
            </a:r>
            <a:r>
              <a:rPr lang="en-US" sz="1400" dirty="0">
                <a:solidFill>
                  <a:schemeClr val="tx2">
                    <a:lumMod val="75000"/>
                  </a:schemeClr>
                </a:solidFill>
                <a:latin typeface="Georgia" pitchFamily="18" charset="0"/>
              </a:rPr>
              <a:t>expected to result from governmental actions </a:t>
            </a:r>
            <a:r>
              <a:rPr lang="en-US" sz="1400" dirty="0" smtClean="0">
                <a:solidFill>
                  <a:schemeClr val="tx2">
                    <a:lumMod val="75000"/>
                  </a:schemeClr>
                </a:solidFill>
                <a:latin typeface="Georgia" pitchFamily="18" charset="0"/>
              </a:rPr>
              <a:t>	and </a:t>
            </a:r>
            <a:r>
              <a:rPr lang="en-US" sz="1400" dirty="0">
                <a:solidFill>
                  <a:schemeClr val="tx2">
                    <a:lumMod val="75000"/>
                  </a:schemeClr>
                </a:solidFill>
                <a:latin typeface="Georgia" pitchFamily="18" charset="0"/>
              </a:rPr>
              <a:t>approvals.</a:t>
            </a:r>
          </a:p>
          <a:p>
            <a:pPr algn="just"/>
            <a:endParaRPr lang="en-US" sz="1400" dirty="0" smtClean="0">
              <a:solidFill>
                <a:schemeClr val="tx2">
                  <a:lumMod val="75000"/>
                </a:schemeClr>
              </a:solidFill>
              <a:latin typeface="Georgia" pitchFamily="18" charset="0"/>
            </a:endParaRPr>
          </a:p>
          <a:p>
            <a:pPr algn="just"/>
            <a:r>
              <a:rPr lang="en-US" sz="1400" dirty="0" smtClean="0">
                <a:solidFill>
                  <a:schemeClr val="tx2">
                    <a:lumMod val="75000"/>
                  </a:schemeClr>
                </a:solidFill>
                <a:latin typeface="Georgia" pitchFamily="18" charset="0"/>
              </a:rPr>
              <a:t>--</a:t>
            </a:r>
            <a:r>
              <a:rPr lang="en-US" sz="1400" dirty="0">
                <a:solidFill>
                  <a:schemeClr val="tx2">
                    <a:lumMod val="75000"/>
                  </a:schemeClr>
                </a:solidFill>
                <a:latin typeface="Georgia" pitchFamily="18" charset="0"/>
              </a:rPr>
              <a:t>Bilateral Investment Treaties may also produce some extraterritorial effect. </a:t>
            </a:r>
            <a:r>
              <a:rPr lang="en-US" sz="1400" dirty="0" smtClean="0">
                <a:solidFill>
                  <a:schemeClr val="tx2">
                    <a:lumMod val="75000"/>
                  </a:schemeClr>
                </a:solidFill>
                <a:latin typeface="Georgia" pitchFamily="18" charset="0"/>
              </a:rPr>
              <a:t> 1999 </a:t>
            </a:r>
            <a:r>
              <a:rPr lang="en-US" sz="1400" dirty="0">
                <a:solidFill>
                  <a:schemeClr val="tx2">
                    <a:lumMod val="75000"/>
                  </a:schemeClr>
                </a:solidFill>
                <a:latin typeface="Georgia" pitchFamily="18" charset="0"/>
              </a:rPr>
              <a:t>Executive Order 13141, which directed the US Trade Representative and the Chair </a:t>
            </a:r>
            <a:r>
              <a:rPr lang="en-US" sz="1400" dirty="0" smtClean="0">
                <a:solidFill>
                  <a:schemeClr val="tx2">
                    <a:lumMod val="75000"/>
                  </a:schemeClr>
                </a:solidFill>
                <a:latin typeface="Georgia" pitchFamily="18" charset="0"/>
              </a:rPr>
              <a:t>of </a:t>
            </a:r>
            <a:r>
              <a:rPr lang="en-US" sz="1400" dirty="0">
                <a:solidFill>
                  <a:schemeClr val="tx2">
                    <a:lumMod val="75000"/>
                  </a:schemeClr>
                </a:solidFill>
                <a:latin typeface="Georgia" pitchFamily="18" charset="0"/>
              </a:rPr>
              <a:t>the Council on Environmental Quality to require assessment and review of the </a:t>
            </a:r>
            <a:r>
              <a:rPr lang="en-US" sz="1400" dirty="0" smtClean="0">
                <a:solidFill>
                  <a:schemeClr val="tx2">
                    <a:lumMod val="75000"/>
                  </a:schemeClr>
                </a:solidFill>
                <a:latin typeface="Georgia" pitchFamily="18" charset="0"/>
              </a:rPr>
              <a:t>potential </a:t>
            </a:r>
            <a:r>
              <a:rPr lang="en-US" sz="1400" dirty="0">
                <a:solidFill>
                  <a:schemeClr val="tx2">
                    <a:lumMod val="75000"/>
                  </a:schemeClr>
                </a:solidFill>
                <a:latin typeface="Georgia" pitchFamily="18" charset="0"/>
              </a:rPr>
              <a:t>environmental impact of major trade agreements.  Limited Impact</a:t>
            </a:r>
          </a:p>
        </p:txBody>
      </p:sp>
    </p:spTree>
    <p:extLst>
      <p:ext uri="{BB962C8B-B14F-4D97-AF65-F5344CB8AC3E}">
        <p14:creationId xmlns:p14="http://schemas.microsoft.com/office/powerpoint/2010/main" val="298713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093976"/>
          </a:xfrm>
          <a:prstGeom prst="rect">
            <a:avLst/>
          </a:prstGeom>
        </p:spPr>
        <p:txBody>
          <a:bodyPr wrap="square">
            <a:spAutoFit/>
          </a:bodyPr>
          <a:lstStyle/>
          <a:p>
            <a:pPr algn="ctr"/>
            <a:r>
              <a:rPr lang="en-US" i="1" dirty="0" smtClean="0">
                <a:solidFill>
                  <a:schemeClr val="tx2">
                    <a:lumMod val="75000"/>
                  </a:schemeClr>
                </a:solidFill>
                <a:latin typeface="Georgia" pitchFamily="18" charset="0"/>
              </a:rPr>
              <a:t>2</a:t>
            </a:r>
            <a:r>
              <a:rPr lang="en-US" b="1" i="1" dirty="0">
                <a:solidFill>
                  <a:srgbClr val="FF0000"/>
                </a:solidFill>
                <a:latin typeface="Georgia" pitchFamily="18" charset="0"/>
              </a:rPr>
              <a:t>. Incorporation of International </a:t>
            </a:r>
            <a:r>
              <a:rPr lang="en-US" b="1" i="1" dirty="0" smtClean="0">
                <a:solidFill>
                  <a:srgbClr val="FF0000"/>
                </a:solidFill>
                <a:latin typeface="Georgia" pitchFamily="18" charset="0"/>
              </a:rPr>
              <a:t>Norms</a:t>
            </a:r>
          </a:p>
          <a:p>
            <a:pPr algn="ctr"/>
            <a:r>
              <a:rPr lang="en-US" b="1" i="1" dirty="0" smtClean="0">
                <a:solidFill>
                  <a:srgbClr val="FF0000"/>
                </a:solidFill>
                <a:latin typeface="Georgia" pitchFamily="18" charset="0"/>
              </a:rPr>
              <a:t> </a:t>
            </a:r>
            <a:r>
              <a:rPr lang="en-US" b="1" i="1" dirty="0">
                <a:solidFill>
                  <a:srgbClr val="FF0000"/>
                </a:solidFill>
                <a:latin typeface="Georgia" pitchFamily="18" charset="0"/>
              </a:rPr>
              <a:t>Within Domestic Legal Orders</a:t>
            </a:r>
            <a:r>
              <a:rPr lang="en-US" i="1" dirty="0">
                <a:solidFill>
                  <a:schemeClr val="tx2">
                    <a:lumMod val="75000"/>
                  </a:schemeClr>
                </a:solidFill>
                <a:latin typeface="Georgia" pitchFamily="18" charset="0"/>
              </a:rPr>
              <a:t>.</a:t>
            </a:r>
            <a:r>
              <a:rPr lang="en-US" dirty="0">
                <a:solidFill>
                  <a:schemeClr val="tx2">
                    <a:lumMod val="75000"/>
                  </a:schemeClr>
                </a:solidFill>
                <a:latin typeface="Georgia" pitchFamily="18" charset="0"/>
              </a:rPr>
              <a:t> </a:t>
            </a:r>
          </a:p>
          <a:p>
            <a:r>
              <a:rPr lang="en-US" dirty="0">
                <a:solidFill>
                  <a:schemeClr val="tx2">
                    <a:lumMod val="75000"/>
                  </a:schemeClr>
                </a:solidFill>
                <a:latin typeface="Georgia" pitchFamily="18" charset="0"/>
              </a:rPr>
              <a:t> </a:t>
            </a:r>
            <a:endParaRPr lang="en-US" sz="1600" dirty="0">
              <a:solidFill>
                <a:schemeClr val="tx2">
                  <a:lumMod val="75000"/>
                </a:schemeClr>
              </a:solidFill>
              <a:latin typeface="Georgia" pitchFamily="18" charset="0"/>
            </a:endParaRPr>
          </a:p>
          <a:p>
            <a:pPr algn="just"/>
            <a:r>
              <a:rPr lang="en-US" sz="1600" dirty="0">
                <a:solidFill>
                  <a:schemeClr val="tx2">
                    <a:lumMod val="75000"/>
                  </a:schemeClr>
                </a:solidFill>
                <a:latin typeface="Georgia" pitchFamily="18" charset="0"/>
              </a:rPr>
              <a:t>--For many jurisdictions, international law remains merely an obligation between states, with no internal legal effect, until incorporated within the domestic legal order of the state.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European Union provides the most evolved example. </a:t>
            </a:r>
          </a:p>
          <a:p>
            <a:pPr algn="just"/>
            <a:r>
              <a:rPr lang="en-US" sz="1600" dirty="0">
                <a:solidFill>
                  <a:schemeClr val="tx2">
                    <a:lumMod val="75000"/>
                  </a:schemeClr>
                </a:solidFill>
                <a:latin typeface="Georgia" pitchFamily="18" charset="0"/>
              </a:rPr>
              <a:t>	-The </a:t>
            </a:r>
            <a:r>
              <a:rPr lang="en-US" sz="1600" b="1" dirty="0">
                <a:solidFill>
                  <a:srgbClr val="FF0000"/>
                </a:solidFill>
                <a:latin typeface="Georgia" pitchFamily="18" charset="0"/>
              </a:rPr>
              <a:t>Eco-Management Audit Scheme </a:t>
            </a:r>
            <a:r>
              <a:rPr lang="en-US" sz="1600" dirty="0">
                <a:solidFill>
                  <a:schemeClr val="tx2">
                    <a:lumMod val="75000"/>
                  </a:schemeClr>
                </a:solidFill>
                <a:latin typeface="Georgia" pitchFamily="18" charset="0"/>
              </a:rPr>
              <a:t>(operative 1995, last revised 2010)</a:t>
            </a:r>
          </a:p>
          <a:p>
            <a:pPr algn="just"/>
            <a:r>
              <a:rPr lang="en-US" sz="1600" dirty="0">
                <a:solidFill>
                  <a:schemeClr val="tx2">
                    <a:lumMod val="75000"/>
                  </a:schemeClr>
                </a:solidFill>
                <a:latin typeface="Georgia" pitchFamily="18" charset="0"/>
              </a:rPr>
              <a:t>		-structured as a voluntary program with	incentives. </a:t>
            </a:r>
          </a:p>
          <a:p>
            <a:pPr algn="just"/>
            <a:r>
              <a:rPr lang="en-US" sz="1600" dirty="0">
                <a:solidFill>
                  <a:schemeClr val="tx2">
                    <a:lumMod val="75000"/>
                  </a:schemeClr>
                </a:solidFill>
                <a:latin typeface="Georgia" pitchFamily="18" charset="0"/>
              </a:rPr>
              <a:t>		-key elements: annual updates of environmental policy targets, 		</a:t>
            </a:r>
            <a:r>
              <a:rPr lang="en-US" sz="1600" dirty="0" smtClean="0">
                <a:solidFill>
                  <a:schemeClr val="tx2">
                    <a:lumMod val="75000"/>
                  </a:schemeClr>
                </a:solidFill>
                <a:latin typeface="Georgia" pitchFamily="18" charset="0"/>
              </a:rPr>
              <a:t>including </a:t>
            </a:r>
            <a:r>
              <a:rPr lang="en-US" sz="1600" dirty="0">
                <a:solidFill>
                  <a:schemeClr val="tx2">
                    <a:lumMod val="75000"/>
                  </a:schemeClr>
                </a:solidFill>
                <a:latin typeface="Georgia" pitchFamily="18" charset="0"/>
              </a:rPr>
              <a:t>implementation assessments, 3rd party verification, </a:t>
            </a:r>
            <a:r>
              <a:rPr lang="en-US" sz="1600" dirty="0" smtClean="0">
                <a:solidFill>
                  <a:schemeClr val="tx2">
                    <a:lumMod val="75000"/>
                  </a:schemeClr>
                </a:solidFill>
                <a:latin typeface="Georgia" pitchFamily="18" charset="0"/>
              </a:rPr>
              <a:t>		and the circulation </a:t>
            </a:r>
            <a:r>
              <a:rPr lang="en-US" sz="1600" dirty="0">
                <a:solidFill>
                  <a:schemeClr val="tx2">
                    <a:lumMod val="75000"/>
                  </a:schemeClr>
                </a:solidFill>
                <a:latin typeface="Georgia" pitchFamily="18" charset="0"/>
              </a:rPr>
              <a:t>of statement. </a:t>
            </a:r>
          </a:p>
          <a:p>
            <a:pPr algn="just"/>
            <a:r>
              <a:rPr lang="en-US" sz="1600" dirty="0">
                <a:solidFill>
                  <a:schemeClr val="tx2">
                    <a:lumMod val="75000"/>
                  </a:schemeClr>
                </a:solidFill>
                <a:latin typeface="Georgia" pitchFamily="18" charset="0"/>
              </a:rPr>
              <a:t>		--some effort to harmonize EMAS with ISO 14001 standards, </a:t>
            </a:r>
          </a:p>
          <a:p>
            <a:pPr algn="just"/>
            <a:r>
              <a:rPr lang="en-US" sz="1600" dirty="0">
                <a:solidFill>
                  <a:schemeClr val="tx2">
                    <a:lumMod val="75000"/>
                  </a:schemeClr>
                </a:solidFill>
                <a:latin typeface="Georgia" pitchFamily="18" charset="0"/>
              </a:rPr>
              <a:t>	-EU </a:t>
            </a:r>
            <a:r>
              <a:rPr lang="en-US" sz="1600" dirty="0" err="1">
                <a:solidFill>
                  <a:schemeClr val="tx2">
                    <a:lumMod val="75000"/>
                  </a:schemeClr>
                </a:solidFill>
                <a:latin typeface="Georgia" pitchFamily="18" charset="0"/>
              </a:rPr>
              <a:t>Ecolabel</a:t>
            </a:r>
            <a:r>
              <a:rPr lang="en-US" sz="1600" dirty="0">
                <a:solidFill>
                  <a:schemeClr val="tx2">
                    <a:lumMod val="75000"/>
                  </a:schemeClr>
                </a:solidFill>
                <a:latin typeface="Georgia" pitchFamily="18" charset="0"/>
              </a:rPr>
              <a:t> is structured as a voluntary product certification scheme 		</a:t>
            </a:r>
            <a:r>
              <a:rPr lang="en-US" sz="1600" dirty="0" smtClean="0">
                <a:solidFill>
                  <a:schemeClr val="tx2">
                    <a:lumMod val="75000"/>
                  </a:schemeClr>
                </a:solidFill>
                <a:latin typeface="Georgia" pitchFamily="18" charset="0"/>
              </a:rPr>
              <a:t>accrediting </a:t>
            </a:r>
            <a:r>
              <a:rPr lang="en-US" sz="1600" dirty="0">
                <a:solidFill>
                  <a:schemeClr val="tx2">
                    <a:lumMod val="75000"/>
                  </a:schemeClr>
                </a:solidFill>
                <a:latin typeface="Georgia" pitchFamily="18" charset="0"/>
              </a:rPr>
              <a:t>products and services.</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--U.S. </a:t>
            </a:r>
          </a:p>
          <a:p>
            <a:pPr algn="just"/>
            <a:r>
              <a:rPr lang="en-US" sz="1600" dirty="0">
                <a:solidFill>
                  <a:schemeClr val="tx2">
                    <a:lumMod val="75000"/>
                  </a:schemeClr>
                </a:solidFill>
                <a:latin typeface="Georgia" pitchFamily="18" charset="0"/>
              </a:rPr>
              <a:t>	-</a:t>
            </a:r>
            <a:r>
              <a:rPr lang="en-US" sz="1600" b="1" dirty="0">
                <a:solidFill>
                  <a:srgbClr val="FF0000"/>
                </a:solidFill>
                <a:latin typeface="Georgia" pitchFamily="18" charset="0"/>
              </a:rPr>
              <a:t>creation of “benefit” corporations </a:t>
            </a:r>
            <a:r>
              <a:rPr lang="en-US" sz="1600" dirty="0">
                <a:solidFill>
                  <a:schemeClr val="tx2">
                    <a:lumMod val="75000"/>
                  </a:schemeClr>
                </a:solidFill>
                <a:latin typeface="Georgia" pitchFamily="18" charset="0"/>
              </a:rPr>
              <a:t>that may deviate from the fundamental </a:t>
            </a:r>
            <a:r>
              <a:rPr lang="en-US" sz="1600" dirty="0" smtClean="0">
                <a:solidFill>
                  <a:schemeClr val="tx2">
                    <a:lumMod val="75000"/>
                  </a:schemeClr>
                </a:solidFill>
                <a:latin typeface="Georgia" pitchFamily="18" charset="0"/>
              </a:rPr>
              <a:t>	objective of maximizing </a:t>
            </a:r>
            <a:r>
              <a:rPr lang="en-US" sz="1600" dirty="0">
                <a:solidFill>
                  <a:schemeClr val="tx2">
                    <a:lumMod val="75000"/>
                  </a:schemeClr>
                </a:solidFill>
                <a:latin typeface="Georgia" pitchFamily="18" charset="0"/>
              </a:rPr>
              <a:t>shareholder wealth, low profit limited liability </a:t>
            </a:r>
            <a:r>
              <a:rPr lang="en-US" sz="1600" dirty="0" smtClean="0">
                <a:solidFill>
                  <a:schemeClr val="tx2">
                    <a:lumMod val="75000"/>
                  </a:schemeClr>
                </a:solidFill>
                <a:latin typeface="Georgia" pitchFamily="18" charset="0"/>
              </a:rPr>
              <a:t>	companies</a:t>
            </a:r>
            <a:r>
              <a:rPr lang="en-US" sz="1600" dirty="0">
                <a:solidFill>
                  <a:schemeClr val="tx2">
                    <a:lumMod val="75000"/>
                  </a:schemeClr>
                </a:solidFill>
                <a:latin typeface="Georgia" pitchFamily="18" charset="0"/>
              </a:rPr>
              <a:t>, or which can be </a:t>
            </a:r>
            <a:r>
              <a:rPr lang="en-US" sz="1600" dirty="0" smtClean="0">
                <a:solidFill>
                  <a:schemeClr val="tx2">
                    <a:lumMod val="75000"/>
                  </a:schemeClr>
                </a:solidFill>
                <a:latin typeface="Georgia" pitchFamily="18" charset="0"/>
              </a:rPr>
              <a:t>operated </a:t>
            </a:r>
            <a:r>
              <a:rPr lang="en-US" sz="1600" dirty="0">
                <a:solidFill>
                  <a:schemeClr val="tx2">
                    <a:lumMod val="75000"/>
                  </a:schemeClr>
                </a:solidFill>
                <a:latin typeface="Georgia" pitchFamily="18" charset="0"/>
              </a:rPr>
              <a:t>in an environmentally and socially </a:t>
            </a:r>
            <a:r>
              <a:rPr lang="en-US" sz="1600" dirty="0" smtClean="0">
                <a:solidFill>
                  <a:schemeClr val="tx2">
                    <a:lumMod val="75000"/>
                  </a:schemeClr>
                </a:solidFill>
                <a:latin typeface="Georgia" pitchFamily="18" charset="0"/>
              </a:rPr>
              <a:t>	responsible </a:t>
            </a:r>
            <a:r>
              <a:rPr lang="en-US" sz="1600" dirty="0">
                <a:solidFill>
                  <a:schemeClr val="tx2">
                    <a:lumMod val="75000"/>
                  </a:schemeClr>
                </a:solidFill>
                <a:latin typeface="Georgia" pitchFamily="18" charset="0"/>
              </a:rPr>
              <a:t>manner. </a:t>
            </a:r>
          </a:p>
          <a:p>
            <a:pPr algn="just"/>
            <a:r>
              <a:rPr lang="en-US" sz="1600" dirty="0">
                <a:solidFill>
                  <a:schemeClr val="tx2">
                    <a:lumMod val="75000"/>
                  </a:schemeClr>
                </a:solidFill>
                <a:latin typeface="Georgia" pitchFamily="18" charset="0"/>
              </a:rPr>
              <a:t>	-statutes indirectly provide a method for incorporation of international </a:t>
            </a:r>
            <a:r>
              <a:rPr lang="en-US" sz="1600" dirty="0" smtClean="0">
                <a:solidFill>
                  <a:schemeClr val="tx2">
                    <a:lumMod val="75000"/>
                  </a:schemeClr>
                </a:solidFill>
                <a:latin typeface="Georgia" pitchFamily="18" charset="0"/>
              </a:rPr>
              <a:t>	norms within domestic </a:t>
            </a:r>
            <a:r>
              <a:rPr lang="en-US" sz="1600" dirty="0">
                <a:solidFill>
                  <a:schemeClr val="tx2">
                    <a:lumMod val="75000"/>
                  </a:schemeClr>
                </a:solidFill>
                <a:latin typeface="Georgia" pitchFamily="18" charset="0"/>
              </a:rPr>
              <a:t>law by incorporating ISO 14001. </a:t>
            </a:r>
          </a:p>
        </p:txBody>
      </p:sp>
    </p:spTree>
    <p:extLst>
      <p:ext uri="{BB962C8B-B14F-4D97-AF65-F5344CB8AC3E}">
        <p14:creationId xmlns:p14="http://schemas.microsoft.com/office/powerpoint/2010/main" val="2719542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401753"/>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pPr algn="ctr"/>
            <a:r>
              <a:rPr lang="en-US" i="1" dirty="0">
                <a:solidFill>
                  <a:schemeClr val="tx2">
                    <a:lumMod val="75000"/>
                  </a:schemeClr>
                </a:solidFill>
                <a:latin typeface="Georgia" pitchFamily="18" charset="0"/>
              </a:rPr>
              <a:t>3. Internationalization of Domestic Rules.</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 disclosure through securities’ transaction regulation, and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--the regulation of markets for trading in corporate securities.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In </a:t>
            </a:r>
            <a:r>
              <a:rPr lang="en-US" dirty="0">
                <a:solidFill>
                  <a:schemeClr val="tx2">
                    <a:lumMod val="75000"/>
                  </a:schemeClr>
                </a:solidFill>
                <a:latin typeface="Georgia" pitchFamily="18" charset="0"/>
              </a:rPr>
              <a:t>the United States, the disclosure rules under federal </a:t>
            </a:r>
            <a:r>
              <a:rPr lang="en-US" dirty="0" smtClean="0">
                <a:solidFill>
                  <a:schemeClr val="tx2">
                    <a:lumMod val="75000"/>
                  </a:schemeClr>
                </a:solidFill>
                <a:latin typeface="Georgia" pitchFamily="18" charset="0"/>
              </a:rPr>
              <a:t>	law </a:t>
            </a:r>
            <a:r>
              <a:rPr lang="en-US" dirty="0">
                <a:solidFill>
                  <a:schemeClr val="tx2">
                    <a:lumMod val="75000"/>
                  </a:schemeClr>
                </a:solidFill>
                <a:latin typeface="Georgia" pitchFamily="18" charset="0"/>
              </a:rPr>
              <a:t>tracked the growth of liability for certain environmental </a:t>
            </a:r>
            <a:r>
              <a:rPr lang="en-US" dirty="0" smtClean="0">
                <a:solidFill>
                  <a:schemeClr val="tx2">
                    <a:lumMod val="75000"/>
                  </a:schemeClr>
                </a:solidFill>
                <a:latin typeface="Georgia" pitchFamily="18" charset="0"/>
              </a:rPr>
              <a:t>	activity</a:t>
            </a:r>
            <a:r>
              <a:rPr lang="en-US" dirty="0">
                <a:solidFill>
                  <a:schemeClr val="tx2">
                    <a:lumMod val="75000"/>
                  </a:schemeClr>
                </a:solidFill>
                <a:latin typeface="Georgia" pitchFamily="18" charset="0"/>
              </a:rPr>
              <a:t>.  Disclosure predicated on a material effect on the financial </a:t>
            </a:r>
            <a:r>
              <a:rPr lang="en-US" dirty="0" smtClean="0">
                <a:solidFill>
                  <a:schemeClr val="tx2">
                    <a:lumMod val="75000"/>
                  </a:schemeClr>
                </a:solidFill>
                <a:latin typeface="Georgia" pitchFamily="18" charset="0"/>
              </a:rPr>
              <a:t>	condition </a:t>
            </a:r>
            <a:r>
              <a:rPr lang="en-US" dirty="0">
                <a:solidFill>
                  <a:schemeClr val="tx2">
                    <a:lumMod val="75000"/>
                  </a:schemeClr>
                </a:solidFill>
                <a:latin typeface="Georgia" pitchFamily="18" charset="0"/>
              </a:rPr>
              <a:t>of the company.</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Securities </a:t>
            </a:r>
            <a:r>
              <a:rPr lang="en-US" dirty="0">
                <a:solidFill>
                  <a:schemeClr val="tx2">
                    <a:lumMod val="75000"/>
                  </a:schemeClr>
                </a:solidFill>
                <a:latin typeface="Georgia" pitchFamily="18" charset="0"/>
              </a:rPr>
              <a:t>markets: development of indexes of shares of </a:t>
            </a:r>
            <a:r>
              <a:rPr lang="en-US" dirty="0" smtClean="0">
                <a:solidFill>
                  <a:schemeClr val="tx2">
                    <a:lumMod val="75000"/>
                  </a:schemeClr>
                </a:solidFill>
                <a:latin typeface="Georgia" pitchFamily="18" charset="0"/>
              </a:rPr>
              <a:t>	companies </a:t>
            </a:r>
            <a:r>
              <a:rPr lang="en-US" dirty="0">
                <a:solidFill>
                  <a:schemeClr val="tx2">
                    <a:lumMod val="75000"/>
                  </a:schemeClr>
                </a:solidFill>
                <a:latin typeface="Georgia" pitchFamily="18" charset="0"/>
              </a:rPr>
              <a:t>conforming to particular requirements.  </a:t>
            </a:r>
          </a:p>
          <a:p>
            <a:pPr algn="just"/>
            <a:r>
              <a:rPr lang="en-US" dirty="0" smtClean="0">
                <a:solidFill>
                  <a:schemeClr val="tx2">
                    <a:lumMod val="75000"/>
                  </a:schemeClr>
                </a:solidFill>
                <a:latin typeface="Georgia" pitchFamily="18" charset="0"/>
              </a:rPr>
              <a:t>		The </a:t>
            </a:r>
            <a:r>
              <a:rPr lang="en-US" dirty="0">
                <a:solidFill>
                  <a:schemeClr val="tx2">
                    <a:lumMod val="75000"/>
                  </a:schemeClr>
                </a:solidFill>
                <a:latin typeface="Georgia" pitchFamily="18" charset="0"/>
              </a:rPr>
              <a:t>Dow Jones Sustainability Indexes and the </a:t>
            </a:r>
            <a:r>
              <a:rPr lang="en-US" dirty="0" smtClean="0">
                <a:solidFill>
                  <a:schemeClr val="tx2">
                    <a:lumMod val="75000"/>
                  </a:schemeClr>
                </a:solidFill>
                <a:latin typeface="Georgia" pitchFamily="18" charset="0"/>
              </a:rPr>
              <a:t>	FTSE4Good series are </a:t>
            </a:r>
            <a:r>
              <a:rPr lang="en-US" dirty="0">
                <a:solidFill>
                  <a:schemeClr val="tx2">
                    <a:lumMod val="75000"/>
                  </a:schemeClr>
                </a:solidFill>
                <a:latin typeface="Georgia" pitchFamily="18" charset="0"/>
              </a:rPr>
              <a:t>among the most well known “green” </a:t>
            </a:r>
            <a:r>
              <a:rPr lang="en-US" dirty="0" smtClean="0">
                <a:solidFill>
                  <a:schemeClr val="tx2">
                    <a:lumMod val="75000"/>
                  </a:schemeClr>
                </a:solidFill>
                <a:latin typeface="Georgia" pitchFamily="18" charset="0"/>
              </a:rPr>
              <a:t>	indexes</a:t>
            </a:r>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A </a:t>
            </a:r>
            <a:r>
              <a:rPr lang="en-US" dirty="0">
                <a:solidFill>
                  <a:schemeClr val="tx2">
                    <a:lumMod val="75000"/>
                  </a:schemeClr>
                </a:solidFill>
                <a:latin typeface="Georgia" pitchFamily="18" charset="0"/>
              </a:rPr>
              <a:t>social return on investment analysis has also been </a:t>
            </a:r>
            <a:r>
              <a:rPr lang="en-US" dirty="0" smtClean="0">
                <a:solidFill>
                  <a:schemeClr val="tx2">
                    <a:lumMod val="75000"/>
                  </a:schemeClr>
                </a:solidFill>
                <a:latin typeface="Georgia" pitchFamily="18" charset="0"/>
              </a:rPr>
              <a:t>	developed</a:t>
            </a:r>
            <a:r>
              <a:rPr lang="en-US" dirty="0">
                <a:solidFill>
                  <a:schemeClr val="tx2">
                    <a:lumMod val="75000"/>
                  </a:schemeClr>
                </a:solidFill>
                <a:latin typeface="Georgia" pitchFamily="18" charset="0"/>
              </a:rPr>
              <a:t>, fashioned to apply the sensibilities of conventional </a:t>
            </a:r>
            <a:r>
              <a:rPr lang="en-US" dirty="0" smtClean="0">
                <a:solidFill>
                  <a:schemeClr val="tx2">
                    <a:lumMod val="75000"/>
                  </a:schemeClr>
                </a:solidFill>
                <a:latin typeface="Georgia" pitchFamily="18" charset="0"/>
              </a:rPr>
              <a:t>	financial </a:t>
            </a:r>
            <a:r>
              <a:rPr lang="en-US" dirty="0">
                <a:solidFill>
                  <a:schemeClr val="tx2">
                    <a:lumMod val="75000"/>
                  </a:schemeClr>
                </a:solidFill>
                <a:latin typeface="Georgia" pitchFamily="18" charset="0"/>
              </a:rPr>
              <a:t>reporting to certain environmental and social activities. </a:t>
            </a:r>
            <a:r>
              <a:rPr lang="en-US" dirty="0" smtClean="0">
                <a:solidFill>
                  <a:schemeClr val="tx2">
                    <a:lumMod val="75000"/>
                  </a:schemeClr>
                </a:solidFill>
                <a:latin typeface="Georgia" pitchFamily="18" charset="0"/>
              </a:rPr>
              <a:t>	Principle </a:t>
            </a:r>
            <a:r>
              <a:rPr lang="en-US" dirty="0">
                <a:solidFill>
                  <a:schemeClr val="tx2">
                    <a:lumMod val="75000"/>
                  </a:schemeClr>
                </a:solidFill>
                <a:latin typeface="Georgia" pitchFamily="18" charset="0"/>
              </a:rPr>
              <a:t>8 emphasizes transparency as essential.</a:t>
            </a:r>
          </a:p>
          <a:p>
            <a:pPr algn="just"/>
            <a:endParaRPr lang="en-US" sz="14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2719542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5719"/>
          </a:xfrm>
        </p:spPr>
        <p:txBody>
          <a:bodyPr/>
          <a:lstStyle/>
          <a:p>
            <a:r>
              <a:rPr lang="en-US" sz="800" dirty="0" smtClean="0"/>
              <a:t>p</a:t>
            </a:r>
            <a:endParaRPr lang="en-US" sz="800" dirty="0"/>
          </a:p>
        </p:txBody>
      </p:sp>
      <p:pic>
        <p:nvPicPr>
          <p:cNvPr id="4" name="Content Placeholder 3" descr="Photo0219.jpg"/>
          <p:cNvPicPr>
            <a:picLocks noGrp="1" noChangeAspect="1"/>
          </p:cNvPicPr>
          <p:nvPr>
            <p:ph idx="1"/>
          </p:nvPr>
        </p:nvPicPr>
        <p:blipFill>
          <a:blip r:embed="rId2">
            <a:extLst>
              <a:ext uri="{28A0092B-C50C-407E-A947-70E740481C1C}">
                <a14:useLocalDpi xmlns:a14="http://schemas.microsoft.com/office/drawing/2010/main" val="0"/>
              </a:ext>
            </a:extLst>
          </a:blip>
          <a:srcRect l="-82275" r="-82275"/>
          <a:stretch>
            <a:fillRect/>
          </a:stretch>
        </p:blipFill>
        <p:spPr>
          <a:xfrm>
            <a:off x="457200" y="1600200"/>
            <a:ext cx="7620000" cy="4800600"/>
          </a:xfrm>
        </p:spPr>
      </p:pic>
    </p:spTree>
    <p:extLst>
      <p:ext uri="{BB962C8B-B14F-4D97-AF65-F5344CB8AC3E}">
        <p14:creationId xmlns:p14="http://schemas.microsoft.com/office/powerpoint/2010/main" val="836026572"/>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Normative Framework</a:t>
            </a:r>
            <a:endParaRPr lang="en-US" sz="3200" dirty="0"/>
          </a:p>
        </p:txBody>
      </p:sp>
      <p:sp>
        <p:nvSpPr>
          <p:cNvPr id="3" name="Content Placeholder 2"/>
          <p:cNvSpPr>
            <a:spLocks noGrp="1"/>
          </p:cNvSpPr>
          <p:nvPr>
            <p:ph idx="1"/>
          </p:nvPr>
        </p:nvSpPr>
        <p:spPr/>
        <p:txBody>
          <a:bodyPr>
            <a:normAutofit/>
          </a:bodyPr>
          <a:lstStyle/>
          <a:p>
            <a:pPr marL="114300" indent="0">
              <a:buNone/>
            </a:pPr>
            <a:r>
              <a:rPr lang="en-US" sz="2400" dirty="0" smtClean="0">
                <a:solidFill>
                  <a:srgbClr val="500000"/>
                </a:solidFill>
              </a:rPr>
              <a:t>Transparency</a:t>
            </a:r>
          </a:p>
          <a:p>
            <a:pPr marL="114300" indent="0">
              <a:buNone/>
            </a:pPr>
            <a:r>
              <a:rPr lang="en-US" sz="2000" b="1" dirty="0" smtClean="0">
                <a:solidFill>
                  <a:srgbClr val="FF6600"/>
                </a:solidFill>
              </a:rPr>
              <a:t>In the public sphere </a:t>
            </a:r>
          </a:p>
          <a:p>
            <a:pPr marL="114300" indent="0">
              <a:buNone/>
            </a:pPr>
            <a:r>
              <a:rPr lang="en-US" sz="1600" dirty="0">
                <a:solidFill>
                  <a:srgbClr val="500000"/>
                </a:solidFill>
              </a:rPr>
              <a:t>	</a:t>
            </a:r>
            <a:r>
              <a:rPr lang="en-US" sz="1600" dirty="0" smtClean="0">
                <a:solidFill>
                  <a:srgbClr val="500000"/>
                </a:solidFill>
              </a:rPr>
              <a:t>--as a substitute for, a mask or veil disguising, the more difficult discussion of 	participation in, and accountability of, institutional actors   </a:t>
            </a:r>
          </a:p>
          <a:p>
            <a:pPr marL="114300" indent="0">
              <a:buNone/>
            </a:pPr>
            <a:endParaRPr lang="en-US" sz="1600" dirty="0">
              <a:solidFill>
                <a:srgbClr val="500000"/>
              </a:solidFill>
            </a:endParaRPr>
          </a:p>
          <a:p>
            <a:pPr marL="114300" indent="0">
              <a:buNone/>
            </a:pPr>
            <a:r>
              <a:rPr lang="en-US" sz="1600" dirty="0" smtClean="0">
                <a:solidFill>
                  <a:srgbClr val="500000"/>
                </a:solidFill>
              </a:rPr>
              <a:t>	--as a way to speak to an application/implementation of the ideology of mass 		democracy in the public and private spheres</a:t>
            </a:r>
          </a:p>
          <a:p>
            <a:pPr marL="114300" indent="0">
              <a:buNone/>
            </a:pPr>
            <a:endParaRPr lang="en-US" sz="1600" dirty="0">
              <a:solidFill>
                <a:srgbClr val="500000"/>
              </a:solidFill>
            </a:endParaRPr>
          </a:p>
          <a:p>
            <a:pPr marL="114300" indent="0">
              <a:buNone/>
            </a:pPr>
            <a:r>
              <a:rPr lang="en-US" sz="1600" dirty="0" smtClean="0">
                <a:solidFill>
                  <a:srgbClr val="500000"/>
                </a:solidFill>
              </a:rPr>
              <a:t>	--as a </a:t>
            </a:r>
            <a:r>
              <a:rPr lang="en-US" sz="1600" b="1" i="1" dirty="0" smtClean="0">
                <a:solidFill>
                  <a:srgbClr val="500000"/>
                </a:solidFill>
              </a:rPr>
              <a:t>symptomatic</a:t>
            </a:r>
            <a:r>
              <a:rPr lang="en-US" sz="1600" b="1" dirty="0" smtClean="0">
                <a:solidFill>
                  <a:srgbClr val="500000"/>
                </a:solidFill>
              </a:rPr>
              <a:t> </a:t>
            </a:r>
            <a:r>
              <a:rPr lang="en-US" sz="1600" dirty="0" smtClean="0">
                <a:solidFill>
                  <a:srgbClr val="500000"/>
                </a:solidFill>
              </a:rPr>
              <a:t>discussion </a:t>
            </a:r>
          </a:p>
          <a:p>
            <a:pPr marL="941832" indent="0">
              <a:spcBef>
                <a:spcPts val="0"/>
              </a:spcBef>
              <a:buNone/>
            </a:pPr>
            <a:r>
              <a:rPr lang="en-US" sz="1600" dirty="0" smtClean="0">
                <a:solidFill>
                  <a:srgbClr val="500000"/>
                </a:solidFill>
              </a:rPr>
              <a:t>A focus on symptoms—transparency—that hides debate about its causes, that is the ramifications of acceptance of or resistance to the ideology of mass democracy in the public and private spheres.</a:t>
            </a:r>
            <a:endParaRPr lang="en-US" sz="1600" dirty="0">
              <a:solidFill>
                <a:srgbClr val="500000"/>
              </a:solidFill>
            </a:endParaRPr>
          </a:p>
        </p:txBody>
      </p:sp>
    </p:spTree>
    <p:extLst>
      <p:ext uri="{BB962C8B-B14F-4D97-AF65-F5344CB8AC3E}">
        <p14:creationId xmlns:p14="http://schemas.microsoft.com/office/powerpoint/2010/main" val="4120765720"/>
      </p:ext>
    </p:extLst>
  </p:cSld>
  <p:clrMapOvr>
    <a:masterClrMapping/>
  </p:clrMapOvr>
  <p:transition xmlns:p14="http://schemas.microsoft.com/office/powerpoint/2010/mai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186309"/>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pPr algn="ctr"/>
            <a:endParaRPr lang="en-US" i="1" dirty="0" smtClean="0">
              <a:solidFill>
                <a:schemeClr val="tx2">
                  <a:lumMod val="75000"/>
                </a:schemeClr>
              </a:solidFill>
              <a:latin typeface="Georgia" pitchFamily="18" charset="0"/>
            </a:endParaRPr>
          </a:p>
          <a:p>
            <a:pPr marL="342900" indent="-342900" algn="ctr">
              <a:buAutoNum type="alphaUcPeriod" startAt="4"/>
            </a:pPr>
            <a:r>
              <a:rPr lang="en-US" b="1" i="1" dirty="0" smtClean="0">
                <a:solidFill>
                  <a:srgbClr val="FF0000"/>
                </a:solidFill>
                <a:latin typeface="Georgia" pitchFamily="18" charset="0"/>
              </a:rPr>
              <a:t>Transparency </a:t>
            </a:r>
            <a:r>
              <a:rPr lang="en-US" b="1" i="1" dirty="0">
                <a:solidFill>
                  <a:srgbClr val="FF0000"/>
                </a:solidFill>
                <a:latin typeface="Georgia" pitchFamily="18" charset="0"/>
              </a:rPr>
              <a:t>and Governance</a:t>
            </a:r>
            <a:r>
              <a:rPr lang="en-US" b="1" i="1" dirty="0" smtClean="0">
                <a:solidFill>
                  <a:srgbClr val="FF0000"/>
                </a:solidFill>
                <a:latin typeface="Georgia" pitchFamily="18" charset="0"/>
              </a:rPr>
              <a:t>—</a:t>
            </a:r>
          </a:p>
          <a:p>
            <a:pPr algn="ctr"/>
            <a:r>
              <a:rPr lang="en-US" b="1" i="1" dirty="0" smtClean="0">
                <a:solidFill>
                  <a:srgbClr val="FF0000"/>
                </a:solidFill>
                <a:latin typeface="Georgia" pitchFamily="18" charset="0"/>
              </a:rPr>
              <a:t>The </a:t>
            </a:r>
            <a:r>
              <a:rPr lang="en-US" b="1" i="1" dirty="0">
                <a:solidFill>
                  <a:srgbClr val="FF0000"/>
                </a:solidFill>
                <a:latin typeface="Georgia" pitchFamily="18" charset="0"/>
              </a:rPr>
              <a:t>Role of Hybrid Public-Private Efforts, </a:t>
            </a:r>
            <a:endParaRPr lang="en-US" b="1" i="1" dirty="0" smtClean="0">
              <a:solidFill>
                <a:srgbClr val="FF0000"/>
              </a:solidFill>
              <a:latin typeface="Georgia" pitchFamily="18" charset="0"/>
            </a:endParaRPr>
          </a:p>
          <a:p>
            <a:pPr algn="ctr"/>
            <a:r>
              <a:rPr lang="en-US" b="1" i="1" dirty="0" smtClean="0">
                <a:solidFill>
                  <a:srgbClr val="FF0000"/>
                </a:solidFill>
                <a:latin typeface="Georgia" pitchFamily="18" charset="0"/>
              </a:rPr>
              <a:t>Non-Corporate </a:t>
            </a:r>
            <a:r>
              <a:rPr lang="en-US" b="1" i="1" dirty="0">
                <a:solidFill>
                  <a:srgbClr val="FF0000"/>
                </a:solidFill>
                <a:latin typeface="Georgia" pitchFamily="18" charset="0"/>
              </a:rPr>
              <a:t>Governance Regimes, </a:t>
            </a:r>
            <a:endParaRPr lang="en-US" b="1" i="1" dirty="0" smtClean="0">
              <a:solidFill>
                <a:srgbClr val="FF0000"/>
              </a:solidFill>
              <a:latin typeface="Georgia" pitchFamily="18" charset="0"/>
            </a:endParaRPr>
          </a:p>
          <a:p>
            <a:pPr algn="ctr"/>
            <a:r>
              <a:rPr lang="en-US" b="1" i="1" dirty="0" smtClean="0">
                <a:solidFill>
                  <a:srgbClr val="FF0000"/>
                </a:solidFill>
                <a:latin typeface="Georgia" pitchFamily="18" charset="0"/>
              </a:rPr>
              <a:t>and </a:t>
            </a:r>
            <a:r>
              <a:rPr lang="en-US" b="1" i="1" dirty="0">
                <a:solidFill>
                  <a:srgbClr val="FF0000"/>
                </a:solidFill>
                <a:latin typeface="Georgia" pitchFamily="18" charset="0"/>
              </a:rPr>
              <a:t>Private Corporate Transparency Frameworks</a:t>
            </a:r>
            <a:r>
              <a:rPr lang="en-US" b="1" dirty="0">
                <a:solidFill>
                  <a:srgbClr val="FF0000"/>
                </a:solidFill>
                <a:latin typeface="Georgia" pitchFamily="18" charset="0"/>
              </a:rPr>
              <a:t>.   </a:t>
            </a:r>
          </a:p>
          <a:p>
            <a:r>
              <a:rPr lang="en-US" dirty="0">
                <a:solidFill>
                  <a:schemeClr val="tx2">
                    <a:lumMod val="75000"/>
                  </a:schemeClr>
                </a:solidFill>
                <a:latin typeface="Georgia" pitchFamily="18" charset="0"/>
              </a:rPr>
              <a:t> </a:t>
            </a:r>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1. describes hybrid governance efforts, focus on </a:t>
            </a:r>
          </a:p>
          <a:p>
            <a:pPr algn="just"/>
            <a:r>
              <a:rPr lang="en-US" dirty="0" smtClean="0">
                <a:solidFill>
                  <a:schemeClr val="tx2">
                    <a:lumMod val="75000"/>
                  </a:schemeClr>
                </a:solidFill>
                <a:latin typeface="Georgia" pitchFamily="18" charset="0"/>
              </a:rPr>
              <a:t>	A</a:t>
            </a:r>
            <a:r>
              <a:rPr lang="en-US" dirty="0">
                <a:solidFill>
                  <a:schemeClr val="tx2">
                    <a:lumMod val="75000"/>
                  </a:schemeClr>
                </a:solidFill>
                <a:latin typeface="Georgia" pitchFamily="18" charset="0"/>
              </a:rPr>
              <a:t>. International Organization for Standardization (ISO) </a:t>
            </a:r>
          </a:p>
          <a:p>
            <a:pPr algn="just"/>
            <a:r>
              <a:rPr lang="en-US" dirty="0" smtClean="0">
                <a:solidFill>
                  <a:schemeClr val="tx2">
                    <a:lumMod val="75000"/>
                  </a:schemeClr>
                </a:solidFill>
                <a:latin typeface="Georgia" pitchFamily="18" charset="0"/>
              </a:rPr>
              <a:t>	B</a:t>
            </a:r>
            <a:r>
              <a:rPr lang="en-US" dirty="0">
                <a:solidFill>
                  <a:schemeClr val="tx2">
                    <a:lumMod val="75000"/>
                  </a:schemeClr>
                </a:solidFill>
                <a:latin typeface="Georgia" pitchFamily="18" charset="0"/>
              </a:rPr>
              <a:t>. UN Global Compact framework.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2. describes private efforts, focus on </a:t>
            </a:r>
          </a:p>
          <a:p>
            <a:pPr algn="just"/>
            <a:r>
              <a:rPr lang="en-US" dirty="0" smtClean="0">
                <a:solidFill>
                  <a:schemeClr val="tx2">
                    <a:lumMod val="75000"/>
                  </a:schemeClr>
                </a:solidFill>
                <a:latin typeface="Georgia" pitchFamily="18" charset="0"/>
              </a:rPr>
              <a:t>	A</a:t>
            </a:r>
            <a:r>
              <a:rPr lang="en-US" dirty="0">
                <a:solidFill>
                  <a:schemeClr val="tx2">
                    <a:lumMod val="75000"/>
                  </a:schemeClr>
                </a:solidFill>
                <a:latin typeface="Georgia" pitchFamily="18" charset="0"/>
              </a:rPr>
              <a:t>. GRI CSR mechanisms</a:t>
            </a:r>
          </a:p>
          <a:p>
            <a:pPr algn="just"/>
            <a:r>
              <a:rPr lang="en-US" dirty="0" smtClean="0">
                <a:solidFill>
                  <a:schemeClr val="tx2">
                    <a:lumMod val="75000"/>
                  </a:schemeClr>
                </a:solidFill>
                <a:latin typeface="Georgia" pitchFamily="18" charset="0"/>
              </a:rPr>
              <a:t>	B</a:t>
            </a:r>
            <a:r>
              <a:rPr lang="en-US" dirty="0">
                <a:solidFill>
                  <a:schemeClr val="tx2">
                    <a:lumMod val="75000"/>
                  </a:schemeClr>
                </a:solidFill>
                <a:latin typeface="Georgia" pitchFamily="18" charset="0"/>
              </a:rPr>
              <a:t>.  Product &amp; Process Certification efforts.</a:t>
            </a:r>
          </a:p>
          <a:p>
            <a:pPr algn="just"/>
            <a:r>
              <a:rPr lang="en-US" dirty="0" smtClean="0">
                <a:solidFill>
                  <a:schemeClr val="tx2">
                    <a:lumMod val="75000"/>
                  </a:schemeClr>
                </a:solidFill>
                <a:latin typeface="Georgia" pitchFamily="18" charset="0"/>
              </a:rPr>
              <a:t>	C</a:t>
            </a:r>
            <a:r>
              <a:rPr lang="en-US" dirty="0">
                <a:solidFill>
                  <a:schemeClr val="tx2">
                    <a:lumMod val="75000"/>
                  </a:schemeClr>
                </a:solidFill>
                <a:latin typeface="Georgia" pitchFamily="18" charset="0"/>
              </a:rPr>
              <a:t>. private corporate governance transparency regimes are </a:t>
            </a:r>
            <a:r>
              <a:rPr lang="en-US" dirty="0" smtClean="0">
                <a:solidFill>
                  <a:schemeClr val="tx2">
                    <a:lumMod val="75000"/>
                  </a:schemeClr>
                </a:solidFill>
                <a:latin typeface="Georgia" pitchFamily="18" charset="0"/>
              </a:rPr>
              <a:t>	considered</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3.  Transparency in action under private transparency regimes:</a:t>
            </a:r>
          </a:p>
          <a:p>
            <a:pPr algn="just"/>
            <a:r>
              <a:rPr lang="en-US" dirty="0" smtClean="0">
                <a:solidFill>
                  <a:schemeClr val="tx2">
                    <a:lumMod val="75000"/>
                  </a:schemeClr>
                </a:solidFill>
                <a:latin typeface="Georgia" pitchFamily="18" charset="0"/>
              </a:rPr>
              <a:t>	A</a:t>
            </a:r>
            <a:r>
              <a:rPr lang="en-US" dirty="0">
                <a:solidFill>
                  <a:schemeClr val="tx2">
                    <a:lumMod val="75000"/>
                  </a:schemeClr>
                </a:solidFill>
                <a:latin typeface="Georgia" pitchFamily="18" charset="0"/>
              </a:rPr>
              <a:t>.  focus on BP’s sustainability reporting for the years 2009 and </a:t>
            </a:r>
            <a:r>
              <a:rPr lang="en-US" dirty="0" smtClean="0">
                <a:solidFill>
                  <a:schemeClr val="tx2">
                    <a:lumMod val="75000"/>
                  </a:schemeClr>
                </a:solidFill>
                <a:latin typeface="Georgia" pitchFamily="18" charset="0"/>
              </a:rPr>
              <a:t>	2010</a:t>
            </a:r>
            <a:r>
              <a:rPr lang="en-US" dirty="0">
                <a:solidFill>
                  <a:schemeClr val="tx2">
                    <a:lumMod val="75000"/>
                  </a:schemeClr>
                </a:solidFill>
                <a:latin typeface="Georgia" pitchFamily="18" charset="0"/>
              </a:rPr>
              <a:t>, before and immediately after the </a:t>
            </a:r>
            <a:r>
              <a:rPr lang="en-US" dirty="0" err="1">
                <a:solidFill>
                  <a:schemeClr val="tx2">
                    <a:lumMod val="75000"/>
                  </a:schemeClr>
                </a:solidFill>
                <a:latin typeface="Georgia" pitchFamily="18" charset="0"/>
              </a:rPr>
              <a:t>Deepwater</a:t>
            </a:r>
            <a:r>
              <a:rPr lang="en-US" dirty="0">
                <a:solidFill>
                  <a:schemeClr val="tx2">
                    <a:lumMod val="75000"/>
                  </a:schemeClr>
                </a:solidFill>
                <a:latin typeface="Georgia" pitchFamily="18" charset="0"/>
              </a:rPr>
              <a:t> Horizon </a:t>
            </a:r>
            <a:r>
              <a:rPr lang="en-US" dirty="0" smtClean="0">
                <a:solidFill>
                  <a:schemeClr val="tx2">
                    <a:lumMod val="75000"/>
                  </a:schemeClr>
                </a:solidFill>
                <a:latin typeface="Georgia" pitchFamily="18" charset="0"/>
              </a:rPr>
              <a:t>	incident</a:t>
            </a:r>
            <a:r>
              <a:rPr lang="en-US" dirty="0">
                <a:solidFill>
                  <a:schemeClr val="tx2">
                    <a:lumMod val="75000"/>
                  </a:schemeClr>
                </a:solidFill>
                <a:latin typeface="Georgia" pitchFamily="18" charset="0"/>
              </a:rPr>
              <a:t>. </a:t>
            </a:r>
          </a:p>
        </p:txBody>
      </p:sp>
    </p:spTree>
    <p:extLst>
      <p:ext uri="{BB962C8B-B14F-4D97-AF65-F5344CB8AC3E}">
        <p14:creationId xmlns:p14="http://schemas.microsoft.com/office/powerpoint/2010/main" val="2719542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093976"/>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pPr algn="ctr"/>
            <a:r>
              <a:rPr lang="en-US" i="1" dirty="0" smtClean="0">
                <a:solidFill>
                  <a:schemeClr val="tx2">
                    <a:lumMod val="75000"/>
                  </a:schemeClr>
                </a:solidFill>
                <a:latin typeface="Georgia" pitchFamily="18" charset="0"/>
              </a:rPr>
              <a:t>1</a:t>
            </a:r>
            <a:r>
              <a:rPr lang="en-US" i="1" dirty="0">
                <a:solidFill>
                  <a:schemeClr val="tx2">
                    <a:lumMod val="75000"/>
                  </a:schemeClr>
                </a:solidFill>
                <a:latin typeface="Georgia" pitchFamily="18" charset="0"/>
              </a:rPr>
              <a:t>. Hybrid Governance Efforts:  ISO</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p>
          <a:p>
            <a:pPr algn="just"/>
            <a:endParaRPr lang="en-US" sz="1600" dirty="0" smtClean="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a:t>
            </a:r>
            <a:r>
              <a:rPr lang="en-US" sz="1600" dirty="0">
                <a:solidFill>
                  <a:schemeClr val="tx2">
                    <a:lumMod val="75000"/>
                  </a:schemeClr>
                </a:solidFill>
                <a:latin typeface="Georgia" pitchFamily="18" charset="0"/>
              </a:rPr>
              <a:t>ISO has produced two sets of standards:</a:t>
            </a:r>
          </a:p>
          <a:p>
            <a:pPr algn="just"/>
            <a:r>
              <a:rPr lang="en-US" sz="1600" dirty="0" smtClean="0">
                <a:solidFill>
                  <a:schemeClr val="tx2">
                    <a:lumMod val="75000"/>
                  </a:schemeClr>
                </a:solidFill>
                <a:latin typeface="Georgia" pitchFamily="18" charset="0"/>
              </a:rPr>
              <a:t>	A</a:t>
            </a:r>
            <a:r>
              <a:rPr lang="en-US" sz="1600" dirty="0">
                <a:solidFill>
                  <a:schemeClr val="tx2">
                    <a:lumMod val="75000"/>
                  </a:schemeClr>
                </a:solidFill>
                <a:latin typeface="Georgia" pitchFamily="18" charset="0"/>
              </a:rPr>
              <a:t>. ISO 14000 environmental risk management standards </a:t>
            </a:r>
          </a:p>
          <a:p>
            <a:pPr algn="just"/>
            <a:r>
              <a:rPr lang="en-US" sz="1600" dirty="0" smtClean="0">
                <a:solidFill>
                  <a:schemeClr val="tx2">
                    <a:lumMod val="75000"/>
                  </a:schemeClr>
                </a:solidFill>
                <a:latin typeface="Georgia" pitchFamily="18" charset="0"/>
              </a:rPr>
              <a:t>	B</a:t>
            </a:r>
            <a:r>
              <a:rPr lang="en-US" sz="1600" dirty="0">
                <a:solidFill>
                  <a:schemeClr val="tx2">
                    <a:lumMod val="75000"/>
                  </a:schemeClr>
                </a:solidFill>
                <a:latin typeface="Georgia" pitchFamily="18" charset="0"/>
              </a:rPr>
              <a:t>.  ISO 26000 CSR Standards</a:t>
            </a:r>
          </a:p>
          <a:p>
            <a:pPr algn="just"/>
            <a:r>
              <a:rPr lang="en-US" sz="1600" dirty="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a:t>
            </a:r>
            <a:r>
              <a:rPr lang="en-US" sz="1600" dirty="0">
                <a:solidFill>
                  <a:schemeClr val="tx2">
                    <a:lumMod val="75000"/>
                  </a:schemeClr>
                </a:solidFill>
                <a:latin typeface="Georgia" pitchFamily="18" charset="0"/>
              </a:rPr>
              <a:t>ISO 14000 et seq.</a:t>
            </a:r>
          </a:p>
          <a:p>
            <a:pPr algn="just"/>
            <a:r>
              <a:rPr lang="en-US" sz="1600" dirty="0" smtClean="0">
                <a:solidFill>
                  <a:schemeClr val="tx2">
                    <a:lumMod val="75000"/>
                  </a:schemeClr>
                </a:solidFill>
                <a:latin typeface="Georgia" pitchFamily="18" charset="0"/>
              </a:rPr>
              <a:t>	-</a:t>
            </a:r>
            <a:r>
              <a:rPr lang="en-US" sz="1600" dirty="0">
                <a:solidFill>
                  <a:schemeClr val="tx2">
                    <a:lumMod val="75000"/>
                  </a:schemeClr>
                </a:solidFill>
                <a:latin typeface="Georgia" pitchFamily="18" charset="0"/>
              </a:rPr>
              <a:t>more focused on substantive and internal management issues.  </a:t>
            </a:r>
          </a:p>
          <a:p>
            <a:pPr algn="just"/>
            <a:r>
              <a:rPr lang="en-US" sz="1600" dirty="0" smtClean="0">
                <a:solidFill>
                  <a:schemeClr val="tx2">
                    <a:lumMod val="75000"/>
                  </a:schemeClr>
                </a:solidFill>
                <a:latin typeface="Georgia" pitchFamily="18" charset="0"/>
              </a:rPr>
              <a:t>	- </a:t>
            </a:r>
            <a:r>
              <a:rPr lang="en-US" sz="1600" dirty="0">
                <a:solidFill>
                  <a:schemeClr val="tx2">
                    <a:lumMod val="75000"/>
                  </a:schemeClr>
                </a:solidFill>
                <a:latin typeface="Georgia" pitchFamily="18" charset="0"/>
              </a:rPr>
              <a:t>ISO 14000 focuses principally on developing common references </a:t>
            </a:r>
            <a:r>
              <a:rPr lang="en-US" sz="1600" dirty="0" smtClean="0">
                <a:solidFill>
                  <a:schemeClr val="tx2">
                    <a:lumMod val="75000"/>
                  </a:schemeClr>
                </a:solidFill>
                <a:latin typeface="Georgia" pitchFamily="18" charset="0"/>
              </a:rPr>
              <a:t>for 	communicating about environmental management </a:t>
            </a:r>
            <a:r>
              <a:rPr lang="en-US" sz="1600" dirty="0">
                <a:solidFill>
                  <a:schemeClr val="tx2">
                    <a:lumMod val="75000"/>
                  </a:schemeClr>
                </a:solidFill>
                <a:latin typeface="Georgia" pitchFamily="18" charset="0"/>
              </a:rPr>
              <a:t>to corporate </a:t>
            </a:r>
            <a:r>
              <a:rPr lang="en-US" sz="1600" dirty="0" smtClean="0">
                <a:solidFill>
                  <a:schemeClr val="tx2">
                    <a:lumMod val="75000"/>
                  </a:schemeClr>
                </a:solidFill>
                <a:latin typeface="Georgia" pitchFamily="18" charset="0"/>
              </a:rPr>
              <a:t>	stakeholders—customers</a:t>
            </a:r>
            <a:r>
              <a:rPr lang="en-US" sz="1600" dirty="0">
                <a:solidFill>
                  <a:schemeClr val="tx2">
                    <a:lumMod val="75000"/>
                  </a:schemeClr>
                </a:solidFill>
                <a:latin typeface="Georgia" pitchFamily="18" charset="0"/>
              </a:rPr>
              <a:t>, regulators, the public and other </a:t>
            </a:r>
            <a:r>
              <a:rPr lang="en-US" sz="1600" dirty="0" smtClean="0">
                <a:solidFill>
                  <a:schemeClr val="tx2">
                    <a:lumMod val="75000"/>
                  </a:schemeClr>
                </a:solidFill>
                <a:latin typeface="Georgia" pitchFamily="18" charset="0"/>
              </a:rPr>
              <a:t>	stakeholders</a:t>
            </a:r>
            <a:r>
              <a:rPr lang="en-US" sz="1600" dirty="0">
                <a:solidFill>
                  <a:schemeClr val="tx2">
                    <a:lumMod val="75000"/>
                  </a:schemeClr>
                </a:solidFill>
                <a:latin typeface="Georgia" pitchFamily="18" charset="0"/>
              </a:rPr>
              <a:t>.</a:t>
            </a:r>
          </a:p>
          <a:p>
            <a:pPr algn="just"/>
            <a:r>
              <a:rPr lang="en-US" sz="1600" dirty="0" smtClean="0">
                <a:solidFill>
                  <a:schemeClr val="tx2">
                    <a:lumMod val="75000"/>
                  </a:schemeClr>
                </a:solidFill>
                <a:latin typeface="Georgia" pitchFamily="18" charset="0"/>
              </a:rPr>
              <a:t>	-</a:t>
            </a:r>
            <a:r>
              <a:rPr lang="en-US" sz="1600" dirty="0">
                <a:solidFill>
                  <a:schemeClr val="tx2">
                    <a:lumMod val="75000"/>
                  </a:schemeClr>
                </a:solidFill>
                <a:latin typeface="Georgia" pitchFamily="18" charset="0"/>
              </a:rPr>
              <a:t>ISO 14000 comprises what is termed a “family” of standards: </a:t>
            </a:r>
          </a:p>
          <a:p>
            <a:pPr algn="just"/>
            <a:r>
              <a:rPr lang="en-US" sz="1600" dirty="0" smtClean="0">
                <a:solidFill>
                  <a:schemeClr val="tx2">
                    <a:lumMod val="75000"/>
                  </a:schemeClr>
                </a:solidFill>
                <a:latin typeface="Georgia" pitchFamily="18" charset="0"/>
              </a:rPr>
              <a:t>		A</a:t>
            </a:r>
            <a:r>
              <a:rPr lang="en-US" sz="1600" dirty="0">
                <a:solidFill>
                  <a:schemeClr val="tx2">
                    <a:lumMod val="75000"/>
                  </a:schemeClr>
                </a:solidFill>
                <a:latin typeface="Georgia" pitchFamily="18" charset="0"/>
              </a:rPr>
              <a:t>. two standards deal with environmental management </a:t>
            </a:r>
            <a:r>
              <a:rPr lang="en-US" sz="1600" dirty="0" smtClean="0">
                <a:solidFill>
                  <a:schemeClr val="tx2">
                    <a:lumMod val="75000"/>
                  </a:schemeClr>
                </a:solidFill>
                <a:latin typeface="Georgia" pitchFamily="18" charset="0"/>
              </a:rPr>
              <a:t>systems 		(</a:t>
            </a:r>
            <a:r>
              <a:rPr lang="en-US" sz="1600" dirty="0">
                <a:solidFill>
                  <a:schemeClr val="tx2">
                    <a:lumMod val="75000"/>
                  </a:schemeClr>
                </a:solidFill>
                <a:latin typeface="Georgia" pitchFamily="18" charset="0"/>
              </a:rPr>
              <a:t>EMS) (14001/14004) </a:t>
            </a:r>
          </a:p>
          <a:p>
            <a:pPr algn="just"/>
            <a:r>
              <a:rPr lang="en-US" sz="1600" dirty="0" smtClean="0">
                <a:solidFill>
                  <a:schemeClr val="tx2">
                    <a:lumMod val="75000"/>
                  </a:schemeClr>
                </a:solidFill>
                <a:latin typeface="Georgia" pitchFamily="18" charset="0"/>
              </a:rPr>
              <a:t>		B</a:t>
            </a:r>
            <a:r>
              <a:rPr lang="en-US" sz="1600" dirty="0">
                <a:solidFill>
                  <a:schemeClr val="tx2">
                    <a:lumMod val="75000"/>
                  </a:schemeClr>
                </a:solidFill>
                <a:latin typeface="Georgia" pitchFamily="18" charset="0"/>
              </a:rPr>
              <a:t>. general EMS guidelines (14004)</a:t>
            </a:r>
          </a:p>
          <a:p>
            <a:pPr algn="just"/>
            <a:r>
              <a:rPr lang="en-US" sz="1600" dirty="0" smtClean="0">
                <a:solidFill>
                  <a:schemeClr val="tx2">
                    <a:lumMod val="75000"/>
                  </a:schemeClr>
                </a:solidFill>
                <a:latin typeface="Georgia" pitchFamily="18" charset="0"/>
              </a:rPr>
              <a:t>		C</a:t>
            </a:r>
            <a:r>
              <a:rPr lang="en-US" sz="1600" dirty="0">
                <a:solidFill>
                  <a:schemeClr val="tx2">
                    <a:lumMod val="75000"/>
                  </a:schemeClr>
                </a:solidFill>
                <a:latin typeface="Georgia" pitchFamily="18" charset="0"/>
              </a:rPr>
              <a:t>. requirements for an EMS (14001) and </a:t>
            </a:r>
          </a:p>
          <a:p>
            <a:pPr algn="just"/>
            <a:r>
              <a:rPr lang="en-US" sz="1600" dirty="0" smtClean="0">
                <a:solidFill>
                  <a:schemeClr val="tx2">
                    <a:lumMod val="75000"/>
                  </a:schemeClr>
                </a:solidFill>
                <a:latin typeface="Georgia" pitchFamily="18" charset="0"/>
              </a:rPr>
              <a:t>		D</a:t>
            </a:r>
            <a:r>
              <a:rPr lang="en-US" sz="1600" dirty="0">
                <a:solidFill>
                  <a:schemeClr val="tx2">
                    <a:lumMod val="75000"/>
                  </a:schemeClr>
                </a:solidFill>
                <a:latin typeface="Georgia" pitchFamily="18" charset="0"/>
              </a:rPr>
              <a:t>. specific environmental aspects, including: labeling, </a:t>
            </a:r>
            <a:r>
              <a:rPr lang="en-US" sz="1600" dirty="0" smtClean="0">
                <a:solidFill>
                  <a:schemeClr val="tx2">
                    <a:lumMod val="75000"/>
                  </a:schemeClr>
                </a:solidFill>
                <a:latin typeface="Georgia" pitchFamily="18" charset="0"/>
              </a:rPr>
              <a:t>			performance </a:t>
            </a:r>
            <a:r>
              <a:rPr lang="en-US" sz="1600" dirty="0">
                <a:solidFill>
                  <a:schemeClr val="tx2">
                    <a:lumMod val="75000"/>
                  </a:schemeClr>
                </a:solidFill>
                <a:latin typeface="Georgia" pitchFamily="18" charset="0"/>
              </a:rPr>
              <a:t>evaluation, life cycle analysis, </a:t>
            </a:r>
            <a:r>
              <a:rPr lang="en-US" sz="1600" dirty="0" smtClean="0">
                <a:solidFill>
                  <a:schemeClr val="tx2">
                    <a:lumMod val="75000"/>
                  </a:schemeClr>
                </a:solidFill>
                <a:latin typeface="Georgia" pitchFamily="18" charset="0"/>
              </a:rPr>
              <a:t>communication </a:t>
            </a:r>
            <a:r>
              <a:rPr lang="en-US" sz="1600" dirty="0">
                <a:solidFill>
                  <a:schemeClr val="tx2">
                    <a:lumMod val="75000"/>
                  </a:schemeClr>
                </a:solidFill>
                <a:latin typeface="Georgia" pitchFamily="18" charset="0"/>
              </a:rPr>
              <a:t>and </a:t>
            </a:r>
            <a:r>
              <a:rPr lang="en-US" sz="1600" dirty="0" smtClean="0">
                <a:solidFill>
                  <a:schemeClr val="tx2">
                    <a:lumMod val="75000"/>
                  </a:schemeClr>
                </a:solidFill>
                <a:latin typeface="Georgia" pitchFamily="18" charset="0"/>
              </a:rPr>
              <a:t>		auditing</a:t>
            </a:r>
            <a:r>
              <a:rPr lang="en-US" sz="1600" dirty="0">
                <a:solidFill>
                  <a:schemeClr val="tx2">
                    <a:lumMod val="75000"/>
                  </a:schemeClr>
                </a:solidFill>
                <a:latin typeface="Georgia" pitchFamily="18" charset="0"/>
              </a:rPr>
              <a:t>. With respect </a:t>
            </a:r>
            <a:r>
              <a:rPr lang="en-US" sz="1600" dirty="0" smtClean="0">
                <a:solidFill>
                  <a:schemeClr val="tx2">
                    <a:lumMod val="75000"/>
                  </a:schemeClr>
                </a:solidFill>
                <a:latin typeface="Georgia" pitchFamily="18" charset="0"/>
              </a:rPr>
              <a:t>to transparency</a:t>
            </a:r>
            <a:r>
              <a:rPr lang="en-US" sz="1600" dirty="0">
                <a:solidFill>
                  <a:schemeClr val="tx2">
                    <a:lumMod val="75000"/>
                  </a:schemeClr>
                </a:solidFill>
                <a:latin typeface="Georgia" pitchFamily="18" charset="0"/>
              </a:rPr>
              <a:t>, ISO </a:t>
            </a:r>
            <a:r>
              <a:rPr lang="en-US" sz="1600" dirty="0" smtClean="0">
                <a:solidFill>
                  <a:schemeClr val="tx2">
                    <a:lumMod val="75000"/>
                  </a:schemeClr>
                </a:solidFill>
                <a:latin typeface="Georgia" pitchFamily="18" charset="0"/>
              </a:rPr>
              <a:t>14000 </a:t>
            </a:r>
            <a:r>
              <a:rPr lang="en-US" sz="1600" dirty="0">
                <a:solidFill>
                  <a:schemeClr val="tx2">
                    <a:lumMod val="75000"/>
                  </a:schemeClr>
                </a:solidFill>
                <a:latin typeface="Georgia" pitchFamily="18" charset="0"/>
              </a:rPr>
              <a:t>focuses </a:t>
            </a:r>
            <a:r>
              <a:rPr lang="en-US" sz="1600" dirty="0" smtClean="0">
                <a:solidFill>
                  <a:schemeClr val="tx2">
                    <a:lumMod val="75000"/>
                  </a:schemeClr>
                </a:solidFill>
                <a:latin typeface="Georgia" pitchFamily="18" charset="0"/>
              </a:rPr>
              <a:t>			principally </a:t>
            </a:r>
            <a:r>
              <a:rPr lang="en-US" sz="1600" dirty="0">
                <a:solidFill>
                  <a:schemeClr val="tx2">
                    <a:lumMod val="75000"/>
                  </a:schemeClr>
                </a:solidFill>
                <a:latin typeface="Georgia" pitchFamily="18" charset="0"/>
              </a:rPr>
              <a:t>on </a:t>
            </a:r>
            <a:r>
              <a:rPr lang="en-US" sz="1600" dirty="0" smtClean="0">
                <a:solidFill>
                  <a:schemeClr val="tx2">
                    <a:lumMod val="75000"/>
                  </a:schemeClr>
                </a:solidFill>
                <a:latin typeface="Georgia" pitchFamily="18" charset="0"/>
              </a:rPr>
              <a:t>developing </a:t>
            </a:r>
            <a:r>
              <a:rPr lang="en-US" sz="1600" dirty="0">
                <a:solidFill>
                  <a:schemeClr val="tx2">
                    <a:lumMod val="75000"/>
                  </a:schemeClr>
                </a:solidFill>
                <a:latin typeface="Georgia" pitchFamily="18" charset="0"/>
              </a:rPr>
              <a:t>common references for communicating </a:t>
            </a:r>
            <a:r>
              <a:rPr lang="en-US" sz="1600" dirty="0" smtClean="0">
                <a:solidFill>
                  <a:schemeClr val="tx2">
                    <a:lumMod val="75000"/>
                  </a:schemeClr>
                </a:solidFill>
                <a:latin typeface="Georgia" pitchFamily="18" charset="0"/>
              </a:rPr>
              <a:t>		about environmental </a:t>
            </a:r>
            <a:r>
              <a:rPr lang="en-US" sz="1600" dirty="0">
                <a:solidFill>
                  <a:schemeClr val="tx2">
                    <a:lumMod val="75000"/>
                  </a:schemeClr>
                </a:solidFill>
                <a:latin typeface="Georgia" pitchFamily="18" charset="0"/>
              </a:rPr>
              <a:t>management to corporate stakeholders</a:t>
            </a:r>
            <a:r>
              <a:rPr lang="en-US" sz="1600" dirty="0" smtClean="0">
                <a:solidFill>
                  <a:schemeClr val="tx2">
                    <a:lumMod val="75000"/>
                  </a:schemeClr>
                </a:solidFill>
                <a:latin typeface="Georgia" pitchFamily="18" charset="0"/>
              </a:rPr>
              <a:t>—		customers</a:t>
            </a:r>
            <a:r>
              <a:rPr lang="en-US" sz="1600" dirty="0">
                <a:solidFill>
                  <a:schemeClr val="tx2">
                    <a:lumMod val="75000"/>
                  </a:schemeClr>
                </a:solidFill>
                <a:latin typeface="Georgia" pitchFamily="18" charset="0"/>
              </a:rPr>
              <a:t>, regulators, the public and other stakeholders</a:t>
            </a:r>
            <a:r>
              <a:rPr lang="en-US" sz="1600" dirty="0" smtClean="0">
                <a:solidFill>
                  <a:schemeClr val="tx2">
                    <a:lumMod val="75000"/>
                  </a:schemeClr>
                </a:solidFill>
                <a:latin typeface="Georgia" pitchFamily="18" charset="0"/>
              </a:rPr>
              <a:t>.	</a:t>
            </a:r>
            <a:endParaRPr lang="en-US" sz="16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2719542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4493538"/>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pPr algn="ctr"/>
            <a:endParaRPr lang="en-US" i="1" dirty="0">
              <a:solidFill>
                <a:schemeClr val="tx2">
                  <a:lumMod val="75000"/>
                </a:schemeClr>
              </a:solidFill>
              <a:latin typeface="Georgia" pitchFamily="18" charset="0"/>
            </a:endParaRPr>
          </a:p>
          <a:p>
            <a:pPr algn="ctr"/>
            <a:endParaRPr lang="en-US" i="1" dirty="0" smtClean="0">
              <a:solidFill>
                <a:schemeClr val="tx2">
                  <a:lumMod val="75000"/>
                </a:schemeClr>
              </a:solidFill>
              <a:latin typeface="Georgia" pitchFamily="18" charset="0"/>
            </a:endParaRPr>
          </a:p>
          <a:p>
            <a:pPr algn="ctr"/>
            <a:endParaRPr lang="en-US" i="1" dirty="0">
              <a:solidFill>
                <a:schemeClr val="tx2">
                  <a:lumMod val="75000"/>
                </a:schemeClr>
              </a:solidFill>
              <a:latin typeface="Georgia" pitchFamily="18" charset="0"/>
            </a:endParaRPr>
          </a:p>
          <a:p>
            <a:pPr algn="just"/>
            <a:endParaRPr lang="en-US" i="1" dirty="0" smtClean="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ISO 14001 says nothing at all about what environmental practices a company should adopt.</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--Implied presumption: that the company will require, at a minimum, compliance with applicable regulations.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--Other expectations of EMS:</a:t>
            </a:r>
          </a:p>
          <a:p>
            <a:pPr algn="just"/>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a company with a written environmental management policy, </a:t>
            </a:r>
          </a:p>
          <a:p>
            <a:pPr algn="just"/>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a senior officer in charge of that policy, and </a:t>
            </a:r>
          </a:p>
          <a:p>
            <a:pPr algn="just"/>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oversight of the policy by its board of directors </a:t>
            </a:r>
          </a:p>
          <a:p>
            <a:pPr algn="just"/>
            <a:endParaRPr lang="en-US" sz="16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463308"/>
          </a:xfrm>
          <a:prstGeom prst="rect">
            <a:avLst/>
          </a:prstGeom>
        </p:spPr>
        <p:txBody>
          <a:bodyPr wrap="square">
            <a:spAutoFit/>
          </a:bodyPr>
          <a:lstStyle/>
          <a:p>
            <a:pPr algn="just"/>
            <a:endParaRPr lang="en-US" i="1" dirty="0" smtClean="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ISO </a:t>
            </a:r>
            <a:r>
              <a:rPr lang="en-US" dirty="0">
                <a:solidFill>
                  <a:schemeClr val="tx2">
                    <a:lumMod val="75000"/>
                  </a:schemeClr>
                </a:solidFill>
                <a:latin typeface="Georgia" pitchFamily="18" charset="0"/>
              </a:rPr>
              <a:t>26000 CSR Standards</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 </a:t>
            </a:r>
            <a:r>
              <a:rPr lang="en-US" dirty="0">
                <a:solidFill>
                  <a:schemeClr val="tx2">
                    <a:lumMod val="75000"/>
                  </a:schemeClr>
                </a:solidFill>
                <a:latin typeface="Georgia" pitchFamily="18" charset="0"/>
              </a:rPr>
              <a:t>released in September 2010, represents perhaps the only </a:t>
            </a:r>
            <a:r>
              <a:rPr lang="en-US" dirty="0" smtClean="0">
                <a:solidFill>
                  <a:schemeClr val="tx2">
                    <a:lumMod val="75000"/>
                  </a:schemeClr>
                </a:solidFill>
                <a:latin typeface="Georgia" pitchFamily="18" charset="0"/>
              </a:rPr>
              <a:t>	complete </a:t>
            </a:r>
            <a:r>
              <a:rPr lang="en-US" dirty="0">
                <a:solidFill>
                  <a:schemeClr val="tx2">
                    <a:lumMod val="75000"/>
                  </a:schemeClr>
                </a:solidFill>
                <a:latin typeface="Georgia" pitchFamily="18" charset="0"/>
              </a:rPr>
              <a:t>and coherent attempt at a description of effective CSR </a:t>
            </a:r>
            <a:r>
              <a:rPr lang="en-US" dirty="0" smtClean="0">
                <a:solidFill>
                  <a:schemeClr val="tx2">
                    <a:lumMod val="75000"/>
                  </a:schemeClr>
                </a:solidFill>
                <a:latin typeface="Georgia" pitchFamily="18" charset="0"/>
              </a:rPr>
              <a:t>	practices</a:t>
            </a:r>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has become an influential standard of reference, reflecting a </a:t>
            </a:r>
            <a:r>
              <a:rPr lang="en-US" dirty="0" smtClean="0">
                <a:solidFill>
                  <a:schemeClr val="tx2">
                    <a:lumMod val="75000"/>
                  </a:schemeClr>
                </a:solidFill>
                <a:latin typeface="Georgia" pitchFamily="18" charset="0"/>
              </a:rPr>
              <a:t>	greater </a:t>
            </a:r>
            <a:r>
              <a:rPr lang="en-US" dirty="0">
                <a:solidFill>
                  <a:schemeClr val="tx2">
                    <a:lumMod val="75000"/>
                  </a:schemeClr>
                </a:solidFill>
                <a:latin typeface="Georgia" pitchFamily="18" charset="0"/>
              </a:rPr>
              <a:t>willingness to assert governance authority through soft law </a:t>
            </a:r>
            <a:r>
              <a:rPr lang="en-US" dirty="0" smtClean="0">
                <a:solidFill>
                  <a:schemeClr val="tx2">
                    <a:lumMod val="75000"/>
                  </a:schemeClr>
                </a:solidFill>
                <a:latin typeface="Georgia" pitchFamily="18" charset="0"/>
              </a:rPr>
              <a:t>	measures </a:t>
            </a:r>
            <a:r>
              <a:rPr lang="en-US" dirty="0">
                <a:solidFill>
                  <a:schemeClr val="tx2">
                    <a:lumMod val="75000"/>
                  </a:schemeClr>
                </a:solidFill>
                <a:latin typeface="Georgia" pitchFamily="18" charset="0"/>
              </a:rPr>
              <a:t>by international organizations.</a:t>
            </a:r>
          </a:p>
          <a:p>
            <a:pPr algn="just"/>
            <a:r>
              <a:rPr lang="en-US" dirty="0" smtClean="0">
                <a:solidFill>
                  <a:schemeClr val="tx2">
                    <a:lumMod val="75000"/>
                  </a:schemeClr>
                </a:solidFill>
                <a:latin typeface="Georgia" pitchFamily="18" charset="0"/>
              </a:rPr>
              <a:t>	-- </a:t>
            </a:r>
            <a:r>
              <a:rPr lang="en-US" dirty="0">
                <a:solidFill>
                  <a:schemeClr val="tx2">
                    <a:lumMod val="75000"/>
                  </a:schemeClr>
                </a:solidFill>
                <a:latin typeface="Georgia" pitchFamily="18" charset="0"/>
              </a:rPr>
              <a:t>provides a greater focus on issues of transparency outside of </a:t>
            </a:r>
            <a:r>
              <a:rPr lang="en-US" dirty="0" smtClean="0">
                <a:solidFill>
                  <a:schemeClr val="tx2">
                    <a:lumMod val="75000"/>
                  </a:schemeClr>
                </a:solidFill>
                <a:latin typeface="Georgia" pitchFamily="18" charset="0"/>
              </a:rPr>
              <a:t>	enterprises</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 </a:t>
            </a:r>
            <a:r>
              <a:rPr lang="en-US" dirty="0">
                <a:solidFill>
                  <a:schemeClr val="tx2">
                    <a:lumMod val="75000"/>
                  </a:schemeClr>
                </a:solidFill>
                <a:latin typeface="Georgia" pitchFamily="18" charset="0"/>
              </a:rPr>
              <a:t>defines transparency: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“openness about decisions and activities that affect society, the economy and the environment (2.6), and willingness to communicate in a clear, accurate, timely, honest and complete manner.” (2.24).</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--The corresponding sections of the standard cover transparency </a:t>
            </a:r>
            <a:r>
              <a:rPr lang="en-US" dirty="0" smtClean="0">
                <a:solidFill>
                  <a:schemeClr val="tx2">
                    <a:lumMod val="75000"/>
                  </a:schemeClr>
                </a:solidFill>
                <a:latin typeface="Georgia" pitchFamily="18" charset="0"/>
              </a:rPr>
              <a:t>	and </a:t>
            </a:r>
            <a:r>
              <a:rPr lang="en-US" dirty="0">
                <a:solidFill>
                  <a:schemeClr val="tx2">
                    <a:lumMod val="75000"/>
                  </a:schemeClr>
                </a:solidFill>
                <a:latin typeface="Georgia" pitchFamily="18" charset="0"/>
              </a:rPr>
              <a:t>the role of communication </a:t>
            </a:r>
            <a:r>
              <a:rPr lang="en-US" dirty="0" smtClean="0">
                <a:solidFill>
                  <a:schemeClr val="tx2">
                    <a:lumMod val="75000"/>
                  </a:schemeClr>
                </a:solidFill>
                <a:latin typeface="Georgia" pitchFamily="18" charset="0"/>
              </a:rPr>
              <a:t>in social </a:t>
            </a:r>
            <a:r>
              <a:rPr lang="en-US" dirty="0">
                <a:solidFill>
                  <a:schemeClr val="tx2">
                    <a:lumMod val="75000"/>
                  </a:schemeClr>
                </a:solidFill>
                <a:latin typeface="Georgia" pitchFamily="18" charset="0"/>
              </a:rPr>
              <a:t>responsibility. </a:t>
            </a:r>
            <a:endParaRPr lang="en-US" dirty="0">
              <a:solidFill>
                <a:schemeClr val="tx2">
                  <a:lumMod val="75000"/>
                </a:schemeClr>
              </a:solidFill>
              <a:effectLst/>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5632311"/>
          </a:xfrm>
          <a:prstGeom prst="rect">
            <a:avLst/>
          </a:prstGeom>
        </p:spPr>
        <p:txBody>
          <a:bodyPr wrap="square">
            <a:spAutoFit/>
          </a:bodyPr>
          <a:lstStyle/>
          <a:p>
            <a:pPr algn="just"/>
            <a:endParaRPr lang="en-US" i="1" dirty="0" smtClean="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standards has remained advisory in nature,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--has not been applied as part of any overt push toward mandatory disclosure regimes.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--Focus has been on harmonizing and interlinking ISO 26000 with other soft law regimes.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--provides a useful methodological framework for implementing CSR standards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  provides a useful metric for NGOs seeking to monitor CSR </a:t>
            </a:r>
            <a:r>
              <a:rPr lang="en-US" dirty="0" smtClean="0">
                <a:solidFill>
                  <a:schemeClr val="tx2">
                    <a:lumMod val="75000"/>
                  </a:schemeClr>
                </a:solidFill>
                <a:latin typeface="Georgia" pitchFamily="18" charset="0"/>
              </a:rPr>
              <a:t>	compliance </a:t>
            </a:r>
            <a:r>
              <a:rPr lang="en-US" dirty="0">
                <a:solidFill>
                  <a:schemeClr val="tx2">
                    <a:lumMod val="75000"/>
                  </a:schemeClr>
                </a:solidFill>
                <a:latin typeface="Georgia" pitchFamily="18" charset="0"/>
              </a:rPr>
              <a:t>of enterprises.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B. but it also provides a highly integrated system, failure to apply it </a:t>
            </a:r>
            <a:r>
              <a:rPr lang="en-US" dirty="0" smtClean="0">
                <a:solidFill>
                  <a:schemeClr val="tx2">
                    <a:lumMod val="75000"/>
                  </a:schemeClr>
                </a:solidFill>
                <a:latin typeface="Georgia" pitchFamily="18" charset="0"/>
              </a:rPr>
              <a:t>	in </a:t>
            </a:r>
            <a:r>
              <a:rPr lang="en-US" dirty="0">
                <a:solidFill>
                  <a:schemeClr val="tx2">
                    <a:lumMod val="75000"/>
                  </a:schemeClr>
                </a:solidFill>
                <a:latin typeface="Georgia" pitchFamily="18" charset="0"/>
              </a:rPr>
              <a:t>total may undermine </a:t>
            </a:r>
            <a:r>
              <a:rPr lang="en-US" dirty="0" smtClean="0">
                <a:solidFill>
                  <a:schemeClr val="tx2">
                    <a:lumMod val="75000"/>
                  </a:schemeClr>
                </a:solidFill>
                <a:latin typeface="Georgia" pitchFamily="18" charset="0"/>
              </a:rPr>
              <a:t>efforts </a:t>
            </a:r>
            <a:r>
              <a:rPr lang="en-US" dirty="0">
                <a:solidFill>
                  <a:schemeClr val="tx2">
                    <a:lumMod val="75000"/>
                  </a:schemeClr>
                </a:solidFill>
                <a:latin typeface="Georgia" pitchFamily="18" charset="0"/>
              </a:rPr>
              <a:t>to present a complete picture. </a:t>
            </a:r>
            <a:endParaRPr lang="en-US" sz="16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186309"/>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pPr algn="ctr"/>
            <a:r>
              <a:rPr lang="en-US" i="1" dirty="0" smtClean="0">
                <a:solidFill>
                  <a:schemeClr val="tx2">
                    <a:lumMod val="75000"/>
                  </a:schemeClr>
                </a:solidFill>
                <a:latin typeface="Georgia" pitchFamily="18" charset="0"/>
              </a:rPr>
              <a:t>          </a:t>
            </a:r>
            <a:r>
              <a:rPr lang="en-US" b="1" i="1" dirty="0" smtClean="0">
                <a:solidFill>
                  <a:srgbClr val="FF6600"/>
                </a:solidFill>
                <a:latin typeface="Georgia" pitchFamily="18" charset="0"/>
              </a:rPr>
              <a:t>1</a:t>
            </a:r>
            <a:r>
              <a:rPr lang="en-US" b="1" i="1" dirty="0">
                <a:solidFill>
                  <a:srgbClr val="FF6600"/>
                </a:solidFill>
                <a:latin typeface="Georgia" pitchFamily="18" charset="0"/>
              </a:rPr>
              <a:t>. Hybrid Governance Efforts: Global Compact</a:t>
            </a:r>
            <a:r>
              <a:rPr lang="en-US" b="1" dirty="0">
                <a:solidFill>
                  <a:srgbClr val="FF6600"/>
                </a:solidFill>
                <a:latin typeface="Georgia" pitchFamily="18" charset="0"/>
              </a:rPr>
              <a:t>. </a:t>
            </a:r>
          </a:p>
          <a:p>
            <a:r>
              <a:rPr lang="en-US" dirty="0">
                <a:solidFill>
                  <a:schemeClr val="tx2">
                    <a:lumMod val="75000"/>
                  </a:schemeClr>
                </a:solidFill>
                <a:latin typeface="Georgia" pitchFamily="18" charset="0"/>
              </a:rPr>
              <a:t> </a:t>
            </a:r>
            <a:endParaRPr lang="en-US" dirty="0" smtClean="0">
              <a:solidFill>
                <a:schemeClr val="tx2">
                  <a:lumMod val="75000"/>
                </a:schemeClr>
              </a:solidFill>
              <a:latin typeface="Georgia" pitchFamily="18" charset="0"/>
            </a:endParaRPr>
          </a:p>
          <a:p>
            <a:endParaRPr lang="en-US" dirty="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	-- </a:t>
            </a:r>
            <a:r>
              <a:rPr lang="en-US" dirty="0">
                <a:solidFill>
                  <a:schemeClr val="tx2">
                    <a:lumMod val="75000"/>
                  </a:schemeClr>
                </a:solidFill>
                <a:latin typeface="Georgia" pitchFamily="18" charset="0"/>
              </a:rPr>
              <a:t>Global Compact is one the most recognizable and easy-to-follow </a:t>
            </a:r>
            <a:r>
              <a:rPr lang="en-US" dirty="0" smtClean="0">
                <a:solidFill>
                  <a:schemeClr val="tx2">
                    <a:lumMod val="75000"/>
                  </a:schemeClr>
                </a:solidFill>
                <a:latin typeface="Georgia" pitchFamily="18" charset="0"/>
              </a:rPr>
              <a:t>	initiatives </a:t>
            </a:r>
            <a:r>
              <a:rPr lang="en-US" dirty="0">
                <a:solidFill>
                  <a:schemeClr val="tx2">
                    <a:lumMod val="75000"/>
                  </a:schemeClr>
                </a:solidFill>
                <a:latin typeface="Georgia" pitchFamily="18" charset="0"/>
              </a:rPr>
              <a:t>relating </a:t>
            </a:r>
            <a:r>
              <a:rPr lang="en-US" dirty="0" smtClean="0">
                <a:solidFill>
                  <a:schemeClr val="tx2">
                    <a:lumMod val="75000"/>
                  </a:schemeClr>
                </a:solidFill>
                <a:latin typeface="Georgia" pitchFamily="18" charset="0"/>
              </a:rPr>
              <a:t>to gathering </a:t>
            </a:r>
            <a:r>
              <a:rPr lang="en-US" dirty="0">
                <a:solidFill>
                  <a:schemeClr val="tx2">
                    <a:lumMod val="75000"/>
                  </a:schemeClr>
                </a:solidFill>
                <a:latin typeface="Georgia" pitchFamily="18" charset="0"/>
              </a:rPr>
              <a:t>and asserting CSR disclosures. </a:t>
            </a:r>
          </a:p>
          <a:p>
            <a:pPr algn="just"/>
            <a:r>
              <a:rPr lang="en-US" dirty="0">
                <a:solidFill>
                  <a:schemeClr val="tx2">
                    <a:lumMod val="75000"/>
                  </a:schemeClr>
                </a:solidFill>
                <a:latin typeface="Georgia" pitchFamily="18" charset="0"/>
              </a:rPr>
              <a:t> </a:t>
            </a:r>
          </a:p>
          <a:p>
            <a:pPr algn="just"/>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Organized around ten (10) conduct oriented principles,</a:t>
            </a:r>
          </a:p>
          <a:p>
            <a:pPr algn="just"/>
            <a:r>
              <a:rPr lang="en-US" dirty="0">
                <a:solidFill>
                  <a:schemeClr val="tx2">
                    <a:lumMod val="75000"/>
                  </a:schemeClr>
                </a:solidFill>
                <a:latin typeface="Georgia" pitchFamily="18" charset="0"/>
              </a:rPr>
              <a:t>	</a:t>
            </a:r>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covering subjects of human rights, labor, environmental </a:t>
            </a:r>
            <a:r>
              <a:rPr lang="en-US" dirty="0" smtClean="0">
                <a:solidFill>
                  <a:schemeClr val="tx2">
                    <a:lumMod val="75000"/>
                  </a:schemeClr>
                </a:solidFill>
                <a:latin typeface="Georgia" pitchFamily="18" charset="0"/>
              </a:rPr>
              <a:t>		and </a:t>
            </a:r>
            <a:r>
              <a:rPr lang="en-US" dirty="0">
                <a:solidFill>
                  <a:schemeClr val="tx2">
                    <a:lumMod val="75000"/>
                  </a:schemeClr>
                </a:solidFill>
                <a:latin typeface="Georgia" pitchFamily="18" charset="0"/>
              </a:rPr>
              <a:t>anticorruption values,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 continues to suffer issues of legitimacy.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--Organizations wishing to adhere to the UNGC are required to provide an annual </a:t>
            </a:r>
            <a:r>
              <a:rPr lang="en-US" b="1" dirty="0">
                <a:solidFill>
                  <a:srgbClr val="FF0000"/>
                </a:solidFill>
                <a:latin typeface="Georgia" pitchFamily="18" charset="0"/>
              </a:rPr>
              <a:t>Communication of Progress</a:t>
            </a:r>
            <a:r>
              <a:rPr lang="en-US" dirty="0">
                <a:solidFill>
                  <a:schemeClr val="tx2">
                    <a:lumMod val="75000"/>
                  </a:schemeClr>
                </a:solidFill>
                <a:latin typeface="Georgia" pitchFamily="18" charset="0"/>
              </a:rPr>
              <a:t> (</a:t>
            </a:r>
            <a:r>
              <a:rPr lang="en-US" dirty="0" err="1">
                <a:solidFill>
                  <a:schemeClr val="tx2">
                    <a:lumMod val="75000"/>
                  </a:schemeClr>
                </a:solidFill>
                <a:latin typeface="Georgia" pitchFamily="18" charset="0"/>
              </a:rPr>
              <a:t>CoP</a:t>
            </a:r>
            <a:r>
              <a:rPr lang="en-US" dirty="0">
                <a:solidFill>
                  <a:schemeClr val="tx2">
                    <a:lumMod val="75000"/>
                  </a:schemeClr>
                </a:solidFill>
                <a:latin typeface="Georgia" pitchFamily="18" charset="0"/>
              </a:rPr>
              <a:t>) indicating via self-reporting their continued aspiration to greater adherence to the Ten Principles.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--This self-reporting is mandatory </a:t>
            </a:r>
          </a:p>
          <a:p>
            <a:pPr algn="just"/>
            <a:r>
              <a:rPr lang="en-US" dirty="0">
                <a:solidFill>
                  <a:schemeClr val="tx2">
                    <a:lumMod val="75000"/>
                  </a:schemeClr>
                </a:solidFill>
                <a:latin typeface="Georgia" pitchFamily="18" charset="0"/>
              </a:rPr>
              <a:t>	-Failure to comply can result in listing the company as ‘</a:t>
            </a:r>
            <a:r>
              <a:rPr lang="en-US" dirty="0" smtClean="0">
                <a:solidFill>
                  <a:schemeClr val="tx2">
                    <a:lumMod val="75000"/>
                  </a:schemeClr>
                </a:solidFill>
                <a:latin typeface="Georgia" pitchFamily="18" charset="0"/>
              </a:rPr>
              <a:t>non-	communicating</a:t>
            </a:r>
            <a:r>
              <a:rPr lang="en-US" dirty="0">
                <a:solidFill>
                  <a:schemeClr val="tx2">
                    <a:lumMod val="75000"/>
                  </a:schemeClr>
                </a:solidFill>
                <a:latin typeface="Georgia" pitchFamily="18" charset="0"/>
              </a:rPr>
              <a:t>’ or “inactive.’ </a:t>
            </a:r>
          </a:p>
          <a:p>
            <a:pPr algn="just"/>
            <a:r>
              <a:rPr lang="en-US" dirty="0">
                <a:solidFill>
                  <a:schemeClr val="tx2">
                    <a:lumMod val="75000"/>
                  </a:schemeClr>
                </a:solidFill>
                <a:latin typeface="Georgia" pitchFamily="18" charset="0"/>
              </a:rPr>
              <a:t>	-recently UNGC “has reported that it has made 600 companies </a:t>
            </a:r>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inactive’ for not having submitted </a:t>
            </a:r>
            <a:r>
              <a:rPr lang="en-US" dirty="0" smtClean="0">
                <a:solidFill>
                  <a:schemeClr val="tx2">
                    <a:lumMod val="75000"/>
                  </a:schemeClr>
                </a:solidFill>
                <a:latin typeface="Georgia" pitchFamily="18" charset="0"/>
              </a:rPr>
              <a:t>their </a:t>
            </a:r>
            <a:r>
              <a:rPr lang="en-US" dirty="0" err="1">
                <a:solidFill>
                  <a:schemeClr val="tx2">
                    <a:lumMod val="75000"/>
                  </a:schemeClr>
                </a:solidFill>
                <a:latin typeface="Georgia" pitchFamily="18" charset="0"/>
              </a:rPr>
              <a:t>CoPs</a:t>
            </a:r>
            <a:r>
              <a:rPr lang="en-US" dirty="0">
                <a:solidFill>
                  <a:schemeClr val="tx2">
                    <a:lumMod val="75000"/>
                  </a:schemeClr>
                </a:solidFill>
                <a:latin typeface="Georgia" pitchFamily="18" charset="0"/>
              </a:rPr>
              <a:t>.” </a:t>
            </a: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5078313"/>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pPr algn="ctr"/>
            <a:endParaRPr lang="en-US" i="1" dirty="0">
              <a:solidFill>
                <a:schemeClr val="tx2">
                  <a:lumMod val="75000"/>
                </a:schemeClr>
              </a:solidFill>
              <a:latin typeface="Georgia" pitchFamily="18" charset="0"/>
            </a:endParaRPr>
          </a:p>
          <a:p>
            <a:pPr algn="just"/>
            <a:endParaRPr lang="en-US" i="1" dirty="0" smtClean="0">
              <a:solidFill>
                <a:schemeClr val="tx2">
                  <a:lumMod val="75000"/>
                </a:schemeClr>
              </a:solidFill>
              <a:latin typeface="Georgia" pitchFamily="18" charset="0"/>
            </a:endParaRPr>
          </a:p>
          <a:p>
            <a:pPr algn="just"/>
            <a:endParaRPr lang="en-US" i="1" dirty="0" smtClean="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a:t>
            </a:r>
            <a:r>
              <a:rPr lang="en-US" dirty="0" err="1">
                <a:solidFill>
                  <a:schemeClr val="tx2">
                    <a:lumMod val="75000"/>
                  </a:schemeClr>
                </a:solidFill>
                <a:latin typeface="Georgia" pitchFamily="18" charset="0"/>
              </a:rPr>
              <a:t>CoPs</a:t>
            </a:r>
            <a:r>
              <a:rPr lang="en-US" dirty="0">
                <a:solidFill>
                  <a:schemeClr val="tx2">
                    <a:lumMod val="75000"/>
                  </a:schemeClr>
                </a:solidFill>
                <a:latin typeface="Georgia" pitchFamily="18" charset="0"/>
              </a:rPr>
              <a:t> “should be fully integrated in the participant’s main medium of stakeholder communications.</a:t>
            </a:r>
          </a:p>
          <a:p>
            <a:pPr algn="just"/>
            <a:r>
              <a:rPr lang="en-US" dirty="0">
                <a:solidFill>
                  <a:schemeClr val="tx2">
                    <a:lumMod val="75000"/>
                  </a:schemeClr>
                </a:solidFill>
                <a:latin typeface="Georgia" pitchFamily="18" charset="0"/>
              </a:rPr>
              <a:t>	A.  Includes corporate responsibility or sustainability report </a:t>
            </a:r>
            <a:r>
              <a:rPr lang="en-US" dirty="0" smtClean="0">
                <a:solidFill>
                  <a:schemeClr val="tx2">
                    <a:lumMod val="75000"/>
                  </a:schemeClr>
                </a:solidFill>
                <a:latin typeface="Georgia" pitchFamily="18" charset="0"/>
              </a:rPr>
              <a:t>	and/or </a:t>
            </a:r>
            <a:endParaRPr lang="en-US" dirty="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	B. an integrated financial and sustainability report.”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--Simple form available for small enterprises</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--UNGC has been criticized as an initiative designed to appeal to industry through broad and vague requirements and minimal cost.</a:t>
            </a:r>
          </a:p>
          <a:p>
            <a:pPr algn="just"/>
            <a:r>
              <a:rPr lang="en-US" dirty="0">
                <a:solidFill>
                  <a:schemeClr val="tx2">
                    <a:lumMod val="75000"/>
                  </a:schemeClr>
                </a:solidFill>
                <a:latin typeface="Georgia" pitchFamily="18" charset="0"/>
              </a:rPr>
              <a:t>	A.  Expulsion is the only real sanction faced by an organization.</a:t>
            </a:r>
          </a:p>
          <a:p>
            <a:pPr algn="just"/>
            <a:r>
              <a:rPr lang="en-US" dirty="0">
                <a:solidFill>
                  <a:schemeClr val="tx2">
                    <a:lumMod val="75000"/>
                  </a:schemeClr>
                </a:solidFill>
                <a:latin typeface="Georgia" pitchFamily="18" charset="0"/>
              </a:rPr>
              <a:t>	B. NGOs have been effectively delegated responsibility for </a:t>
            </a:r>
            <a:r>
              <a:rPr lang="en-US" dirty="0" smtClean="0">
                <a:solidFill>
                  <a:schemeClr val="tx2">
                    <a:lumMod val="75000"/>
                  </a:schemeClr>
                </a:solidFill>
                <a:latin typeface="Georgia" pitchFamily="18" charset="0"/>
              </a:rPr>
              <a:t>	monitoring </a:t>
            </a:r>
            <a:r>
              <a:rPr lang="en-US" dirty="0">
                <a:solidFill>
                  <a:schemeClr val="tx2">
                    <a:lumMod val="75000"/>
                  </a:schemeClr>
                </a:solidFill>
                <a:latin typeface="Georgia" pitchFamily="18" charset="0"/>
              </a:rPr>
              <a:t>and reporting conformity </a:t>
            </a:r>
            <a:r>
              <a:rPr lang="en-US" dirty="0" smtClean="0">
                <a:solidFill>
                  <a:schemeClr val="tx2">
                    <a:lumMod val="75000"/>
                  </a:schemeClr>
                </a:solidFill>
                <a:latin typeface="Georgia" pitchFamily="18" charset="0"/>
              </a:rPr>
              <a:t>to </a:t>
            </a:r>
            <a:r>
              <a:rPr lang="en-US" dirty="0">
                <a:solidFill>
                  <a:schemeClr val="tx2">
                    <a:lumMod val="75000"/>
                  </a:schemeClr>
                </a:solidFill>
                <a:latin typeface="Georgia" pitchFamily="18" charset="0"/>
              </a:rPr>
              <a:t>the UNGC standards. </a:t>
            </a:r>
          </a:p>
          <a:p>
            <a:pPr algn="just"/>
            <a:r>
              <a:rPr lang="en-US" dirty="0">
                <a:solidFill>
                  <a:schemeClr val="tx2">
                    <a:lumMod val="75000"/>
                  </a:schemeClr>
                </a:solidFill>
                <a:latin typeface="Georgia" pitchFamily="18" charset="0"/>
              </a:rPr>
              <a:t>	C.  Value of </a:t>
            </a:r>
            <a:r>
              <a:rPr lang="en-US" dirty="0" err="1">
                <a:solidFill>
                  <a:schemeClr val="tx2">
                    <a:lumMod val="75000"/>
                  </a:schemeClr>
                </a:solidFill>
                <a:latin typeface="Georgia" pitchFamily="18" charset="0"/>
              </a:rPr>
              <a:t>CoP</a:t>
            </a:r>
            <a:r>
              <a:rPr lang="en-US" dirty="0">
                <a:solidFill>
                  <a:schemeClr val="tx2">
                    <a:lumMod val="75000"/>
                  </a:schemeClr>
                </a:solidFill>
                <a:latin typeface="Georgia" pitchFamily="18" charset="0"/>
              </a:rPr>
              <a:t> as ‘</a:t>
            </a:r>
            <a:r>
              <a:rPr lang="en-US" dirty="0" err="1">
                <a:solidFill>
                  <a:schemeClr val="tx2">
                    <a:lumMod val="75000"/>
                  </a:schemeClr>
                </a:solidFill>
                <a:latin typeface="Georgia" pitchFamily="18" charset="0"/>
              </a:rPr>
              <a:t>bluewashing</a:t>
            </a:r>
            <a:r>
              <a:rPr lang="en-US" dirty="0">
                <a:solidFill>
                  <a:schemeClr val="tx2">
                    <a:lumMod val="75000"/>
                  </a:schemeClr>
                </a:solidFill>
                <a:latin typeface="Georgia" pitchFamily="18" charset="0"/>
              </a:rPr>
              <a:t>. </a:t>
            </a:r>
            <a:endParaRPr lang="en-US" dirty="0">
              <a:solidFill>
                <a:schemeClr val="tx2">
                  <a:lumMod val="75000"/>
                </a:schemeClr>
              </a:solidFill>
              <a:effectLst/>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5878532"/>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pPr algn="just"/>
            <a:endParaRPr lang="en-US" i="1" dirty="0" smtClean="0">
              <a:solidFill>
                <a:schemeClr val="tx2">
                  <a:lumMod val="75000"/>
                </a:schemeClr>
              </a:solidFill>
              <a:latin typeface="Georgia" pitchFamily="18" charset="0"/>
            </a:endParaRPr>
          </a:p>
          <a:p>
            <a:pPr algn="just"/>
            <a:endParaRPr lang="en-US" i="1" dirty="0">
              <a:solidFill>
                <a:schemeClr val="tx2">
                  <a:lumMod val="75000"/>
                </a:schemeClr>
              </a:solidFill>
              <a:latin typeface="Georgia" pitchFamily="18" charset="0"/>
            </a:endParaRPr>
          </a:p>
          <a:p>
            <a:pPr algn="just"/>
            <a:endParaRPr lang="en-US" i="1" dirty="0" smtClean="0">
              <a:solidFill>
                <a:schemeClr val="tx2">
                  <a:lumMod val="75000"/>
                </a:schemeClr>
              </a:solidFill>
              <a:latin typeface="Georgia" pitchFamily="18" charset="0"/>
            </a:endParaRPr>
          </a:p>
          <a:p>
            <a:pPr algn="just"/>
            <a:r>
              <a:rPr lang="en-US" b="1" i="1" dirty="0" smtClean="0">
                <a:solidFill>
                  <a:srgbClr val="FF6600"/>
                </a:solidFill>
                <a:latin typeface="Georgia" pitchFamily="18" charset="0"/>
              </a:rPr>
              <a:t>2</a:t>
            </a:r>
            <a:r>
              <a:rPr lang="en-US" b="1" i="1" dirty="0">
                <a:solidFill>
                  <a:srgbClr val="FF6600"/>
                </a:solidFill>
                <a:latin typeface="Georgia" pitchFamily="18" charset="0"/>
              </a:rPr>
              <a:t>. Private Non-Corporate Governance Regimes:  The Global Reporting Initiative and Product Certification</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--Influential civil society organizations have also sought to develop corporate transparency structures.</a:t>
            </a:r>
          </a:p>
          <a:p>
            <a:pPr algn="just"/>
            <a:r>
              <a:rPr lang="en-US" dirty="0">
                <a:solidFill>
                  <a:schemeClr val="tx2">
                    <a:lumMod val="75000"/>
                  </a:schemeClr>
                </a:solidFill>
                <a:latin typeface="Georgia" pitchFamily="18" charset="0"/>
              </a:rPr>
              <a:t> 	A. most of these efforts are grounded in the development of soft </a:t>
            </a:r>
            <a:r>
              <a:rPr lang="en-US" dirty="0" smtClean="0">
                <a:solidFill>
                  <a:schemeClr val="tx2">
                    <a:lumMod val="75000"/>
                  </a:schemeClr>
                </a:solidFill>
                <a:latin typeface="Georgia" pitchFamily="18" charset="0"/>
              </a:rPr>
              <a:t>	law </a:t>
            </a:r>
            <a:r>
              <a:rPr lang="en-US" dirty="0">
                <a:solidFill>
                  <a:schemeClr val="tx2">
                    <a:lumMod val="75000"/>
                  </a:schemeClr>
                </a:solidFill>
                <a:latin typeface="Georgia" pitchFamily="18" charset="0"/>
              </a:rPr>
              <a:t>principles that harness and </a:t>
            </a:r>
            <a:r>
              <a:rPr lang="en-US" dirty="0" smtClean="0">
                <a:solidFill>
                  <a:schemeClr val="tx2">
                    <a:lumMod val="75000"/>
                  </a:schemeClr>
                </a:solidFill>
                <a:latin typeface="Georgia" pitchFamily="18" charset="0"/>
              </a:rPr>
              <a:t>institutionalize </a:t>
            </a:r>
            <a:r>
              <a:rPr lang="en-US" dirty="0">
                <a:solidFill>
                  <a:schemeClr val="tx2">
                    <a:lumMod val="75000"/>
                  </a:schemeClr>
                </a:solidFill>
                <a:latin typeface="Georgia" pitchFamily="18" charset="0"/>
              </a:rPr>
              <a:t>social norms.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This section considers an important example of NGO sourced standards—</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   Global Reporting Initiative Sustainability Reporting </a:t>
            </a:r>
            <a:r>
              <a:rPr lang="en-US" dirty="0" smtClean="0">
                <a:solidFill>
                  <a:schemeClr val="tx2">
                    <a:lumMod val="75000"/>
                  </a:schemeClr>
                </a:solidFill>
                <a:latin typeface="Georgia" pitchFamily="18" charset="0"/>
              </a:rPr>
              <a:t>	Framework </a:t>
            </a:r>
            <a:r>
              <a:rPr lang="en-US" dirty="0">
                <a:solidFill>
                  <a:schemeClr val="tx2">
                    <a:lumMod val="75000"/>
                  </a:schemeClr>
                </a:solidFill>
                <a:latin typeface="Georgia" pitchFamily="18" charset="0"/>
              </a:rPr>
              <a:t>(GRI)—and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B. Product and process  certification systems.    </a:t>
            </a:r>
          </a:p>
          <a:p>
            <a:r>
              <a:rPr lang="en-US" dirty="0">
                <a:solidFill>
                  <a:schemeClr val="tx2">
                    <a:lumMod val="75000"/>
                  </a:schemeClr>
                </a:solidFill>
                <a:latin typeface="Georgia" pitchFamily="18" charset="0"/>
              </a:rPr>
              <a:t/>
            </a:r>
            <a:br>
              <a:rPr lang="en-US" dirty="0">
                <a:solidFill>
                  <a:schemeClr val="tx2">
                    <a:lumMod val="75000"/>
                  </a:schemeClr>
                </a:solidFill>
                <a:latin typeface="Georgia" pitchFamily="18" charset="0"/>
              </a:rPr>
            </a:br>
            <a:r>
              <a:rPr lang="en-US" dirty="0">
                <a:solidFill>
                  <a:schemeClr val="tx2">
                    <a:lumMod val="75000"/>
                  </a:schemeClr>
                </a:solidFill>
                <a:latin typeface="Georgia" pitchFamily="18" charset="0"/>
              </a:rPr>
              <a:t> </a:t>
            </a:r>
          </a:p>
          <a:p>
            <a:pPr algn="just"/>
            <a:endParaRPr lang="en-US" sz="16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381000"/>
            <a:ext cx="7888180" cy="6463308"/>
          </a:xfrm>
          <a:prstGeom prst="rect">
            <a:avLst/>
          </a:prstGeom>
        </p:spPr>
        <p:txBody>
          <a:bodyPr wrap="square">
            <a:spAutoFit/>
          </a:bodyPr>
          <a:lstStyle/>
          <a:p>
            <a:pPr algn="ctr"/>
            <a:r>
              <a:rPr lang="en-US" dirty="0" smtClean="0">
                <a:solidFill>
                  <a:schemeClr val="tx2">
                    <a:lumMod val="75000"/>
                  </a:schemeClr>
                </a:solidFill>
                <a:latin typeface="Georgia" pitchFamily="18" charset="0"/>
              </a:rPr>
              <a:t>GRI</a:t>
            </a:r>
            <a:endParaRPr lang="en-US" dirty="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 </a:t>
            </a:r>
          </a:p>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a:t>
            </a:r>
            <a:r>
              <a:rPr lang="en-US" dirty="0">
                <a:solidFill>
                  <a:schemeClr val="tx2">
                    <a:lumMod val="75000"/>
                  </a:schemeClr>
                </a:solidFill>
                <a:latin typeface="Georgia" pitchFamily="18" charset="0"/>
              </a:rPr>
              <a:t>is a non-profit organization that promotes economic sustainability. </a:t>
            </a:r>
          </a:p>
          <a:p>
            <a:pPr algn="just"/>
            <a:r>
              <a:rPr lang="en-US" dirty="0">
                <a:solidFill>
                  <a:schemeClr val="tx2">
                    <a:lumMod val="75000"/>
                  </a:schemeClr>
                </a:solidFill>
                <a:latin typeface="Georgia" pitchFamily="18" charset="0"/>
              </a:rPr>
              <a:t>	A. organized as a multi-stakeholder network governed through a </a:t>
            </a:r>
            <a:r>
              <a:rPr lang="en-US" dirty="0" smtClean="0">
                <a:solidFill>
                  <a:schemeClr val="tx2">
                    <a:lumMod val="75000"/>
                  </a:schemeClr>
                </a:solidFill>
                <a:latin typeface="Georgia" pitchFamily="18" charset="0"/>
              </a:rPr>
              <a:t>	structure </a:t>
            </a:r>
            <a:r>
              <a:rPr lang="en-US" dirty="0">
                <a:solidFill>
                  <a:schemeClr val="tx2">
                    <a:lumMod val="75000"/>
                  </a:schemeClr>
                </a:solidFill>
                <a:latin typeface="Georgia" pitchFamily="18" charset="0"/>
              </a:rPr>
              <a:t>that is similar to those of public international </a:t>
            </a:r>
            <a:r>
              <a:rPr lang="en-US" dirty="0" smtClean="0">
                <a:solidFill>
                  <a:schemeClr val="tx2">
                    <a:lumMod val="75000"/>
                  </a:schemeClr>
                </a:solidFill>
                <a:latin typeface="Georgia" pitchFamily="18" charset="0"/>
              </a:rPr>
              <a:t>	organizations</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B. Transparency is central to the development of the GRI </a:t>
            </a:r>
            <a:r>
              <a:rPr lang="en-US" dirty="0" smtClean="0">
                <a:solidFill>
                  <a:schemeClr val="tx2">
                    <a:lumMod val="75000"/>
                  </a:schemeClr>
                </a:solidFill>
                <a:latin typeface="Georgia" pitchFamily="18" charset="0"/>
              </a:rPr>
              <a:t>	standards</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p>
          <a:p>
            <a:pPr algn="ctr"/>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The urgency and magnitude of the risks and threats to our </a:t>
            </a:r>
            <a:r>
              <a:rPr lang="en-US" dirty="0" smtClean="0">
                <a:solidFill>
                  <a:schemeClr val="tx2">
                    <a:lumMod val="75000"/>
                  </a:schemeClr>
                </a:solidFill>
                <a:latin typeface="Georgia" pitchFamily="18" charset="0"/>
              </a:rPr>
              <a:t>	collective </a:t>
            </a:r>
            <a:r>
              <a:rPr lang="en-US" dirty="0">
                <a:solidFill>
                  <a:schemeClr val="tx2">
                    <a:lumMod val="75000"/>
                  </a:schemeClr>
                </a:solidFill>
                <a:latin typeface="Georgia" pitchFamily="18" charset="0"/>
              </a:rPr>
              <a:t>sustainability, alongside increasing choice and </a:t>
            </a:r>
            <a:r>
              <a:rPr lang="en-US" dirty="0" smtClean="0">
                <a:solidFill>
                  <a:schemeClr val="tx2">
                    <a:lumMod val="75000"/>
                  </a:schemeClr>
                </a:solidFill>
                <a:latin typeface="Georgia" pitchFamily="18" charset="0"/>
              </a:rPr>
              <a:t>	opportunities</a:t>
            </a:r>
            <a:r>
              <a:rPr lang="en-US" dirty="0">
                <a:solidFill>
                  <a:schemeClr val="tx2">
                    <a:lumMod val="75000"/>
                  </a:schemeClr>
                </a:solidFill>
                <a:latin typeface="Georgia" pitchFamily="18" charset="0"/>
              </a:rPr>
              <a:t>, will make transparency about economic, </a:t>
            </a:r>
            <a:r>
              <a:rPr lang="en-US" dirty="0" smtClean="0">
                <a:solidFill>
                  <a:schemeClr val="tx2">
                    <a:lumMod val="75000"/>
                  </a:schemeClr>
                </a:solidFill>
                <a:latin typeface="Georgia" pitchFamily="18" charset="0"/>
              </a:rPr>
              <a:t>	environmental</a:t>
            </a:r>
            <a:r>
              <a:rPr lang="en-US" dirty="0">
                <a:solidFill>
                  <a:schemeClr val="tx2">
                    <a:lumMod val="75000"/>
                  </a:schemeClr>
                </a:solidFill>
                <a:latin typeface="Georgia" pitchFamily="18" charset="0"/>
              </a:rPr>
              <a:t>, and social impacts a fundamental component in </a:t>
            </a:r>
            <a:r>
              <a:rPr lang="en-US" dirty="0" smtClean="0">
                <a:solidFill>
                  <a:schemeClr val="tx2">
                    <a:lumMod val="75000"/>
                  </a:schemeClr>
                </a:solidFill>
                <a:latin typeface="Georgia" pitchFamily="18" charset="0"/>
              </a:rPr>
              <a:t>	effective </a:t>
            </a:r>
            <a:r>
              <a:rPr lang="en-US" dirty="0">
                <a:solidFill>
                  <a:schemeClr val="tx2">
                    <a:lumMod val="75000"/>
                  </a:schemeClr>
                </a:solidFill>
                <a:latin typeface="Georgia" pitchFamily="18" charset="0"/>
              </a:rPr>
              <a:t>stakeholder relations, investment decisions, and other </a:t>
            </a:r>
            <a:r>
              <a:rPr lang="en-US" dirty="0" smtClean="0">
                <a:solidFill>
                  <a:schemeClr val="tx2">
                    <a:lumMod val="75000"/>
                  </a:schemeClr>
                </a:solidFill>
                <a:latin typeface="Georgia" pitchFamily="18" charset="0"/>
              </a:rPr>
              <a:t>	market </a:t>
            </a:r>
            <a:r>
              <a:rPr lang="en-US" dirty="0">
                <a:solidFill>
                  <a:schemeClr val="tx2">
                    <a:lumMod val="75000"/>
                  </a:schemeClr>
                </a:solidFill>
                <a:latin typeface="Georgia" pitchFamily="18" charset="0"/>
              </a:rPr>
              <a:t>relations.”</a:t>
            </a:r>
          </a:p>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	GRI </a:t>
            </a:r>
            <a:r>
              <a:rPr lang="en-US" dirty="0">
                <a:solidFill>
                  <a:schemeClr val="tx2">
                    <a:lumMod val="75000"/>
                  </a:schemeClr>
                </a:solidFill>
                <a:latin typeface="Georgia" pitchFamily="18" charset="0"/>
              </a:rPr>
              <a:t>Global Reporting Initiative Sustainability Reporting </a:t>
            </a:r>
            <a:r>
              <a:rPr lang="en-US" dirty="0" smtClean="0">
                <a:solidFill>
                  <a:schemeClr val="tx2">
                    <a:lumMod val="75000"/>
                  </a:schemeClr>
                </a:solidFill>
                <a:latin typeface="Georgia" pitchFamily="18" charset="0"/>
              </a:rPr>
              <a:t>Framework </a:t>
            </a:r>
            <a:r>
              <a:rPr lang="en-US" dirty="0">
                <a:solidFill>
                  <a:schemeClr val="tx2">
                    <a:lumMod val="75000"/>
                  </a:schemeClr>
                </a:solidFill>
                <a:latin typeface="Georgia" pitchFamily="18" charset="0"/>
              </a:rPr>
              <a:t>G3.1 Guidelines (2010)</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--GRI presents a willingness to command a tremendously greater level of detail in its requests for disclosure. </a:t>
            </a: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740307"/>
          </a:xfrm>
          <a:prstGeom prst="rect">
            <a:avLst/>
          </a:prstGeom>
        </p:spPr>
        <p:txBody>
          <a:bodyPr wrap="square">
            <a:spAutoFit/>
          </a:bodyPr>
          <a:lstStyle/>
          <a:p>
            <a:pPr algn="just"/>
            <a:endParaRPr lang="en-US" sz="1600" i="1" dirty="0" smtClean="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		-- </a:t>
            </a:r>
            <a:r>
              <a:rPr lang="en-US" sz="1600" dirty="0">
                <a:solidFill>
                  <a:schemeClr val="tx2">
                    <a:lumMod val="75000"/>
                  </a:schemeClr>
                </a:solidFill>
                <a:latin typeface="Georgia" pitchFamily="18" charset="0"/>
              </a:rPr>
              <a:t>GRI Sustainability Reporting Guidelines consist of a complex </a:t>
            </a:r>
            <a:r>
              <a:rPr lang="en-US" sz="1600" dirty="0" smtClean="0">
                <a:solidFill>
                  <a:schemeClr val="tx2">
                    <a:lumMod val="75000"/>
                  </a:schemeClr>
                </a:solidFill>
                <a:latin typeface="Georgia" pitchFamily="18" charset="0"/>
              </a:rPr>
              <a:t>		system </a:t>
            </a:r>
            <a:r>
              <a:rPr lang="en-US" sz="1600" dirty="0">
                <a:solidFill>
                  <a:schemeClr val="tx2">
                    <a:lumMod val="75000"/>
                  </a:schemeClr>
                </a:solidFill>
                <a:latin typeface="Georgia" pitchFamily="18" charset="0"/>
              </a:rPr>
              <a:t>of disclosure elements, described as ‘performance </a:t>
            </a:r>
            <a:r>
              <a:rPr lang="en-US" sz="1600" dirty="0" smtClean="0">
                <a:solidFill>
                  <a:schemeClr val="tx2">
                    <a:lumMod val="75000"/>
                  </a:schemeClr>
                </a:solidFill>
                <a:latin typeface="Georgia" pitchFamily="18" charset="0"/>
              </a:rPr>
              <a:t>			indicators</a:t>
            </a:r>
            <a:r>
              <a:rPr lang="en-US" sz="1600" dirty="0">
                <a:solidFill>
                  <a:schemeClr val="tx2">
                    <a:lumMod val="75000"/>
                  </a:schemeClr>
                </a:solidFill>
                <a:latin typeface="Georgia" pitchFamily="18" charset="0"/>
              </a:rPr>
              <a:t>’, which can be quantitative or qualitative and reflect </a:t>
            </a:r>
            <a:r>
              <a:rPr lang="en-US" sz="1600" dirty="0" smtClean="0">
                <a:solidFill>
                  <a:schemeClr val="tx2">
                    <a:lumMod val="75000"/>
                  </a:schemeClr>
                </a:solidFill>
                <a:latin typeface="Georgia" pitchFamily="18" charset="0"/>
              </a:rPr>
              <a:t>		issues </a:t>
            </a:r>
            <a:r>
              <a:rPr lang="en-US" sz="1600" dirty="0">
                <a:solidFill>
                  <a:schemeClr val="tx2">
                    <a:lumMod val="75000"/>
                  </a:schemeClr>
                </a:solidFill>
                <a:latin typeface="Georgia" pitchFamily="18" charset="0"/>
              </a:rPr>
              <a:t>and elements of corporate behavior at practically every </a:t>
            </a:r>
            <a:r>
              <a:rPr lang="en-US" sz="1600" dirty="0" smtClean="0">
                <a:solidFill>
                  <a:schemeClr val="tx2">
                    <a:lumMod val="75000"/>
                  </a:schemeClr>
                </a:solidFill>
                <a:latin typeface="Georgia" pitchFamily="18" charset="0"/>
              </a:rPr>
              <a:t>		level</a:t>
            </a:r>
            <a:r>
              <a:rPr lang="en-US" sz="1600" dirty="0">
                <a:solidFill>
                  <a:schemeClr val="tx2">
                    <a:lumMod val="75000"/>
                  </a:schemeClr>
                </a:solidFill>
                <a:latin typeface="Georgia" pitchFamily="18" charset="0"/>
              </a:rPr>
              <a:t>. </a:t>
            </a:r>
            <a:endParaRPr lang="en-US" sz="1600" dirty="0" smtClean="0">
              <a:solidFill>
                <a:schemeClr val="tx2">
                  <a:lumMod val="75000"/>
                </a:schemeClr>
              </a:solidFill>
              <a:latin typeface="Georgia" pitchFamily="18" charset="0"/>
            </a:endParaRPr>
          </a:p>
          <a:p>
            <a:pPr algn="just"/>
            <a:endParaRPr lang="en-US" sz="1600" dirty="0">
              <a:solidFill>
                <a:schemeClr val="tx2">
                  <a:lumMod val="75000"/>
                </a:schemeClr>
              </a:solidFill>
              <a:latin typeface="Georgia" pitchFamily="18" charset="0"/>
            </a:endParaRPr>
          </a:p>
          <a:p>
            <a:pPr algn="just"/>
            <a:r>
              <a:rPr lang="en-US" sz="1600" dirty="0">
                <a:solidFill>
                  <a:schemeClr val="tx2">
                    <a:lumMod val="75000"/>
                  </a:schemeClr>
                </a:solidFill>
                <a:latin typeface="Georgia" pitchFamily="18" charset="0"/>
              </a:rPr>
              <a:t>	A. Each performance indicator has a specified code that allows </a:t>
            </a:r>
            <a:r>
              <a:rPr lang="en-US" sz="1600" dirty="0" smtClean="0">
                <a:solidFill>
                  <a:schemeClr val="tx2">
                    <a:lumMod val="75000"/>
                  </a:schemeClr>
                </a:solidFill>
                <a:latin typeface="Georgia" pitchFamily="18" charset="0"/>
              </a:rPr>
              <a:t>	knowledgeable </a:t>
            </a:r>
            <a:r>
              <a:rPr lang="en-US" sz="1600" dirty="0">
                <a:solidFill>
                  <a:schemeClr val="tx2">
                    <a:lumMod val="75000"/>
                  </a:schemeClr>
                </a:solidFill>
                <a:latin typeface="Georgia" pitchFamily="18" charset="0"/>
              </a:rPr>
              <a:t>researchers to </a:t>
            </a:r>
            <a:r>
              <a:rPr lang="en-US" sz="1600" dirty="0" smtClean="0">
                <a:solidFill>
                  <a:schemeClr val="tx2">
                    <a:lumMod val="75000"/>
                  </a:schemeClr>
                </a:solidFill>
                <a:latin typeface="Georgia" pitchFamily="18" charset="0"/>
              </a:rPr>
              <a:t>rapidly </a:t>
            </a:r>
            <a:r>
              <a:rPr lang="en-US" sz="1600" dirty="0">
                <a:solidFill>
                  <a:schemeClr val="tx2">
                    <a:lumMod val="75000"/>
                  </a:schemeClr>
                </a:solidFill>
                <a:latin typeface="Georgia" pitchFamily="18" charset="0"/>
              </a:rPr>
              <a:t>determine the degree and nature of </a:t>
            </a:r>
            <a:r>
              <a:rPr lang="en-US" sz="1600" dirty="0" smtClean="0">
                <a:solidFill>
                  <a:schemeClr val="tx2">
                    <a:lumMod val="75000"/>
                  </a:schemeClr>
                </a:solidFill>
                <a:latin typeface="Georgia" pitchFamily="18" charset="0"/>
              </a:rPr>
              <a:t>	the </a:t>
            </a:r>
            <a:r>
              <a:rPr lang="en-US" sz="1600" dirty="0">
                <a:solidFill>
                  <a:schemeClr val="tx2">
                    <a:lumMod val="75000"/>
                  </a:schemeClr>
                </a:solidFill>
                <a:latin typeface="Georgia" pitchFamily="18" charset="0"/>
              </a:rPr>
              <a:t>organization's response to each indicator. For </a:t>
            </a:r>
            <a:r>
              <a:rPr lang="en-US" sz="1600" dirty="0" smtClean="0">
                <a:solidFill>
                  <a:schemeClr val="tx2">
                    <a:lumMod val="75000"/>
                  </a:schemeClr>
                </a:solidFill>
                <a:latin typeface="Georgia" pitchFamily="18" charset="0"/>
              </a:rPr>
              <a:t>additional 	customization</a:t>
            </a:r>
            <a:r>
              <a:rPr lang="en-US" sz="1600" dirty="0">
                <a:solidFill>
                  <a:schemeClr val="tx2">
                    <a:lumMod val="75000"/>
                  </a:schemeClr>
                </a:solidFill>
                <a:latin typeface="Georgia" pitchFamily="18" charset="0"/>
              </a:rPr>
              <a:t>, there are ‘sector supplements’ reflecting corporate activity </a:t>
            </a:r>
            <a:r>
              <a:rPr lang="en-US" sz="1600" dirty="0" smtClean="0">
                <a:solidFill>
                  <a:schemeClr val="tx2">
                    <a:lumMod val="75000"/>
                  </a:schemeClr>
                </a:solidFill>
                <a:latin typeface="Georgia" pitchFamily="18" charset="0"/>
              </a:rPr>
              <a:t>	in </a:t>
            </a:r>
            <a:r>
              <a:rPr lang="en-US" sz="1600" dirty="0">
                <a:solidFill>
                  <a:schemeClr val="tx2">
                    <a:lumMod val="75000"/>
                  </a:schemeClr>
                </a:solidFill>
                <a:latin typeface="Georgia" pitchFamily="18" charset="0"/>
              </a:rPr>
              <a:t>specific </a:t>
            </a:r>
            <a:r>
              <a:rPr lang="en-US" sz="1600" dirty="0" smtClean="0">
                <a:solidFill>
                  <a:schemeClr val="tx2">
                    <a:lumMod val="75000"/>
                  </a:schemeClr>
                </a:solidFill>
                <a:latin typeface="Georgia" pitchFamily="18" charset="0"/>
              </a:rPr>
              <a:t>industries</a:t>
            </a:r>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--Organizations are to determine use of different performance indicators, </a:t>
            </a:r>
          </a:p>
          <a:p>
            <a:pPr algn="just"/>
            <a:r>
              <a:rPr lang="en-US" sz="1600" dirty="0">
                <a:solidFill>
                  <a:schemeClr val="tx2">
                    <a:lumMod val="75000"/>
                  </a:schemeClr>
                </a:solidFill>
                <a:latin typeface="Georgia" pitchFamily="18" charset="0"/>
              </a:rPr>
              <a:t>	A. </a:t>
            </a:r>
            <a:r>
              <a:rPr lang="en-US" sz="1600" dirty="0" smtClean="0">
                <a:solidFill>
                  <a:schemeClr val="tx2">
                    <a:lumMod val="75000"/>
                  </a:schemeClr>
                </a:solidFill>
                <a:latin typeface="Georgia" pitchFamily="18" charset="0"/>
              </a:rPr>
              <a:t>ultimately </a:t>
            </a:r>
            <a:r>
              <a:rPr lang="en-US" sz="1600" dirty="0">
                <a:solidFill>
                  <a:schemeClr val="tx2">
                    <a:lumMod val="75000"/>
                  </a:schemeClr>
                </a:solidFill>
                <a:latin typeface="Georgia" pitchFamily="18" charset="0"/>
              </a:rPr>
              <a:t>able to self-evaluate </a:t>
            </a:r>
            <a:r>
              <a:rPr lang="en-US" sz="1600" dirty="0" smtClean="0">
                <a:solidFill>
                  <a:schemeClr val="tx2">
                    <a:lumMod val="75000"/>
                  </a:schemeClr>
                </a:solidFill>
                <a:latin typeface="Georgia" pitchFamily="18" charset="0"/>
              </a:rPr>
              <a:t>their </a:t>
            </a:r>
            <a:r>
              <a:rPr lang="en-US" sz="1600" dirty="0">
                <a:solidFill>
                  <a:schemeClr val="tx2">
                    <a:lumMod val="75000"/>
                  </a:schemeClr>
                </a:solidFill>
                <a:latin typeface="Georgia" pitchFamily="18" charset="0"/>
              </a:rPr>
              <a:t>level of </a:t>
            </a:r>
            <a:r>
              <a:rPr lang="en-US" sz="1600" dirty="0" smtClean="0">
                <a:solidFill>
                  <a:schemeClr val="tx2">
                    <a:lumMod val="75000"/>
                  </a:schemeClr>
                </a:solidFill>
                <a:latin typeface="Georgia" pitchFamily="18" charset="0"/>
              </a:rPr>
              <a:t>	disclosure </a:t>
            </a:r>
            <a:endParaRPr lang="en-US" sz="1600" dirty="0">
              <a:solidFill>
                <a:schemeClr val="tx2">
                  <a:lumMod val="75000"/>
                </a:schemeClr>
              </a:solidFill>
              <a:latin typeface="Georgia" pitchFamily="18" charset="0"/>
            </a:endParaRPr>
          </a:p>
          <a:p>
            <a:pPr algn="just"/>
            <a:r>
              <a:rPr lang="en-US" sz="1600" dirty="0">
                <a:solidFill>
                  <a:schemeClr val="tx2">
                    <a:lumMod val="75000"/>
                  </a:schemeClr>
                </a:solidFill>
                <a:latin typeface="Georgia" pitchFamily="18" charset="0"/>
              </a:rPr>
              <a:t>	B.  Effected by a process of grading their responses according to a formula </a:t>
            </a:r>
            <a:r>
              <a:rPr lang="en-US" sz="1600" dirty="0" smtClean="0">
                <a:solidFill>
                  <a:schemeClr val="tx2">
                    <a:lumMod val="75000"/>
                  </a:schemeClr>
                </a:solidFill>
                <a:latin typeface="Georgia" pitchFamily="18" charset="0"/>
              </a:rPr>
              <a:t>	that </a:t>
            </a:r>
            <a:r>
              <a:rPr lang="en-US" sz="1600" dirty="0">
                <a:solidFill>
                  <a:schemeClr val="tx2">
                    <a:lumMod val="75000"/>
                  </a:schemeClr>
                </a:solidFill>
                <a:latin typeface="Georgia" pitchFamily="18" charset="0"/>
              </a:rPr>
              <a:t>produces:</a:t>
            </a:r>
          </a:p>
          <a:p>
            <a:pPr algn="just"/>
            <a:r>
              <a:rPr lang="en-US" sz="1600" dirty="0">
                <a:solidFill>
                  <a:schemeClr val="tx2">
                    <a:lumMod val="75000"/>
                  </a:schemeClr>
                </a:solidFill>
                <a:latin typeface="Georgia" pitchFamily="18" charset="0"/>
              </a:rPr>
              <a:t>		- an ‘application level’, </a:t>
            </a:r>
          </a:p>
          <a:p>
            <a:pPr algn="just"/>
            <a:r>
              <a:rPr lang="en-US" sz="1600" dirty="0">
                <a:solidFill>
                  <a:schemeClr val="tx2">
                    <a:lumMod val="75000"/>
                  </a:schemeClr>
                </a:solidFill>
                <a:latin typeface="Georgia" pitchFamily="18" charset="0"/>
              </a:rPr>
              <a:t>		-a letter grade which the organization can promulgate signifying </a:t>
            </a:r>
            <a:r>
              <a:rPr lang="en-US" sz="1600" dirty="0" smtClean="0">
                <a:solidFill>
                  <a:schemeClr val="tx2">
                    <a:lumMod val="75000"/>
                  </a:schemeClr>
                </a:solidFill>
                <a:latin typeface="Georgia" pitchFamily="18" charset="0"/>
              </a:rPr>
              <a:t>		its </a:t>
            </a:r>
            <a:r>
              <a:rPr lang="en-US" sz="1600" dirty="0">
                <a:solidFill>
                  <a:schemeClr val="tx2">
                    <a:lumMod val="75000"/>
                  </a:schemeClr>
                </a:solidFill>
                <a:latin typeface="Georgia" pitchFamily="18" charset="0"/>
              </a:rPr>
              <a:t>degree of </a:t>
            </a:r>
            <a:r>
              <a:rPr lang="en-US" sz="1600" dirty="0" smtClean="0">
                <a:solidFill>
                  <a:schemeClr val="tx2">
                    <a:lumMod val="75000"/>
                  </a:schemeClr>
                </a:solidFill>
                <a:latin typeface="Georgia" pitchFamily="18" charset="0"/>
              </a:rPr>
              <a:t>performance</a:t>
            </a:r>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--Alongside this complex system of self-adjudication exists a procedure for a GRI Application Level Check</a:t>
            </a:r>
          </a:p>
          <a:p>
            <a:pPr algn="just"/>
            <a:r>
              <a:rPr lang="en-US" sz="1600" dirty="0">
                <a:solidFill>
                  <a:schemeClr val="tx2">
                    <a:lumMod val="75000"/>
                  </a:schemeClr>
                </a:solidFill>
                <a:latin typeface="Georgia" pitchFamily="18" charset="0"/>
              </a:rPr>
              <a:t>	A. means by which organizations can ask the GRI to evaluate and confirm </a:t>
            </a:r>
            <a:r>
              <a:rPr lang="en-US" sz="1600" dirty="0" smtClean="0">
                <a:solidFill>
                  <a:schemeClr val="tx2">
                    <a:lumMod val="75000"/>
                  </a:schemeClr>
                </a:solidFill>
                <a:latin typeface="Georgia" pitchFamily="18" charset="0"/>
              </a:rPr>
              <a:t>	their </a:t>
            </a:r>
            <a:r>
              <a:rPr lang="en-US" sz="1600" dirty="0">
                <a:solidFill>
                  <a:schemeClr val="tx2">
                    <a:lumMod val="75000"/>
                  </a:schemeClr>
                </a:solidFill>
                <a:latin typeface="Georgia" pitchFamily="18" charset="0"/>
              </a:rPr>
              <a:t>application level. </a:t>
            </a:r>
          </a:p>
          <a:p>
            <a:pPr algn="just"/>
            <a:r>
              <a:rPr lang="en-US" sz="1600" dirty="0" smtClean="0">
                <a:solidFill>
                  <a:schemeClr val="tx2">
                    <a:lumMod val="75000"/>
                  </a:schemeClr>
                </a:solidFill>
                <a:latin typeface="Georgia" pitchFamily="18" charset="0"/>
              </a:rPr>
              <a:t>	</a:t>
            </a:r>
            <a:endParaRPr lang="en-US" sz="16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 the Private Sphere</a:t>
            </a:r>
            <a:endParaRPr lang="en-US" sz="2800" dirty="0"/>
          </a:p>
        </p:txBody>
      </p:sp>
      <p:sp>
        <p:nvSpPr>
          <p:cNvPr id="3" name="Content Placeholder 2"/>
          <p:cNvSpPr>
            <a:spLocks noGrp="1"/>
          </p:cNvSpPr>
          <p:nvPr>
            <p:ph idx="1"/>
          </p:nvPr>
        </p:nvSpPr>
        <p:spPr/>
        <p:txBody>
          <a:bodyPr>
            <a:normAutofit/>
          </a:bodyPr>
          <a:lstStyle/>
          <a:p>
            <a:r>
              <a:rPr lang="en-US" sz="1600" b="1" dirty="0" smtClean="0">
                <a:solidFill>
                  <a:srgbClr val="FF6600"/>
                </a:solidFill>
              </a:rPr>
              <a:t>In the private sphere, transparency can be understood</a:t>
            </a:r>
            <a:r>
              <a:rPr lang="en-US" sz="1600" dirty="0" smtClean="0">
                <a:solidFill>
                  <a:srgbClr val="500000"/>
                </a:solidFill>
              </a:rPr>
              <a:t>:</a:t>
            </a:r>
          </a:p>
          <a:p>
            <a:r>
              <a:rPr lang="en-US" sz="1600" dirty="0" smtClean="0">
                <a:solidFill>
                  <a:srgbClr val="500000"/>
                </a:solidFill>
              </a:rPr>
              <a:t>--as a substitute for the more difficult discussion of accountability and participation within the ideology of globalized markets and shareholder wealth maximization. </a:t>
            </a:r>
          </a:p>
          <a:p>
            <a:endParaRPr lang="en-US" sz="1600" dirty="0">
              <a:solidFill>
                <a:srgbClr val="500000"/>
              </a:solidFill>
            </a:endParaRPr>
          </a:p>
          <a:p>
            <a:r>
              <a:rPr lang="en-US" sz="1600" dirty="0" smtClean="0">
                <a:solidFill>
                  <a:srgbClr val="500000"/>
                </a:solidFill>
              </a:rPr>
              <a:t>--Consequentially, as a </a:t>
            </a:r>
            <a:r>
              <a:rPr lang="en-US" sz="1600" i="1" dirty="0" smtClean="0">
                <a:solidFill>
                  <a:srgbClr val="FF0000"/>
                </a:solidFill>
              </a:rPr>
              <a:t>mechanism</a:t>
            </a:r>
            <a:r>
              <a:rPr lang="en-US" sz="1600" dirty="0" smtClean="0">
                <a:solidFill>
                  <a:srgbClr val="500000"/>
                </a:solidFill>
              </a:rPr>
              <a:t>:</a:t>
            </a:r>
          </a:p>
          <a:p>
            <a:pPr lvl="1"/>
            <a:r>
              <a:rPr lang="en-US" sz="1400" dirty="0" smtClean="0">
                <a:solidFill>
                  <a:srgbClr val="500000"/>
                </a:solidFill>
              </a:rPr>
              <a:t>--for </a:t>
            </a:r>
            <a:r>
              <a:rPr lang="en-US" sz="1400" i="1" dirty="0" smtClean="0">
                <a:solidFill>
                  <a:srgbClr val="500000"/>
                </a:solidFill>
              </a:rPr>
              <a:t>accountability</a:t>
            </a:r>
            <a:r>
              <a:rPr lang="en-US" sz="1400" dirty="0" smtClean="0">
                <a:solidFill>
                  <a:srgbClr val="500000"/>
                </a:solidFill>
              </a:rPr>
              <a:t> to stakeholders</a:t>
            </a:r>
          </a:p>
          <a:p>
            <a:pPr lvl="1"/>
            <a:r>
              <a:rPr lang="en-US" sz="1400" dirty="0" smtClean="0">
                <a:solidFill>
                  <a:srgbClr val="500000"/>
                </a:solidFill>
              </a:rPr>
              <a:t>--for </a:t>
            </a:r>
            <a:r>
              <a:rPr lang="en-US" sz="1400" i="1" dirty="0" smtClean="0">
                <a:solidFill>
                  <a:srgbClr val="500000"/>
                </a:solidFill>
              </a:rPr>
              <a:t>risk management</a:t>
            </a:r>
            <a:r>
              <a:rPr lang="en-US" sz="1400" dirty="0" smtClean="0">
                <a:solidFill>
                  <a:srgbClr val="500000"/>
                </a:solidFill>
              </a:rPr>
              <a:t> by company boards and officers</a:t>
            </a:r>
          </a:p>
          <a:p>
            <a:pPr lvl="1"/>
            <a:r>
              <a:rPr lang="en-US" sz="1400" dirty="0" smtClean="0">
                <a:solidFill>
                  <a:srgbClr val="500000"/>
                </a:solidFill>
              </a:rPr>
              <a:t>--of </a:t>
            </a:r>
            <a:r>
              <a:rPr lang="en-US" sz="1400" i="1" dirty="0" smtClean="0">
                <a:solidFill>
                  <a:srgbClr val="500000"/>
                </a:solidFill>
              </a:rPr>
              <a:t>autonomous private governance</a:t>
            </a:r>
            <a:r>
              <a:rPr lang="en-US" sz="1400" dirty="0" smtClean="0">
                <a:solidFill>
                  <a:srgbClr val="500000"/>
                </a:solidFill>
              </a:rPr>
              <a:t> beyond the state through, for example supply and value chains (crucial component of non-state “law” systems)</a:t>
            </a:r>
          </a:p>
          <a:p>
            <a:pPr lvl="1"/>
            <a:endParaRPr lang="en-US" sz="1400" dirty="0" smtClean="0">
              <a:solidFill>
                <a:srgbClr val="500000"/>
              </a:solidFill>
            </a:endParaRPr>
          </a:p>
          <a:p>
            <a:r>
              <a:rPr lang="en-US" sz="1600" dirty="0" smtClean="0">
                <a:solidFill>
                  <a:srgbClr val="500000"/>
                </a:solidFill>
              </a:rPr>
              <a:t>--As a </a:t>
            </a:r>
            <a:r>
              <a:rPr lang="en-US" sz="1600" i="1" dirty="0" smtClean="0">
                <a:solidFill>
                  <a:srgbClr val="FF0000"/>
                </a:solidFill>
              </a:rPr>
              <a:t>Commodity</a:t>
            </a:r>
            <a:r>
              <a:rPr lang="en-US" sz="1600" dirty="0" smtClean="0">
                <a:solidFill>
                  <a:srgbClr val="500000"/>
                </a:solidFill>
              </a:rPr>
              <a:t>:</a:t>
            </a:r>
          </a:p>
          <a:p>
            <a:pPr lvl="1"/>
            <a:r>
              <a:rPr lang="en-US" sz="1400" dirty="0" smtClean="0">
                <a:solidFill>
                  <a:srgbClr val="500000"/>
                </a:solidFill>
              </a:rPr>
              <a:t>--like law; within global governance markets to be bought/sold/combined to suit the needs of its users in context.</a:t>
            </a:r>
          </a:p>
          <a:p>
            <a:pPr lvl="1"/>
            <a:r>
              <a:rPr lang="en-US" sz="1400" dirty="0" smtClean="0">
                <a:solidFill>
                  <a:srgbClr val="500000"/>
                </a:solidFill>
              </a:rPr>
              <a:t> </a:t>
            </a:r>
          </a:p>
          <a:p>
            <a:r>
              <a:rPr lang="en-US" sz="1600" dirty="0" smtClean="0">
                <a:solidFill>
                  <a:srgbClr val="500000"/>
                </a:solidFill>
              </a:rPr>
              <a:t>--As </a:t>
            </a:r>
            <a:r>
              <a:rPr lang="en-US" sz="1600" i="1" dirty="0" smtClean="0">
                <a:solidFill>
                  <a:srgbClr val="FF0000"/>
                </a:solidFill>
              </a:rPr>
              <a:t>an Object</a:t>
            </a:r>
            <a:r>
              <a:rPr lang="en-US" sz="1400" dirty="0" smtClean="0">
                <a:solidFill>
                  <a:srgbClr val="500000"/>
                </a:solidFill>
              </a:rPr>
              <a:t>:</a:t>
            </a:r>
          </a:p>
          <a:p>
            <a:pPr lvl="1"/>
            <a:r>
              <a:rPr lang="en-US" sz="1200" dirty="0" smtClean="0">
                <a:solidFill>
                  <a:srgbClr val="500000"/>
                </a:solidFill>
              </a:rPr>
              <a:t>-</a:t>
            </a:r>
            <a:r>
              <a:rPr lang="en-US" sz="1400" dirty="0" smtClean="0">
                <a:solidFill>
                  <a:srgbClr val="500000"/>
                </a:solidFill>
              </a:rPr>
              <a:t>-to be marketed, bought and consumed in the production of profit</a:t>
            </a:r>
          </a:p>
          <a:p>
            <a:pPr lvl="1"/>
            <a:r>
              <a:rPr lang="en-US" sz="1400" dirty="0" smtClean="0">
                <a:solidFill>
                  <a:srgbClr val="500000"/>
                </a:solidFill>
              </a:rPr>
              <a:t>--as a component of product, service assembly.</a:t>
            </a:r>
          </a:p>
          <a:p>
            <a:pPr lvl="1"/>
            <a:endParaRPr lang="en-US" sz="1400" dirty="0" smtClean="0">
              <a:solidFill>
                <a:srgbClr val="500000"/>
              </a:solidFill>
            </a:endParaRPr>
          </a:p>
          <a:p>
            <a:pPr lvl="2"/>
            <a:endParaRPr lang="en-US" sz="1200" dirty="0" smtClean="0">
              <a:solidFill>
                <a:srgbClr val="500000"/>
              </a:solidFill>
            </a:endParaRPr>
          </a:p>
          <a:p>
            <a:pPr lvl="2"/>
            <a:endParaRPr lang="en-US" sz="1200" dirty="0">
              <a:solidFill>
                <a:srgbClr val="500000"/>
              </a:solidFill>
            </a:endParaRPr>
          </a:p>
        </p:txBody>
      </p:sp>
    </p:spTree>
    <p:extLst>
      <p:ext uri="{BB962C8B-B14F-4D97-AF65-F5344CB8AC3E}">
        <p14:creationId xmlns:p14="http://schemas.microsoft.com/office/powerpoint/2010/main" val="425494986"/>
      </p:ext>
    </p:extLst>
  </p:cSld>
  <p:clrMapOvr>
    <a:masterClrMapping/>
  </p:clrMapOvr>
  <p:transition xmlns:p14="http://schemas.microsoft.com/office/powerpoint/2010/mai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524863"/>
          </a:xfrm>
          <a:prstGeom prst="rect">
            <a:avLst/>
          </a:prstGeom>
        </p:spPr>
        <p:txBody>
          <a:bodyPr wrap="square">
            <a:spAutoFit/>
          </a:bodyPr>
          <a:lstStyle/>
          <a:p>
            <a:r>
              <a:rPr lang="en-US" dirty="0" smtClean="0">
                <a:solidFill>
                  <a:schemeClr val="tx2">
                    <a:lumMod val="75000"/>
                  </a:schemeClr>
                </a:solidFill>
                <a:latin typeface="Georgia" pitchFamily="18" charset="0"/>
              </a:rPr>
              <a:t>		</a:t>
            </a:r>
          </a:p>
          <a:p>
            <a:endParaRPr lang="en-US" sz="1600" dirty="0">
              <a:solidFill>
                <a:schemeClr val="tx2">
                  <a:lumMod val="75000"/>
                </a:schemeClr>
              </a:solidFill>
              <a:latin typeface="Georgia" pitchFamily="18" charset="0"/>
            </a:endParaRPr>
          </a:p>
          <a:p>
            <a:pPr algn="just"/>
            <a:endParaRPr lang="en-US" sz="1600" dirty="0" smtClean="0">
              <a:solidFill>
                <a:schemeClr val="tx2">
                  <a:lumMod val="75000"/>
                </a:schemeClr>
              </a:solidFill>
              <a:latin typeface="Georgia" pitchFamily="18" charset="0"/>
            </a:endParaRPr>
          </a:p>
          <a:p>
            <a:pPr algn="just"/>
            <a:r>
              <a:rPr lang="en-US" sz="1600" dirty="0">
                <a:solidFill>
                  <a:schemeClr val="tx2">
                    <a:lumMod val="75000"/>
                  </a:schemeClr>
                </a:solidFill>
                <a:latin typeface="Georgia" pitchFamily="18" charset="0"/>
              </a:rPr>
              <a:t>	 </a:t>
            </a:r>
            <a:r>
              <a:rPr lang="en-US" sz="1600" dirty="0" smtClean="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a:t>
            </a:r>
            <a:r>
              <a:rPr lang="en-US" sz="1600" dirty="0">
                <a:solidFill>
                  <a:schemeClr val="tx2">
                    <a:lumMod val="75000"/>
                  </a:schemeClr>
                </a:solidFill>
                <a:latin typeface="Georgia" pitchFamily="18" charset="0"/>
              </a:rPr>
              <a:t>Highest Level—</a:t>
            </a:r>
            <a:r>
              <a:rPr lang="en-US" sz="1600" b="1" dirty="0">
                <a:solidFill>
                  <a:srgbClr val="FF0000"/>
                </a:solidFill>
                <a:latin typeface="Georgia" pitchFamily="18" charset="0"/>
              </a:rPr>
              <a:t>External Assurance</a:t>
            </a:r>
            <a:r>
              <a:rPr lang="en-US" sz="1600" dirty="0">
                <a:solidFill>
                  <a:schemeClr val="tx2">
                    <a:lumMod val="75000"/>
                  </a:schemeClr>
                </a:solidFill>
                <a:latin typeface="Georgia" pitchFamily="18" charset="0"/>
              </a:rPr>
              <a:t>.  </a:t>
            </a:r>
          </a:p>
          <a:p>
            <a:pPr algn="just"/>
            <a:endParaRPr lang="en-US" sz="1000" dirty="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	A</a:t>
            </a:r>
            <a:r>
              <a:rPr lang="en-US" sz="1600" dirty="0">
                <a:solidFill>
                  <a:schemeClr val="tx2">
                    <a:lumMod val="75000"/>
                  </a:schemeClr>
                </a:solidFill>
                <a:latin typeface="Georgia" pitchFamily="18" charset="0"/>
              </a:rPr>
              <a:t>.  analysis by a third-party confirming their stated </a:t>
            </a:r>
            <a:r>
              <a:rPr lang="en-US" sz="1600" dirty="0" smtClean="0">
                <a:solidFill>
                  <a:schemeClr val="tx2">
                    <a:lumMod val="75000"/>
                  </a:schemeClr>
                </a:solidFill>
                <a:latin typeface="Georgia" pitchFamily="18" charset="0"/>
              </a:rPr>
              <a:t>			application </a:t>
            </a:r>
            <a:r>
              <a:rPr lang="en-US" sz="1600" dirty="0">
                <a:solidFill>
                  <a:schemeClr val="tx2">
                    <a:lumMod val="75000"/>
                  </a:schemeClr>
                </a:solidFill>
                <a:latin typeface="Georgia" pitchFamily="18" charset="0"/>
              </a:rPr>
              <a:t>level and the presentation of </a:t>
            </a:r>
            <a:r>
              <a:rPr lang="en-US" sz="1600" dirty="0" smtClean="0">
                <a:solidFill>
                  <a:schemeClr val="tx2">
                    <a:lumMod val="75000"/>
                  </a:schemeClr>
                </a:solidFill>
                <a:latin typeface="Georgia" pitchFamily="18" charset="0"/>
              </a:rPr>
              <a:t>their disclosure</a:t>
            </a:r>
            <a:r>
              <a:rPr lang="en-US" sz="1600" dirty="0">
                <a:solidFill>
                  <a:schemeClr val="tx2">
                    <a:lumMod val="75000"/>
                  </a:schemeClr>
                </a:solidFill>
                <a:latin typeface="Georgia" pitchFamily="18" charset="0"/>
              </a:rPr>
              <a:t>, </a:t>
            </a:r>
          </a:p>
          <a:p>
            <a:pPr algn="just"/>
            <a:r>
              <a:rPr lang="en-US" sz="1600" dirty="0" smtClean="0">
                <a:solidFill>
                  <a:schemeClr val="tx2">
                    <a:lumMod val="75000"/>
                  </a:schemeClr>
                </a:solidFill>
                <a:latin typeface="Georgia" pitchFamily="18" charset="0"/>
              </a:rPr>
              <a:t>	B.  </a:t>
            </a:r>
            <a:r>
              <a:rPr lang="en-US" sz="1600" dirty="0">
                <a:solidFill>
                  <a:schemeClr val="tx2">
                    <a:lumMod val="75000"/>
                  </a:schemeClr>
                </a:solidFill>
                <a:latin typeface="Georgia" pitchFamily="18" charset="0"/>
              </a:rPr>
              <a:t>These companies may place a plus symbol next to their application level </a:t>
            </a:r>
            <a:r>
              <a:rPr lang="en-US" sz="1600" dirty="0" smtClean="0">
                <a:solidFill>
                  <a:schemeClr val="tx2">
                    <a:lumMod val="75000"/>
                  </a:schemeClr>
                </a:solidFill>
                <a:latin typeface="Georgia" pitchFamily="18" charset="0"/>
              </a:rPr>
              <a:t>	when </a:t>
            </a:r>
            <a:r>
              <a:rPr lang="en-US" sz="1600" dirty="0">
                <a:solidFill>
                  <a:schemeClr val="tx2">
                    <a:lumMod val="75000"/>
                  </a:schemeClr>
                </a:solidFill>
                <a:latin typeface="Georgia" pitchFamily="18" charset="0"/>
              </a:rPr>
              <a:t>promoting their level of disclosure compliance. </a:t>
            </a:r>
            <a:endParaRPr lang="en-US" sz="1000" dirty="0">
              <a:solidFill>
                <a:schemeClr val="tx2">
                  <a:lumMod val="75000"/>
                </a:schemeClr>
              </a:solidFill>
              <a:latin typeface="Georgia" pitchFamily="18" charset="0"/>
            </a:endParaRPr>
          </a:p>
          <a:p>
            <a:pPr algn="just"/>
            <a:r>
              <a:rPr lang="en-US" sz="10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--Similar pattern for GRI's approach to the design and implementation of reporting and disclosure. </a:t>
            </a:r>
            <a:endParaRPr lang="en-US" sz="1000" dirty="0">
              <a:solidFill>
                <a:schemeClr val="tx2">
                  <a:lumMod val="75000"/>
                </a:schemeClr>
              </a:solidFill>
              <a:latin typeface="Georgia" pitchFamily="18" charset="0"/>
            </a:endParaRPr>
          </a:p>
          <a:p>
            <a:pPr algn="just"/>
            <a:r>
              <a:rPr lang="en-US" sz="10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--Criticism:</a:t>
            </a:r>
          </a:p>
          <a:p>
            <a:pPr algn="just"/>
            <a:r>
              <a:rPr lang="en-US" sz="1600" dirty="0">
                <a:solidFill>
                  <a:schemeClr val="tx2">
                    <a:lumMod val="75000"/>
                  </a:schemeClr>
                </a:solidFill>
                <a:latin typeface="Georgia" pitchFamily="18" charset="0"/>
              </a:rPr>
              <a:t>	A. Though its devotion to granularity GRI framework may sacrifice </a:t>
            </a:r>
            <a:r>
              <a:rPr lang="en-US" sz="1600" dirty="0" smtClean="0">
                <a:solidFill>
                  <a:schemeClr val="tx2">
                    <a:lumMod val="75000"/>
                  </a:schemeClr>
                </a:solidFill>
                <a:latin typeface="Georgia" pitchFamily="18" charset="0"/>
              </a:rPr>
              <a:t>	communicability</a:t>
            </a:r>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B.  Frequent updating makes longitudinal comparisons difficult</a:t>
            </a:r>
          </a:p>
          <a:p>
            <a:pPr algn="just"/>
            <a:r>
              <a:rPr lang="en-US" sz="1600" dirty="0">
                <a:solidFill>
                  <a:schemeClr val="tx2">
                    <a:lumMod val="75000"/>
                  </a:schemeClr>
                </a:solidFill>
                <a:latin typeface="Georgia" pitchFamily="18" charset="0"/>
              </a:rPr>
              <a:t>	C. Hard to determine what set of criteria are use by a reporting company</a:t>
            </a:r>
            <a:endParaRPr lang="en-US" sz="1000" dirty="0">
              <a:solidFill>
                <a:schemeClr val="tx2">
                  <a:lumMod val="75000"/>
                </a:schemeClr>
              </a:solidFill>
              <a:latin typeface="Georgia" pitchFamily="18" charset="0"/>
            </a:endParaRPr>
          </a:p>
          <a:p>
            <a:pPr algn="just"/>
            <a:r>
              <a:rPr lang="en-US" sz="10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--Competitors:</a:t>
            </a:r>
          </a:p>
          <a:p>
            <a:pPr algn="just"/>
            <a:r>
              <a:rPr lang="en-US" sz="1600" dirty="0">
                <a:solidFill>
                  <a:schemeClr val="tx2">
                    <a:lumMod val="75000"/>
                  </a:schemeClr>
                </a:solidFill>
                <a:latin typeface="Georgia" pitchFamily="18" charset="0"/>
              </a:rPr>
              <a:t>	A. Global Impact Investing Ratings System.</a:t>
            </a:r>
          </a:p>
          <a:p>
            <a:pPr algn="just"/>
            <a:r>
              <a:rPr lang="en-US" sz="1200" dirty="0" smtClean="0">
                <a:solidFill>
                  <a:schemeClr val="tx2">
                    <a:lumMod val="75000"/>
                  </a:schemeClr>
                </a:solidFill>
                <a:latin typeface="Georgia" pitchFamily="18" charset="0"/>
              </a:rPr>
              <a:t>		GIIRS </a:t>
            </a:r>
            <a:r>
              <a:rPr lang="en-US" sz="1200" dirty="0">
                <a:solidFill>
                  <a:schemeClr val="tx2">
                    <a:lumMod val="75000"/>
                  </a:schemeClr>
                </a:solidFill>
                <a:latin typeface="Georgia" pitchFamily="18" charset="0"/>
              </a:rPr>
              <a:t>“is a comprehensive and transparent system for assessing the social and </a:t>
            </a:r>
            <a:r>
              <a:rPr lang="en-US" sz="1200" dirty="0" smtClean="0">
                <a:solidFill>
                  <a:schemeClr val="tx2">
                    <a:lumMod val="75000"/>
                  </a:schemeClr>
                </a:solidFill>
                <a:latin typeface="Georgia" pitchFamily="18" charset="0"/>
              </a:rPr>
              <a:t>			environmental </a:t>
            </a:r>
            <a:r>
              <a:rPr lang="en-US" sz="1200" dirty="0">
                <a:solidFill>
                  <a:schemeClr val="tx2">
                    <a:lumMod val="75000"/>
                  </a:schemeClr>
                </a:solidFill>
                <a:latin typeface="Georgia" pitchFamily="18" charset="0"/>
              </a:rPr>
              <a:t>impact of companies and funds with a ratings and analytics approach </a:t>
            </a:r>
            <a:r>
              <a:rPr lang="en-US" sz="1200" dirty="0" smtClean="0">
                <a:solidFill>
                  <a:schemeClr val="tx2">
                    <a:lumMod val="75000"/>
                  </a:schemeClr>
                </a:solidFill>
                <a:latin typeface="Georgia" pitchFamily="18" charset="0"/>
              </a:rPr>
              <a:t>		analogous </a:t>
            </a:r>
            <a:r>
              <a:rPr lang="en-US" sz="1200" dirty="0">
                <a:solidFill>
                  <a:schemeClr val="tx2">
                    <a:lumMod val="75000"/>
                  </a:schemeClr>
                </a:solidFill>
                <a:latin typeface="Georgia" pitchFamily="18" charset="0"/>
              </a:rPr>
              <a:t>to Morningstar investment rankings and Capital IQ financial analytics.” </a:t>
            </a:r>
            <a:r>
              <a:rPr lang="en-US" sz="1200" dirty="0" smtClean="0">
                <a:solidFill>
                  <a:schemeClr val="tx2">
                    <a:lumMod val="75000"/>
                  </a:schemeClr>
                </a:solidFill>
                <a:latin typeface="Georgia" pitchFamily="18" charset="0"/>
              </a:rPr>
              <a:t>		GIIRS</a:t>
            </a:r>
            <a:r>
              <a:rPr lang="en-US" sz="1200" dirty="0">
                <a:solidFill>
                  <a:schemeClr val="tx2">
                    <a:lumMod val="75000"/>
                  </a:schemeClr>
                </a:solidFill>
                <a:latin typeface="Georgia" pitchFamily="18" charset="0"/>
              </a:rPr>
              <a:t>, available  http://www.giirs.org/ . (“It seeks to spark the impact investment </a:t>
            </a:r>
            <a:r>
              <a:rPr lang="en-US" sz="1200" dirty="0" smtClean="0">
                <a:solidFill>
                  <a:schemeClr val="tx2">
                    <a:lumMod val="75000"/>
                  </a:schemeClr>
                </a:solidFill>
                <a:latin typeface="Georgia" pitchFamily="18" charset="0"/>
              </a:rPr>
              <a:t>		movement </a:t>
            </a:r>
            <a:r>
              <a:rPr lang="en-US" sz="1200" dirty="0">
                <a:solidFill>
                  <a:schemeClr val="tx2">
                    <a:lumMod val="75000"/>
                  </a:schemeClr>
                </a:solidFill>
                <a:latin typeface="Georgia" pitchFamily="18" charset="0"/>
              </a:rPr>
              <a:t>by providing a tool that is intended to change investor behavior and unlock </a:t>
            </a:r>
            <a:r>
              <a:rPr lang="en-US" sz="1200" dirty="0" smtClean="0">
                <a:solidFill>
                  <a:schemeClr val="tx2">
                    <a:lumMod val="75000"/>
                  </a:schemeClr>
                </a:solidFill>
                <a:latin typeface="Georgia" pitchFamily="18" charset="0"/>
              </a:rPr>
              <a:t>		the </a:t>
            </a:r>
            <a:r>
              <a:rPr lang="en-US" sz="1200" dirty="0">
                <a:solidFill>
                  <a:schemeClr val="tx2">
                    <a:lumMod val="75000"/>
                  </a:schemeClr>
                </a:solidFill>
                <a:latin typeface="Georgia" pitchFamily="18" charset="0"/>
              </a:rPr>
              <a:t>potential of this new asset class.”).</a:t>
            </a:r>
          </a:p>
          <a:p>
            <a:pPr algn="just"/>
            <a:r>
              <a:rPr lang="en-US" sz="1600" dirty="0">
                <a:solidFill>
                  <a:schemeClr val="tx2">
                    <a:lumMod val="75000"/>
                  </a:schemeClr>
                </a:solidFill>
                <a:latin typeface="Georgia" pitchFamily="18" charset="0"/>
              </a:rPr>
              <a:t>	B. Assessors under new Benefit Corporation scheme.  </a:t>
            </a: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5355313"/>
          </a:xfrm>
          <a:prstGeom prst="rect">
            <a:avLst/>
          </a:prstGeom>
        </p:spPr>
        <p:txBody>
          <a:bodyPr wrap="square">
            <a:spAutoFit/>
          </a:bodyPr>
          <a:lstStyle/>
          <a:p>
            <a:pPr algn="just"/>
            <a:endParaRPr lang="en-US" i="1" dirty="0" smtClean="0">
              <a:solidFill>
                <a:schemeClr val="tx2">
                  <a:lumMod val="75000"/>
                </a:schemeClr>
              </a:solidFill>
              <a:latin typeface="Georgia" pitchFamily="18" charset="0"/>
            </a:endParaRPr>
          </a:p>
          <a:p>
            <a:pPr algn="just"/>
            <a:endParaRPr lang="en-US" i="1" dirty="0" smtClean="0">
              <a:solidFill>
                <a:schemeClr val="tx2">
                  <a:lumMod val="75000"/>
                </a:schemeClr>
              </a:solidFill>
              <a:latin typeface="Georgia" pitchFamily="18" charset="0"/>
            </a:endParaRPr>
          </a:p>
          <a:p>
            <a:pPr algn="just"/>
            <a:endParaRPr lang="en-US" i="1" dirty="0">
              <a:solidFill>
                <a:schemeClr val="tx2">
                  <a:lumMod val="75000"/>
                </a:schemeClr>
              </a:solidFill>
              <a:latin typeface="Georgia" pitchFamily="18" charset="0"/>
            </a:endParaRPr>
          </a:p>
          <a:p>
            <a:pPr algn="just"/>
            <a:endParaRPr lang="en-US" b="1" i="1" dirty="0" smtClean="0">
              <a:solidFill>
                <a:srgbClr val="FF6600"/>
              </a:solidFill>
              <a:latin typeface="Georgia" pitchFamily="18" charset="0"/>
            </a:endParaRPr>
          </a:p>
          <a:p>
            <a:pPr algn="just"/>
            <a:r>
              <a:rPr lang="en-US" b="1" i="1" dirty="0" smtClean="0">
                <a:solidFill>
                  <a:srgbClr val="FF6600"/>
                </a:solidFill>
                <a:latin typeface="Georgia" pitchFamily="18" charset="0"/>
              </a:rPr>
              <a:t>2</a:t>
            </a:r>
            <a:r>
              <a:rPr lang="en-US" b="1" i="1" dirty="0">
                <a:solidFill>
                  <a:srgbClr val="FF6600"/>
                </a:solidFill>
                <a:latin typeface="Georgia" pitchFamily="18" charset="0"/>
              </a:rPr>
              <a:t>. Private Non-Corporate Governance Regimes: </a:t>
            </a:r>
            <a:r>
              <a:rPr lang="en-US" b="1" i="1" dirty="0" smtClean="0">
                <a:solidFill>
                  <a:srgbClr val="FF6600"/>
                </a:solidFill>
                <a:latin typeface="Georgia" pitchFamily="18" charset="0"/>
              </a:rPr>
              <a:t>Product </a:t>
            </a:r>
            <a:r>
              <a:rPr lang="en-US" b="1" i="1" dirty="0">
                <a:solidFill>
                  <a:srgbClr val="FF6600"/>
                </a:solidFill>
                <a:latin typeface="Georgia" pitchFamily="18" charset="0"/>
              </a:rPr>
              <a:t>Certification</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--Product certification represents a relatively recent effort to use market oriented incentives to induce corporate actors to agree to modify their behavior to comport with international norms that are not legally binding as a matter of international or domestic law.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tend to target labor conditions, </a:t>
            </a:r>
          </a:p>
          <a:p>
            <a:pPr algn="just"/>
            <a:r>
              <a:rPr lang="en-US" dirty="0">
                <a:solidFill>
                  <a:schemeClr val="tx2">
                    <a:lumMod val="75000"/>
                  </a:schemeClr>
                </a:solidFill>
                <a:latin typeface="Georgia" pitchFamily="18" charset="0"/>
              </a:rPr>
              <a:t>	--they may also produce effects touching on environmental issues, </a:t>
            </a:r>
            <a:r>
              <a:rPr lang="en-US" dirty="0" smtClean="0">
                <a:solidFill>
                  <a:schemeClr val="tx2">
                    <a:lumMod val="75000"/>
                  </a:schemeClr>
                </a:solidFill>
                <a:latin typeface="Georgia" pitchFamily="18" charset="0"/>
              </a:rPr>
              <a:t>	and </a:t>
            </a:r>
            <a:r>
              <a:rPr lang="en-US" dirty="0">
                <a:solidFill>
                  <a:schemeClr val="tx2">
                    <a:lumMod val="75000"/>
                  </a:schemeClr>
                </a:solidFill>
                <a:latin typeface="Georgia" pitchFamily="18" charset="0"/>
              </a:rPr>
              <a:t>within those on issues of </a:t>
            </a:r>
            <a:r>
              <a:rPr lang="en-US" dirty="0" smtClean="0">
                <a:solidFill>
                  <a:schemeClr val="tx2">
                    <a:lumMod val="75000"/>
                  </a:schemeClr>
                </a:solidFill>
                <a:latin typeface="Georgia" pitchFamily="18" charset="0"/>
              </a:rPr>
              <a:t>environmental </a:t>
            </a:r>
            <a:r>
              <a:rPr lang="en-US" dirty="0">
                <a:solidFill>
                  <a:schemeClr val="tx2">
                    <a:lumMod val="75000"/>
                  </a:schemeClr>
                </a:solidFill>
                <a:latin typeface="Georgia" pitchFamily="18" charset="0"/>
              </a:rPr>
              <a:t>transparency. </a:t>
            </a:r>
          </a:p>
          <a:p>
            <a:pPr algn="just"/>
            <a:r>
              <a:rPr lang="en-US" dirty="0">
                <a:solidFill>
                  <a:schemeClr val="tx2">
                    <a:lumMod val="75000"/>
                  </a:schemeClr>
                </a:solidFill>
                <a:latin typeface="Georgia" pitchFamily="18" charset="0"/>
              </a:rPr>
              <a:t>		A. The rapid development of a crop of industry-produced </a:t>
            </a:r>
            <a:r>
              <a:rPr lang="en-US" dirty="0" smtClean="0">
                <a:solidFill>
                  <a:schemeClr val="tx2">
                    <a:lumMod val="75000"/>
                  </a:schemeClr>
                </a:solidFill>
                <a:latin typeface="Georgia" pitchFamily="18" charset="0"/>
              </a:rPr>
              <a:t>		certifications undercuts </a:t>
            </a:r>
            <a:r>
              <a:rPr lang="en-US" dirty="0">
                <a:solidFill>
                  <a:schemeClr val="tx2">
                    <a:lumMod val="75000"/>
                  </a:schemeClr>
                </a:solidFill>
                <a:latin typeface="Georgia" pitchFamily="18" charset="0"/>
              </a:rPr>
              <a:t>the </a:t>
            </a:r>
            <a:r>
              <a:rPr lang="en-US" dirty="0" smtClean="0">
                <a:solidFill>
                  <a:schemeClr val="tx2">
                    <a:lumMod val="75000"/>
                  </a:schemeClr>
                </a:solidFill>
                <a:latin typeface="Georgia" pitchFamily="18" charset="0"/>
              </a:rPr>
              <a:t>short-term effectiveness, </a:t>
            </a:r>
          </a:p>
          <a:p>
            <a:pPr algn="just"/>
            <a:r>
              <a:rPr lang="en-US" dirty="0">
                <a:solidFill>
                  <a:schemeClr val="tx2">
                    <a:lumMod val="75000"/>
                  </a:schemeClr>
                </a:solidFill>
                <a:latin typeface="Georgia" pitchFamily="18" charset="0"/>
              </a:rPr>
              <a:t>	</a:t>
            </a:r>
            <a:r>
              <a:rPr lang="en-US" dirty="0" smtClean="0">
                <a:solidFill>
                  <a:schemeClr val="tx2">
                    <a:lumMod val="75000"/>
                  </a:schemeClr>
                </a:solidFill>
                <a:latin typeface="Georgia" pitchFamily="18" charset="0"/>
              </a:rPr>
              <a:t>-consumers may be unable to use and </a:t>
            </a:r>
            <a:r>
              <a:rPr lang="en-US" dirty="0" err="1" smtClean="0">
                <a:solidFill>
                  <a:schemeClr val="tx2">
                    <a:lumMod val="75000"/>
                  </a:schemeClr>
                </a:solidFill>
                <a:latin typeface="Georgia" pitchFamily="18" charset="0"/>
              </a:rPr>
              <a:t>evuale</a:t>
            </a:r>
            <a:r>
              <a:rPr lang="en-US" dirty="0" smtClean="0">
                <a:solidFill>
                  <a:schemeClr val="tx2">
                    <a:lumMod val="75000"/>
                  </a:schemeClr>
                </a:solidFill>
                <a:latin typeface="Georgia" pitchFamily="18" charset="0"/>
              </a:rPr>
              <a:t> across systems.. </a:t>
            </a:r>
            <a:endParaRPr lang="en-US" dirty="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--criticism: use as ‘</a:t>
            </a:r>
            <a:r>
              <a:rPr lang="en-US" dirty="0" err="1">
                <a:solidFill>
                  <a:schemeClr val="tx2">
                    <a:lumMod val="75000"/>
                  </a:schemeClr>
                </a:solidFill>
                <a:latin typeface="Georgia" pitchFamily="18" charset="0"/>
              </a:rPr>
              <a:t>greenwashing</a:t>
            </a:r>
            <a:r>
              <a:rPr lang="en-US" dirty="0">
                <a:solidFill>
                  <a:schemeClr val="tx2">
                    <a:lumMod val="75000"/>
                  </a:schemeClr>
                </a:solidFill>
                <a:latin typeface="Georgia" pitchFamily="18" charset="0"/>
              </a:rPr>
              <a:t>,’ </a:t>
            </a: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p</a:t>
            </a:r>
            <a:endParaRPr lang="en-US" sz="800" dirty="0"/>
          </a:p>
        </p:txBody>
      </p:sp>
      <p:pic>
        <p:nvPicPr>
          <p:cNvPr id="4" name="Content Placeholder 3" descr="Photo0136.jpg"/>
          <p:cNvPicPr>
            <a:picLocks noGrp="1" noChangeAspect="1"/>
          </p:cNvPicPr>
          <p:nvPr>
            <p:ph idx="1"/>
          </p:nvPr>
        </p:nvPicPr>
        <p:blipFill>
          <a:blip r:embed="rId2">
            <a:extLst>
              <a:ext uri="{28A0092B-C50C-407E-A947-70E740481C1C}">
                <a14:useLocalDpi xmlns:a14="http://schemas.microsoft.com/office/drawing/2010/main" val="0"/>
              </a:ext>
            </a:extLst>
          </a:blip>
          <a:srcRect l="2381" r="2381"/>
          <a:stretch>
            <a:fillRect/>
          </a:stretch>
        </p:blipFill>
        <p:spPr>
          <a:xfrm>
            <a:off x="457200" y="1371600"/>
            <a:ext cx="7620000" cy="4800600"/>
          </a:xfrm>
        </p:spPr>
      </p:pic>
    </p:spTree>
    <p:extLst>
      <p:ext uri="{BB962C8B-B14F-4D97-AF65-F5344CB8AC3E}">
        <p14:creationId xmlns:p14="http://schemas.microsoft.com/office/powerpoint/2010/main" val="2709527927"/>
      </p:ext>
    </p:extLst>
  </p:cSld>
  <p:clrMapOvr>
    <a:masterClrMapping/>
  </p:clrMapOvr>
  <p:transition xmlns:p14="http://schemas.microsoft.com/office/powerpoint/2010/mai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986529"/>
          </a:xfrm>
          <a:prstGeom prst="rect">
            <a:avLst/>
          </a:prstGeom>
        </p:spPr>
        <p:txBody>
          <a:bodyPr wrap="square">
            <a:spAutoFit/>
          </a:bodyPr>
          <a:lstStyle/>
          <a:p>
            <a:pPr algn="just"/>
            <a:endParaRPr lang="en-US" i="1" dirty="0" smtClean="0">
              <a:solidFill>
                <a:schemeClr val="tx2">
                  <a:lumMod val="75000"/>
                </a:schemeClr>
              </a:solidFill>
              <a:latin typeface="Georgia" pitchFamily="18" charset="0"/>
            </a:endParaRPr>
          </a:p>
          <a:p>
            <a:pPr algn="just"/>
            <a:r>
              <a:rPr lang="en-US" i="1" dirty="0" smtClean="0">
                <a:solidFill>
                  <a:schemeClr val="tx2">
                    <a:lumMod val="75000"/>
                  </a:schemeClr>
                </a:solidFill>
                <a:latin typeface="Georgia" pitchFamily="18" charset="0"/>
              </a:rPr>
              <a:t>		</a:t>
            </a:r>
          </a:p>
          <a:p>
            <a:pPr algn="just"/>
            <a:endParaRPr lang="en-US" sz="1600" i="1" dirty="0">
              <a:solidFill>
                <a:schemeClr val="tx2">
                  <a:lumMod val="75000"/>
                </a:schemeClr>
              </a:solidFill>
              <a:latin typeface="Georgia" pitchFamily="18" charset="0"/>
            </a:endParaRPr>
          </a:p>
          <a:p>
            <a:pPr algn="just"/>
            <a:endParaRPr lang="en-US" sz="1600" i="1" dirty="0" smtClean="0">
              <a:solidFill>
                <a:schemeClr val="tx2">
                  <a:lumMod val="75000"/>
                </a:schemeClr>
              </a:solidFill>
              <a:latin typeface="Georgia" pitchFamily="18" charset="0"/>
            </a:endParaRPr>
          </a:p>
          <a:p>
            <a:pPr algn="just"/>
            <a:r>
              <a:rPr lang="en-US" sz="1600" i="1" dirty="0" smtClean="0">
                <a:solidFill>
                  <a:schemeClr val="tx2">
                    <a:lumMod val="75000"/>
                  </a:schemeClr>
                </a:solidFill>
                <a:latin typeface="Georgia" pitchFamily="18" charset="0"/>
              </a:rPr>
              <a:t>3</a:t>
            </a:r>
            <a:r>
              <a:rPr lang="en-US" sz="1600" i="1" dirty="0">
                <a:solidFill>
                  <a:schemeClr val="tx2">
                    <a:lumMod val="75000"/>
                  </a:schemeClr>
                </a:solidFill>
                <a:latin typeface="Georgia" pitchFamily="18" charset="0"/>
              </a:rPr>
              <a:t>.  Private Corporate Governance Transparency </a:t>
            </a:r>
            <a:r>
              <a:rPr lang="en-US" sz="1600" i="1" dirty="0" smtClean="0">
                <a:solidFill>
                  <a:schemeClr val="tx2">
                    <a:lumMod val="75000"/>
                  </a:schemeClr>
                </a:solidFill>
                <a:latin typeface="Georgia" pitchFamily="18" charset="0"/>
              </a:rPr>
              <a:t>Regimes</a:t>
            </a:r>
            <a:r>
              <a:rPr lang="en-US" sz="1600" i="1" dirty="0">
                <a:solidFill>
                  <a:schemeClr val="tx2">
                    <a:lumMod val="75000"/>
                  </a:schemeClr>
                </a:solidFill>
                <a:latin typeface="Georgia" pitchFamily="18" charset="0"/>
              </a:rPr>
              <a:t>: BP’s Sustainability Reporting</a:t>
            </a:r>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--much transparency undertaken through </a:t>
            </a:r>
            <a:r>
              <a:rPr lang="en-US" sz="1600" b="1" dirty="0">
                <a:solidFill>
                  <a:srgbClr val="FF0000"/>
                </a:solidFill>
                <a:latin typeface="Georgia" pitchFamily="18" charset="0"/>
              </a:rPr>
              <a:t>voluntary codes that are corporate specific</a:t>
            </a:r>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--Industry leaders now recognize corporate social responsibility reporting as a compelling social norm obligation of business.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A. 2011 KPMG International Corporate Responsibility Reporting </a:t>
            </a:r>
            <a:r>
              <a:rPr lang="en-US" sz="1600" dirty="0" smtClean="0">
                <a:solidFill>
                  <a:schemeClr val="tx2">
                    <a:lumMod val="75000"/>
                  </a:schemeClr>
                </a:solidFill>
                <a:latin typeface="Georgia" pitchFamily="18" charset="0"/>
              </a:rPr>
              <a:t>Survey </a:t>
            </a:r>
            <a:r>
              <a:rPr lang="en-US" sz="1600" dirty="0">
                <a:solidFill>
                  <a:schemeClr val="tx2">
                    <a:lumMod val="75000"/>
                  </a:schemeClr>
                </a:solidFill>
                <a:latin typeface="Georgia" pitchFamily="18" charset="0"/>
              </a:rPr>
              <a:t>2011 </a:t>
            </a:r>
          </a:p>
          <a:p>
            <a:pPr algn="just"/>
            <a:r>
              <a:rPr lang="en-US" sz="1600" dirty="0">
                <a:solidFill>
                  <a:schemeClr val="tx2">
                    <a:lumMod val="75000"/>
                  </a:schemeClr>
                </a:solidFill>
                <a:latin typeface="Georgia" pitchFamily="18" charset="0"/>
              </a:rPr>
              <a:t>		</a:t>
            </a:r>
            <a:r>
              <a:rPr lang="en-US" sz="1400" dirty="0">
                <a:solidFill>
                  <a:schemeClr val="tx2">
                    <a:lumMod val="75000"/>
                  </a:schemeClr>
                </a:solidFill>
                <a:latin typeface="Georgia" pitchFamily="18" charset="0"/>
              </a:rPr>
              <a:t>--reported that “[n]</a:t>
            </a:r>
            <a:r>
              <a:rPr lang="en-US" sz="1400" dirty="0" err="1">
                <a:solidFill>
                  <a:schemeClr val="tx2">
                    <a:lumMod val="75000"/>
                  </a:schemeClr>
                </a:solidFill>
                <a:latin typeface="Georgia" pitchFamily="18" charset="0"/>
              </a:rPr>
              <a:t>inety</a:t>
            </a:r>
            <a:r>
              <a:rPr lang="en-US" sz="1400" dirty="0">
                <a:solidFill>
                  <a:schemeClr val="tx2">
                    <a:lumMod val="75000"/>
                  </a:schemeClr>
                </a:solidFill>
                <a:latin typeface="Georgia" pitchFamily="18" charset="0"/>
              </a:rPr>
              <a:t>-five percent of the 250 largest </a:t>
            </a:r>
            <a:r>
              <a:rPr lang="en-US" sz="1400" dirty="0" smtClean="0">
                <a:solidFill>
                  <a:schemeClr val="tx2">
                    <a:lumMod val="75000"/>
                  </a:schemeClr>
                </a:solidFill>
                <a:latin typeface="Georgia" pitchFamily="18" charset="0"/>
              </a:rPr>
              <a:t>			companies </a:t>
            </a:r>
            <a:r>
              <a:rPr lang="en-US" sz="1400" dirty="0">
                <a:solidFill>
                  <a:schemeClr val="tx2">
                    <a:lumMod val="75000"/>
                  </a:schemeClr>
                </a:solidFill>
                <a:latin typeface="Georgia" pitchFamily="18" charset="0"/>
              </a:rPr>
              <a:t>in the world (</a:t>
            </a:r>
            <a:r>
              <a:rPr lang="en-US" sz="1400" dirty="0" smtClean="0">
                <a:solidFill>
                  <a:schemeClr val="tx2">
                    <a:lumMod val="75000"/>
                  </a:schemeClr>
                </a:solidFill>
                <a:latin typeface="Georgia" pitchFamily="18" charset="0"/>
              </a:rPr>
              <a:t>G250 companies</a:t>
            </a:r>
            <a:r>
              <a:rPr lang="en-US" sz="1400" dirty="0">
                <a:solidFill>
                  <a:schemeClr val="tx2">
                    <a:lumMod val="75000"/>
                  </a:schemeClr>
                </a:solidFill>
                <a:latin typeface="Georgia" pitchFamily="18" charset="0"/>
              </a:rPr>
              <a:t>) now report on their </a:t>
            </a:r>
            <a:r>
              <a:rPr lang="en-US" sz="1400" dirty="0" smtClean="0">
                <a:solidFill>
                  <a:schemeClr val="tx2">
                    <a:lumMod val="75000"/>
                  </a:schemeClr>
                </a:solidFill>
                <a:latin typeface="Georgia" pitchFamily="18" charset="0"/>
              </a:rPr>
              <a:t>corporate 	responsibility </a:t>
            </a:r>
            <a:r>
              <a:rPr lang="en-US" sz="1400" dirty="0">
                <a:solidFill>
                  <a:schemeClr val="tx2">
                    <a:lumMod val="75000"/>
                  </a:schemeClr>
                </a:solidFill>
                <a:latin typeface="Georgia" pitchFamily="18" charset="0"/>
              </a:rPr>
              <a:t>(CR) activities, two-thirds of </a:t>
            </a:r>
            <a:r>
              <a:rPr lang="en-US" sz="1400" dirty="0" smtClean="0">
                <a:solidFill>
                  <a:schemeClr val="tx2">
                    <a:lumMod val="75000"/>
                  </a:schemeClr>
                </a:solidFill>
                <a:latin typeface="Georgia" pitchFamily="18" charset="0"/>
              </a:rPr>
              <a:t>non</a:t>
            </a:r>
            <a:r>
              <a:rPr lang="en-US" sz="1400" dirty="0">
                <a:solidFill>
                  <a:schemeClr val="tx2">
                    <a:lumMod val="75000"/>
                  </a:schemeClr>
                </a:solidFill>
                <a:latin typeface="Georgia" pitchFamily="18" charset="0"/>
              </a:rPr>
              <a:t>-reporters are </a:t>
            </a:r>
            <a:r>
              <a:rPr lang="en-US" sz="1400" dirty="0" smtClean="0">
                <a:solidFill>
                  <a:schemeClr val="tx2">
                    <a:lumMod val="75000"/>
                  </a:schemeClr>
                </a:solidFill>
                <a:latin typeface="Georgia" pitchFamily="18" charset="0"/>
              </a:rPr>
              <a:t>based </a:t>
            </a:r>
            <a:r>
              <a:rPr lang="en-US" sz="1400" dirty="0">
                <a:solidFill>
                  <a:schemeClr val="tx2">
                    <a:lumMod val="75000"/>
                  </a:schemeClr>
                </a:solidFill>
                <a:latin typeface="Georgia" pitchFamily="18" charset="0"/>
              </a:rPr>
              <a:t>in the US.”</a:t>
            </a:r>
          </a:p>
          <a:p>
            <a:pPr algn="just"/>
            <a:r>
              <a:rPr lang="en-US" sz="1400" dirty="0">
                <a:solidFill>
                  <a:schemeClr val="tx2">
                    <a:lumMod val="75000"/>
                  </a:schemeClr>
                </a:solidFill>
                <a:latin typeface="Georgia" pitchFamily="18" charset="0"/>
              </a:rPr>
              <a:t>		--Of this group, 80% used GRI as the standard </a:t>
            </a:r>
            <a:r>
              <a:rPr lang="en-US" sz="1400" dirty="0" smtClean="0">
                <a:solidFill>
                  <a:schemeClr val="tx2">
                    <a:lumMod val="75000"/>
                  </a:schemeClr>
                </a:solidFill>
                <a:latin typeface="Georgia" pitchFamily="18" charset="0"/>
              </a:rPr>
              <a:t>metric </a:t>
            </a:r>
            <a:r>
              <a:rPr lang="en-US" sz="1600" dirty="0" smtClean="0">
                <a:solidFill>
                  <a:schemeClr val="tx2">
                    <a:lumMod val="75000"/>
                  </a:schemeClr>
                </a:solidFill>
                <a:latin typeface="Georgia" pitchFamily="18" charset="0"/>
              </a:rPr>
              <a:t>			</a:t>
            </a:r>
            <a:endParaRPr lang="en-US" sz="1600" dirty="0">
              <a:solidFill>
                <a:schemeClr val="tx2">
                  <a:lumMod val="75000"/>
                </a:schemeClr>
              </a:solidFill>
              <a:latin typeface="Georgia" pitchFamily="18" charset="0"/>
            </a:endParaRPr>
          </a:p>
          <a:p>
            <a:pPr algn="just"/>
            <a:r>
              <a:rPr lang="en-US" sz="1600" dirty="0">
                <a:solidFill>
                  <a:schemeClr val="tx2">
                    <a:lumMod val="75000"/>
                  </a:schemeClr>
                </a:solidFill>
                <a:latin typeface="Georgia" pitchFamily="18" charset="0"/>
              </a:rPr>
              <a:t> 	B. </a:t>
            </a:r>
            <a:r>
              <a:rPr lang="en-US" sz="1600" dirty="0" smtClean="0">
                <a:solidFill>
                  <a:schemeClr val="tx2">
                    <a:lumMod val="75000"/>
                  </a:schemeClr>
                </a:solidFill>
                <a:latin typeface="Georgia" pitchFamily="18" charset="0"/>
              </a:rPr>
              <a:t>John </a:t>
            </a:r>
            <a:r>
              <a:rPr lang="en-US" sz="1600" dirty="0" err="1" smtClean="0">
                <a:solidFill>
                  <a:schemeClr val="tx2">
                    <a:lumMod val="75000"/>
                  </a:schemeClr>
                </a:solidFill>
                <a:latin typeface="Georgia" pitchFamily="18" charset="0"/>
              </a:rPr>
              <a:t>Ruggie</a:t>
            </a:r>
            <a:r>
              <a:rPr lang="en-US" sz="1600" dirty="0">
                <a:solidFill>
                  <a:schemeClr val="tx2">
                    <a:lumMod val="75000"/>
                  </a:schemeClr>
                </a:solidFill>
                <a:latin typeface="Georgia" pitchFamily="18" charset="0"/>
              </a:rPr>
              <a:t>, on the other hand, has found that while some of the largest </a:t>
            </a:r>
            <a:r>
              <a:rPr lang="en-US" sz="1600" dirty="0" smtClean="0">
                <a:solidFill>
                  <a:schemeClr val="tx2">
                    <a:lumMod val="75000"/>
                  </a:schemeClr>
                </a:solidFill>
                <a:latin typeface="Georgia" pitchFamily="18" charset="0"/>
              </a:rPr>
              <a:t>	global </a:t>
            </a:r>
            <a:r>
              <a:rPr lang="en-US" sz="1600" dirty="0">
                <a:solidFill>
                  <a:schemeClr val="tx2">
                    <a:lumMod val="75000"/>
                  </a:schemeClr>
                </a:solidFill>
                <a:latin typeface="Georgia" pitchFamily="18" charset="0"/>
              </a:rPr>
              <a:t>enterprises have not </a:t>
            </a:r>
            <a:r>
              <a:rPr lang="en-US" sz="1600" dirty="0" smtClean="0">
                <a:solidFill>
                  <a:schemeClr val="tx2">
                    <a:lumMod val="75000"/>
                  </a:schemeClr>
                </a:solidFill>
                <a:latin typeface="Georgia" pitchFamily="18" charset="0"/>
              </a:rPr>
              <a:t>adopted </a:t>
            </a:r>
            <a:r>
              <a:rPr lang="en-US" sz="1600" dirty="0">
                <a:solidFill>
                  <a:schemeClr val="tx2">
                    <a:lumMod val="75000"/>
                  </a:schemeClr>
                </a:solidFill>
                <a:latin typeface="Georgia" pitchFamily="18" charset="0"/>
              </a:rPr>
              <a:t>any of the available voluntary human </a:t>
            </a:r>
            <a:r>
              <a:rPr lang="en-US" sz="1600" dirty="0" smtClean="0">
                <a:solidFill>
                  <a:schemeClr val="tx2">
                    <a:lumMod val="75000"/>
                  </a:schemeClr>
                </a:solidFill>
                <a:latin typeface="Georgia" pitchFamily="18" charset="0"/>
              </a:rPr>
              <a:t>	rights </a:t>
            </a:r>
            <a:r>
              <a:rPr lang="en-US" sz="1600" dirty="0">
                <a:solidFill>
                  <a:schemeClr val="tx2">
                    <a:lumMod val="75000"/>
                  </a:schemeClr>
                </a:solidFill>
                <a:latin typeface="Georgia" pitchFamily="18" charset="0"/>
              </a:rPr>
              <a:t>codes of conduct, they either support or have b</a:t>
            </a:r>
            <a:r>
              <a:rPr lang="en-US" sz="1600" dirty="0" smtClean="0">
                <a:solidFill>
                  <a:schemeClr val="tx2">
                    <a:lumMod val="75000"/>
                  </a:schemeClr>
                </a:solidFill>
                <a:latin typeface="Georgia" pitchFamily="18" charset="0"/>
              </a:rPr>
              <a:t>een </a:t>
            </a:r>
            <a:r>
              <a:rPr lang="en-US" sz="1600" dirty="0">
                <a:solidFill>
                  <a:schemeClr val="tx2">
                    <a:lumMod val="75000"/>
                  </a:schemeClr>
                </a:solidFill>
                <a:latin typeface="Georgia" pitchFamily="18" charset="0"/>
              </a:rPr>
              <a:t>influenced by </a:t>
            </a:r>
            <a:r>
              <a:rPr lang="en-US" sz="1600" dirty="0" smtClean="0">
                <a:solidFill>
                  <a:schemeClr val="tx2">
                    <a:lumMod val="75000"/>
                  </a:schemeClr>
                </a:solidFill>
                <a:latin typeface="Georgia" pitchFamily="18" charset="0"/>
              </a:rPr>
              <a:t>	them</a:t>
            </a:r>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C.  Per KPMG, the problem continues to be communication to </a:t>
            </a:r>
            <a:r>
              <a:rPr lang="en-US" sz="1600" dirty="0" smtClean="0">
                <a:solidFill>
                  <a:schemeClr val="tx2">
                    <a:lumMod val="75000"/>
                  </a:schemeClr>
                </a:solidFill>
                <a:latin typeface="Georgia" pitchFamily="18" charset="0"/>
              </a:rPr>
              <a:t>	stakeholders—both </a:t>
            </a:r>
            <a:r>
              <a:rPr lang="en-US" sz="1600" dirty="0">
                <a:solidFill>
                  <a:schemeClr val="tx2">
                    <a:lumMod val="75000"/>
                  </a:schemeClr>
                </a:solidFill>
                <a:latin typeface="Georgia" pitchFamily="18" charset="0"/>
              </a:rPr>
              <a:t>as to the 	content and form of disclosure. </a:t>
            </a:r>
          </a:p>
          <a:p>
            <a:r>
              <a:rPr lang="en-US" sz="1600" dirty="0">
                <a:solidFill>
                  <a:schemeClr val="tx2">
                    <a:lumMod val="75000"/>
                  </a:schemeClr>
                </a:solidFill>
                <a:latin typeface="Georgia" pitchFamily="18" charset="0"/>
              </a:rPr>
              <a:t/>
            </a:r>
            <a:br>
              <a:rPr lang="en-US" sz="1600" dirty="0">
                <a:solidFill>
                  <a:schemeClr val="tx2">
                    <a:lumMod val="75000"/>
                  </a:schemeClr>
                </a:solidFill>
                <a:latin typeface="Georgia" pitchFamily="18" charset="0"/>
              </a:rPr>
            </a:br>
            <a:r>
              <a:rPr lang="en-US" sz="1600" dirty="0">
                <a:solidFill>
                  <a:schemeClr val="tx2">
                    <a:lumMod val="75000"/>
                  </a:schemeClr>
                </a:solidFill>
                <a:latin typeface="Georgia" pitchFamily="18" charset="0"/>
              </a:rPr>
              <a:t> </a:t>
            </a: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5355312"/>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a:t>
            </a:r>
            <a:r>
              <a:rPr lang="en-US" dirty="0">
                <a:solidFill>
                  <a:schemeClr val="tx2">
                    <a:lumMod val="75000"/>
                  </a:schemeClr>
                </a:solidFill>
                <a:latin typeface="Georgia" pitchFamily="18" charset="0"/>
              </a:rPr>
              <a:t>Private CSR standards, whether developed by civil society actors and adopted by an entity, or developed by an entity for its own use, are designed to fill a well recognized “governance gap”, </a:t>
            </a:r>
          </a:p>
          <a:p>
            <a:pPr algn="just"/>
            <a:r>
              <a:rPr lang="en-US" dirty="0">
                <a:solidFill>
                  <a:schemeClr val="tx2">
                    <a:lumMod val="75000"/>
                  </a:schemeClr>
                </a:solidFill>
                <a:latin typeface="Georgia" pitchFamily="18" charset="0"/>
              </a:rPr>
              <a:t>	--within which national regulation is unable to reach and </a:t>
            </a:r>
            <a:r>
              <a:rPr lang="en-US" dirty="0" smtClean="0">
                <a:solidFill>
                  <a:schemeClr val="tx2">
                    <a:lumMod val="75000"/>
                  </a:schemeClr>
                </a:solidFill>
                <a:latin typeface="Georgia" pitchFamily="18" charset="0"/>
              </a:rPr>
              <a:t>	international </a:t>
            </a:r>
            <a:r>
              <a:rPr lang="en-US" dirty="0">
                <a:solidFill>
                  <a:schemeClr val="tx2">
                    <a:lumMod val="75000"/>
                  </a:schemeClr>
                </a:solidFill>
                <a:latin typeface="Georgia" pitchFamily="18" charset="0"/>
              </a:rPr>
              <a:t>binding structures </a:t>
            </a:r>
            <a:r>
              <a:rPr lang="en-US" dirty="0" smtClean="0">
                <a:solidFill>
                  <a:schemeClr val="tx2">
                    <a:lumMod val="75000"/>
                  </a:schemeClr>
                </a:solidFill>
                <a:latin typeface="Georgia" pitchFamily="18" charset="0"/>
              </a:rPr>
              <a:t>are absent</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--Yet, in the context of transparency, these private efforts have also </a:t>
            </a:r>
            <a:r>
              <a:rPr lang="en-US" dirty="0" smtClean="0">
                <a:solidFill>
                  <a:schemeClr val="tx2">
                    <a:lumMod val="75000"/>
                  </a:schemeClr>
                </a:solidFill>
                <a:latin typeface="Georgia" pitchFamily="18" charset="0"/>
              </a:rPr>
              <a:t>	produced </a:t>
            </a:r>
            <a:r>
              <a:rPr lang="en-US" dirty="0">
                <a:solidFill>
                  <a:schemeClr val="tx2">
                    <a:lumMod val="75000"/>
                  </a:schemeClr>
                </a:solidFill>
                <a:latin typeface="Georgia" pitchFamily="18" charset="0"/>
              </a:rPr>
              <a:t>“gaps.”</a:t>
            </a:r>
          </a:p>
          <a:p>
            <a:pPr algn="just"/>
            <a:r>
              <a:rPr lang="en-US" dirty="0">
                <a:solidFill>
                  <a:schemeClr val="tx2">
                    <a:lumMod val="75000"/>
                  </a:schemeClr>
                </a:solidFill>
                <a:latin typeface="Georgia" pitchFamily="18" charset="0"/>
              </a:rPr>
              <a:t>	-- Current scholarship has not yet produced a common theoretical </a:t>
            </a:r>
            <a:r>
              <a:rPr lang="en-US" dirty="0" smtClean="0">
                <a:solidFill>
                  <a:schemeClr val="tx2">
                    <a:lumMod val="75000"/>
                  </a:schemeClr>
                </a:solidFill>
                <a:latin typeface="Georgia" pitchFamily="18" charset="0"/>
              </a:rPr>
              <a:t>	approach</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--result of this lack of academic, political, or doctrinal consensus is an environment in which a wide array of different CSR doctrines, schemes and initiatives are employed, </a:t>
            </a:r>
          </a:p>
          <a:p>
            <a:pPr algn="just"/>
            <a:r>
              <a:rPr lang="en-US" dirty="0">
                <a:solidFill>
                  <a:schemeClr val="tx2">
                    <a:lumMod val="75000"/>
                  </a:schemeClr>
                </a:solidFill>
                <a:latin typeface="Georgia" pitchFamily="18" charset="0"/>
              </a:rPr>
              <a:t>	A. development of cultures of informal convergence developing </a:t>
            </a:r>
            <a:r>
              <a:rPr lang="en-US" dirty="0" smtClean="0">
                <a:solidFill>
                  <a:schemeClr val="tx2">
                    <a:lumMod val="75000"/>
                  </a:schemeClr>
                </a:solidFill>
                <a:latin typeface="Georgia" pitchFamily="18" charset="0"/>
              </a:rPr>
              <a:t>	around functionally differentiated </a:t>
            </a:r>
            <a:r>
              <a:rPr lang="en-US" dirty="0">
                <a:solidFill>
                  <a:schemeClr val="tx2">
                    <a:lumMod val="75000"/>
                  </a:schemeClr>
                </a:solidFill>
                <a:latin typeface="Georgia" pitchFamily="18" charset="0"/>
              </a:rPr>
              <a:t>production sectors.</a:t>
            </a:r>
            <a:endParaRPr lang="en-US" dirty="0">
              <a:solidFill>
                <a:schemeClr val="tx2">
                  <a:lumMod val="75000"/>
                </a:schemeClr>
              </a:solidFill>
              <a:effectLst/>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186309"/>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r>
              <a:rPr lang="en-US" dirty="0">
                <a:solidFill>
                  <a:schemeClr val="tx2">
                    <a:lumMod val="75000"/>
                  </a:schemeClr>
                </a:solidFill>
                <a:latin typeface="Georgia" pitchFamily="18" charset="0"/>
              </a:rPr>
              <a:t>	</a:t>
            </a:r>
            <a:r>
              <a:rPr lang="en-US" dirty="0" smtClean="0">
                <a:solidFill>
                  <a:schemeClr val="tx2">
                    <a:lumMod val="75000"/>
                  </a:schemeClr>
                </a:solidFill>
                <a:latin typeface="Georgia" pitchFamily="18" charset="0"/>
              </a:rPr>
              <a:t>	BP </a:t>
            </a:r>
            <a:r>
              <a:rPr lang="en-US" dirty="0">
                <a:solidFill>
                  <a:schemeClr val="tx2">
                    <a:lumMod val="75000"/>
                  </a:schemeClr>
                </a:solidFill>
                <a:latin typeface="Georgia" pitchFamily="18" charset="0"/>
              </a:rPr>
              <a:t>as an Example:</a:t>
            </a:r>
          </a:p>
          <a:p>
            <a:r>
              <a:rPr lang="en-US" dirty="0">
                <a:solidFill>
                  <a:schemeClr val="tx2">
                    <a:lumMod val="75000"/>
                  </a:schemeClr>
                </a:solidFill>
                <a:latin typeface="Georgia" pitchFamily="18" charset="0"/>
              </a:rPr>
              <a:t> </a:t>
            </a:r>
          </a:p>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a:t>
            </a:r>
            <a:r>
              <a:rPr lang="en-US" dirty="0">
                <a:solidFill>
                  <a:schemeClr val="tx2">
                    <a:lumMod val="75000"/>
                  </a:schemeClr>
                </a:solidFill>
                <a:latin typeface="Georgia" pitchFamily="18" charset="0"/>
              </a:rPr>
              <a:t>focus on environmental reporting of </a:t>
            </a:r>
            <a:r>
              <a:rPr lang="en-US" b="1" dirty="0">
                <a:solidFill>
                  <a:srgbClr val="FF0000"/>
                </a:solidFill>
                <a:latin typeface="Georgia" pitchFamily="18" charset="0"/>
              </a:rPr>
              <a:t>British Petroleum </a:t>
            </a:r>
            <a:r>
              <a:rPr lang="en-US" dirty="0">
                <a:solidFill>
                  <a:schemeClr val="tx2">
                    <a:lumMod val="75000"/>
                  </a:schemeClr>
                </a:solidFill>
                <a:latin typeface="Georgia" pitchFamily="18" charset="0"/>
              </a:rPr>
              <a:t>(BP) during the course of the </a:t>
            </a:r>
            <a:r>
              <a:rPr lang="en-US" dirty="0" err="1">
                <a:solidFill>
                  <a:schemeClr val="tx2">
                    <a:lumMod val="75000"/>
                  </a:schemeClr>
                </a:solidFill>
                <a:latin typeface="Georgia" pitchFamily="18" charset="0"/>
              </a:rPr>
              <a:t>Deepwater</a:t>
            </a:r>
            <a:r>
              <a:rPr lang="en-US" dirty="0">
                <a:solidFill>
                  <a:schemeClr val="tx2">
                    <a:lumMod val="75000"/>
                  </a:schemeClr>
                </a:solidFill>
                <a:latin typeface="Georgia" pitchFamily="18" charset="0"/>
              </a:rPr>
              <a:t> Horizon spill was selected. </a:t>
            </a:r>
          </a:p>
          <a:p>
            <a:pPr algn="just"/>
            <a:r>
              <a:rPr lang="en-US" dirty="0">
                <a:solidFill>
                  <a:schemeClr val="tx2">
                    <a:lumMod val="75000"/>
                  </a:schemeClr>
                </a:solidFill>
                <a:latin typeface="Georgia" pitchFamily="18" charset="0"/>
              </a:rPr>
              <a:t>	A.  The initial accident,</a:t>
            </a:r>
          </a:p>
          <a:p>
            <a:pPr algn="just"/>
            <a:r>
              <a:rPr lang="en-US" dirty="0">
                <a:solidFill>
                  <a:schemeClr val="tx2">
                    <a:lumMod val="75000"/>
                  </a:schemeClr>
                </a:solidFill>
                <a:latin typeface="Georgia" pitchFamily="18" charset="0"/>
              </a:rPr>
              <a:t>	B. the subsequent failure to immediately prevent the leak, and </a:t>
            </a:r>
          </a:p>
          <a:p>
            <a:pPr algn="just"/>
            <a:r>
              <a:rPr lang="en-US" dirty="0">
                <a:solidFill>
                  <a:schemeClr val="tx2">
                    <a:lumMod val="75000"/>
                  </a:schemeClr>
                </a:solidFill>
                <a:latin typeface="Georgia" pitchFamily="18" charset="0"/>
              </a:rPr>
              <a:t>	C. a variety of controversies involving the attitude of BP executives </a:t>
            </a:r>
            <a:r>
              <a:rPr lang="en-US" dirty="0" smtClean="0">
                <a:solidFill>
                  <a:schemeClr val="tx2">
                    <a:lumMod val="75000"/>
                  </a:schemeClr>
                </a:solidFill>
                <a:latin typeface="Georgia" pitchFamily="18" charset="0"/>
              </a:rPr>
              <a:t>	toward </a:t>
            </a:r>
            <a:r>
              <a:rPr lang="en-US" dirty="0">
                <a:solidFill>
                  <a:schemeClr val="tx2">
                    <a:lumMod val="75000"/>
                  </a:schemeClr>
                </a:solidFill>
                <a:latin typeface="Georgia" pitchFamily="18" charset="0"/>
              </a:rPr>
              <a:t>the spill, restitution </a:t>
            </a:r>
            <a:r>
              <a:rPr lang="en-US" dirty="0" smtClean="0">
                <a:solidFill>
                  <a:schemeClr val="tx2">
                    <a:lumMod val="75000"/>
                  </a:schemeClr>
                </a:solidFill>
                <a:latin typeface="Georgia" pitchFamily="18" charset="0"/>
              </a:rPr>
              <a:t>payments </a:t>
            </a:r>
            <a:r>
              <a:rPr lang="en-US" dirty="0">
                <a:solidFill>
                  <a:schemeClr val="tx2">
                    <a:lumMod val="75000"/>
                  </a:schemeClr>
                </a:solidFill>
                <a:latin typeface="Georgia" pitchFamily="18" charset="0"/>
              </a:rPr>
              <a:t>to those whose livelihoods </a:t>
            </a:r>
            <a:r>
              <a:rPr lang="en-US" dirty="0" smtClean="0">
                <a:solidFill>
                  <a:schemeClr val="tx2">
                    <a:lumMod val="75000"/>
                  </a:schemeClr>
                </a:solidFill>
                <a:latin typeface="Georgia" pitchFamily="18" charset="0"/>
              </a:rPr>
              <a:t>	were </a:t>
            </a:r>
            <a:r>
              <a:rPr lang="en-US" dirty="0">
                <a:solidFill>
                  <a:schemeClr val="tx2">
                    <a:lumMod val="75000"/>
                  </a:schemeClr>
                </a:solidFill>
                <a:latin typeface="Georgia" pitchFamily="18" charset="0"/>
              </a:rPr>
              <a:t>lost or reduced by the disaster, and </a:t>
            </a:r>
          </a:p>
          <a:p>
            <a:pPr algn="just"/>
            <a:r>
              <a:rPr lang="en-US" dirty="0">
                <a:solidFill>
                  <a:schemeClr val="tx2">
                    <a:lumMod val="75000"/>
                  </a:schemeClr>
                </a:solidFill>
                <a:latin typeface="Georgia" pitchFamily="18" charset="0"/>
              </a:rPr>
              <a:t>	D. allegations of ‘</a:t>
            </a:r>
            <a:r>
              <a:rPr lang="en-US" dirty="0" err="1">
                <a:solidFill>
                  <a:schemeClr val="tx2">
                    <a:lumMod val="75000"/>
                  </a:schemeClr>
                </a:solidFill>
                <a:latin typeface="Georgia" pitchFamily="18" charset="0"/>
              </a:rPr>
              <a:t>greenwashing</a:t>
            </a:r>
            <a:r>
              <a:rPr lang="en-US" dirty="0">
                <a:solidFill>
                  <a:schemeClr val="tx2">
                    <a:lumMod val="75000"/>
                  </a:schemeClr>
                </a:solidFill>
                <a:latin typeface="Georgia" pitchFamily="18" charset="0"/>
              </a:rPr>
              <a:t>’ regarding subsequent behavior by </a:t>
            </a:r>
            <a:r>
              <a:rPr lang="en-US" dirty="0" smtClean="0">
                <a:solidFill>
                  <a:schemeClr val="tx2">
                    <a:lumMod val="75000"/>
                  </a:schemeClr>
                </a:solidFill>
                <a:latin typeface="Georgia" pitchFamily="18" charset="0"/>
              </a:rPr>
              <a:t>	the </a:t>
            </a:r>
            <a:r>
              <a:rPr lang="en-US" dirty="0">
                <a:solidFill>
                  <a:schemeClr val="tx2">
                    <a:lumMod val="75000"/>
                  </a:schemeClr>
                </a:solidFill>
                <a:latin typeface="Georgia" pitchFamily="18" charset="0"/>
              </a:rPr>
              <a:t>petroleum company all </a:t>
            </a:r>
            <a:r>
              <a:rPr lang="en-US" dirty="0" smtClean="0">
                <a:solidFill>
                  <a:schemeClr val="tx2">
                    <a:lumMod val="75000"/>
                  </a:schemeClr>
                </a:solidFill>
                <a:latin typeface="Georgia" pitchFamily="18" charset="0"/>
              </a:rPr>
              <a:t>received </a:t>
            </a:r>
            <a:r>
              <a:rPr lang="en-US" dirty="0">
                <a:solidFill>
                  <a:schemeClr val="tx2">
                    <a:lumMod val="75000"/>
                  </a:schemeClr>
                </a:solidFill>
                <a:latin typeface="Georgia" pitchFamily="18" charset="0"/>
              </a:rPr>
              <a:t>tremendous amounts of play </a:t>
            </a:r>
            <a:r>
              <a:rPr lang="en-US" dirty="0" smtClean="0">
                <a:solidFill>
                  <a:schemeClr val="tx2">
                    <a:lumMod val="75000"/>
                  </a:schemeClr>
                </a:solidFill>
                <a:latin typeface="Georgia" pitchFamily="18" charset="0"/>
              </a:rPr>
              <a:t>	in </a:t>
            </a:r>
            <a:r>
              <a:rPr lang="en-US" dirty="0">
                <a:solidFill>
                  <a:schemeClr val="tx2">
                    <a:lumMod val="75000"/>
                  </a:schemeClr>
                </a:solidFill>
                <a:latin typeface="Georgia" pitchFamily="18" charset="0"/>
              </a:rPr>
              <a:t>media around the world.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--BP responded to scrutiny by promising an increased degree of transparency regarding its response to the spill and its ongoing cleanup efforts.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--Questions remained about the nature of the failures of efforts toward greater transparency regarding the environmental effects of international business to anticipate and prevent this event.</a:t>
            </a:r>
            <a:endParaRPr lang="en-US" dirty="0">
              <a:solidFill>
                <a:schemeClr val="tx2">
                  <a:lumMod val="75000"/>
                </a:schemeClr>
              </a:solidFill>
              <a:effectLst/>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7294305"/>
          </a:xfrm>
          <a:prstGeom prst="rect">
            <a:avLst/>
          </a:prstGeom>
        </p:spPr>
        <p:txBody>
          <a:bodyPr wrap="square">
            <a:spAutoFit/>
          </a:bodyPr>
          <a:lstStyle/>
          <a:p>
            <a:pPr algn="ctr"/>
            <a:endParaRPr lang="en-US" sz="1600" i="1" dirty="0" smtClean="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		--</a:t>
            </a:r>
            <a:r>
              <a:rPr lang="en-US" sz="1600" dirty="0">
                <a:solidFill>
                  <a:schemeClr val="tx2">
                    <a:lumMod val="75000"/>
                  </a:schemeClr>
                </a:solidFill>
                <a:latin typeface="Georgia" pitchFamily="18" charset="0"/>
              </a:rPr>
              <a:t>Before the spill, BP enjoyed an international reputation as a </a:t>
            </a:r>
            <a:r>
              <a:rPr lang="en-US" sz="1600" dirty="0" smtClean="0">
                <a:solidFill>
                  <a:schemeClr val="tx2">
                    <a:lumMod val="75000"/>
                  </a:schemeClr>
                </a:solidFill>
                <a:latin typeface="Georgia" pitchFamily="18" charset="0"/>
              </a:rPr>
              <a:t>		model </a:t>
            </a:r>
            <a:r>
              <a:rPr lang="en-US" sz="1600" dirty="0">
                <a:solidFill>
                  <a:schemeClr val="tx2">
                    <a:lumMod val="75000"/>
                  </a:schemeClr>
                </a:solidFill>
                <a:latin typeface="Georgia" pitchFamily="18" charset="0"/>
              </a:rPr>
              <a:t>of transparency</a:t>
            </a:r>
          </a:p>
          <a:p>
            <a:pPr algn="just"/>
            <a:endParaRPr lang="en-US" sz="1600" dirty="0" smtClean="0">
              <a:solidFill>
                <a:schemeClr val="tx2">
                  <a:lumMod val="75000"/>
                </a:schemeClr>
              </a:solidFill>
              <a:latin typeface="Georgia" pitchFamily="18" charset="0"/>
            </a:endParaRPr>
          </a:p>
          <a:p>
            <a:pPr algn="just"/>
            <a:r>
              <a:rPr lang="en-US" sz="1600" dirty="0">
                <a:solidFill>
                  <a:schemeClr val="tx2">
                    <a:lumMod val="75000"/>
                  </a:schemeClr>
                </a:solidFill>
                <a:latin typeface="Georgia" pitchFamily="18" charset="0"/>
              </a:rPr>
              <a:t>	A. Won over many of the industry’s toughest skeptics, including </a:t>
            </a:r>
            <a:r>
              <a:rPr lang="en-US" sz="1600" dirty="0" smtClean="0">
                <a:solidFill>
                  <a:schemeClr val="tx2">
                    <a:lumMod val="75000"/>
                  </a:schemeClr>
                </a:solidFill>
                <a:latin typeface="Georgia" pitchFamily="18" charset="0"/>
              </a:rPr>
              <a:t>	environmental </a:t>
            </a:r>
            <a:r>
              <a:rPr lang="en-US" sz="1600" dirty="0">
                <a:solidFill>
                  <a:schemeClr val="tx2">
                    <a:lumMod val="75000"/>
                  </a:schemeClr>
                </a:solidFill>
                <a:latin typeface="Georgia" pitchFamily="18" charset="0"/>
              </a:rPr>
              <a:t>groups and </a:t>
            </a:r>
            <a:r>
              <a:rPr lang="en-US" sz="1600" dirty="0" smtClean="0">
                <a:solidFill>
                  <a:schemeClr val="tx2">
                    <a:lumMod val="75000"/>
                  </a:schemeClr>
                </a:solidFill>
                <a:latin typeface="Georgia" pitchFamily="18" charset="0"/>
              </a:rPr>
              <a:t>social investing </a:t>
            </a:r>
            <a:r>
              <a:rPr lang="en-US" sz="1600" dirty="0">
                <a:solidFill>
                  <a:schemeClr val="tx2">
                    <a:lumMod val="75000"/>
                  </a:schemeClr>
                </a:solidFill>
                <a:latin typeface="Georgia" pitchFamily="18" charset="0"/>
              </a:rPr>
              <a:t>mutual funds. </a:t>
            </a:r>
          </a:p>
          <a:p>
            <a:pPr algn="just"/>
            <a:r>
              <a:rPr lang="en-US" sz="1600" dirty="0">
                <a:solidFill>
                  <a:schemeClr val="tx2">
                    <a:lumMod val="75000"/>
                  </a:schemeClr>
                </a:solidFill>
                <a:latin typeface="Georgia" pitchFamily="18" charset="0"/>
              </a:rPr>
              <a:t>	B. routinely rated as among the most transparent companies in </a:t>
            </a:r>
            <a:r>
              <a:rPr lang="en-US" sz="1600" dirty="0" smtClean="0">
                <a:solidFill>
                  <a:schemeClr val="tx2">
                    <a:lumMod val="75000"/>
                  </a:schemeClr>
                </a:solidFill>
                <a:latin typeface="Georgia" pitchFamily="18" charset="0"/>
              </a:rPr>
              <a:t>	assessments </a:t>
            </a:r>
            <a:r>
              <a:rPr lang="en-US" sz="1600" dirty="0">
                <a:solidFill>
                  <a:schemeClr val="tx2">
                    <a:lumMod val="75000"/>
                  </a:schemeClr>
                </a:solidFill>
                <a:latin typeface="Georgia" pitchFamily="18" charset="0"/>
              </a:rPr>
              <a:t>of governance and </a:t>
            </a:r>
            <a:r>
              <a:rPr lang="en-US" sz="1600" dirty="0" smtClean="0">
                <a:solidFill>
                  <a:schemeClr val="tx2">
                    <a:lumMod val="75000"/>
                  </a:schemeClr>
                </a:solidFill>
                <a:latin typeface="Georgia" pitchFamily="18" charset="0"/>
              </a:rPr>
              <a:t>transparency</a:t>
            </a:r>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--BP’s annual reports contained substantial reporting on social and environmental issues.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--Its </a:t>
            </a:r>
            <a:r>
              <a:rPr lang="en-US" sz="1600" dirty="0" err="1">
                <a:solidFill>
                  <a:schemeClr val="tx2">
                    <a:lumMod val="75000"/>
                  </a:schemeClr>
                </a:solidFill>
                <a:latin typeface="Georgia" pitchFamily="18" charset="0"/>
              </a:rPr>
              <a:t>CoPs</a:t>
            </a:r>
            <a:r>
              <a:rPr lang="en-US" sz="1600" dirty="0">
                <a:solidFill>
                  <a:schemeClr val="tx2">
                    <a:lumMod val="75000"/>
                  </a:schemeClr>
                </a:solidFill>
                <a:latin typeface="Georgia" pitchFamily="18" charset="0"/>
              </a:rPr>
              <a:t> for the years 2009 and 2010 conformed to the UNGC requirements.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--form of transparency balanced need to be accurate with need to be accessible to a wide public. </a:t>
            </a:r>
          </a:p>
          <a:p>
            <a:pPr algn="just"/>
            <a:r>
              <a:rPr lang="en-US" sz="1600" dirty="0">
                <a:solidFill>
                  <a:schemeClr val="tx2">
                    <a:lumMod val="75000"/>
                  </a:schemeClr>
                </a:solidFill>
                <a:latin typeface="Georgia" pitchFamily="18" charset="0"/>
              </a:rPr>
              <a:t>	A. Among the features of the 2009 </a:t>
            </a:r>
            <a:r>
              <a:rPr lang="en-US" sz="1600" dirty="0" err="1">
                <a:solidFill>
                  <a:schemeClr val="tx2">
                    <a:lumMod val="75000"/>
                  </a:schemeClr>
                </a:solidFill>
                <a:latin typeface="Georgia" pitchFamily="18" charset="0"/>
              </a:rPr>
              <a:t>CoP</a:t>
            </a:r>
            <a:r>
              <a:rPr lang="en-US" sz="1600" dirty="0">
                <a:solidFill>
                  <a:schemeClr val="tx2">
                    <a:lumMod val="75000"/>
                  </a:schemeClr>
                </a:solidFill>
                <a:latin typeface="Georgia" pitchFamily="18" charset="0"/>
              </a:rPr>
              <a:t>:</a:t>
            </a:r>
          </a:p>
          <a:p>
            <a:pPr algn="just"/>
            <a:r>
              <a:rPr lang="en-US" sz="1600" dirty="0">
                <a:solidFill>
                  <a:schemeClr val="tx2">
                    <a:lumMod val="75000"/>
                  </a:schemeClr>
                </a:solidFill>
                <a:latin typeface="Georgia" pitchFamily="18" charset="0"/>
              </a:rPr>
              <a:t>		</a:t>
            </a:r>
            <a:endParaRPr lang="en-US" sz="1600" dirty="0" smtClean="0">
              <a:solidFill>
                <a:schemeClr val="tx2">
                  <a:lumMod val="75000"/>
                </a:schemeClr>
              </a:solidFill>
              <a:latin typeface="Georgia" pitchFamily="18" charset="0"/>
            </a:endParaRPr>
          </a:p>
          <a:p>
            <a:pPr algn="just"/>
            <a:r>
              <a:rPr lang="en-US" sz="1600" dirty="0">
                <a:solidFill>
                  <a:schemeClr val="tx2">
                    <a:lumMod val="75000"/>
                  </a:schemeClr>
                </a:solidFill>
                <a:latin typeface="Georgia" pitchFamily="18" charset="0"/>
              </a:rPr>
              <a:t>	</a:t>
            </a:r>
            <a:r>
              <a:rPr lang="en-US" sz="1600" dirty="0" smtClean="0">
                <a:solidFill>
                  <a:schemeClr val="tx2">
                    <a:lumMod val="75000"/>
                  </a:schemeClr>
                </a:solidFill>
                <a:latin typeface="Georgia" pitchFamily="18" charset="0"/>
              </a:rPr>
              <a:t>	</a:t>
            </a:r>
            <a:r>
              <a:rPr lang="en-US" sz="1200" dirty="0" err="1" smtClean="0">
                <a:solidFill>
                  <a:schemeClr val="tx2">
                    <a:lumMod val="75000"/>
                  </a:schemeClr>
                </a:solidFill>
                <a:latin typeface="Georgia" pitchFamily="18" charset="0"/>
              </a:rPr>
              <a:t>i</a:t>
            </a:r>
            <a:r>
              <a:rPr lang="en-US" sz="1200" dirty="0">
                <a:solidFill>
                  <a:schemeClr val="tx2">
                    <a:lumMod val="75000"/>
                  </a:schemeClr>
                </a:solidFill>
                <a:latin typeface="Georgia" pitchFamily="18" charset="0"/>
              </a:rPr>
              <a:t>.  a faux question-and-answer session with then-Group Chief </a:t>
            </a:r>
            <a:r>
              <a:rPr lang="en-US" sz="1200" dirty="0" smtClean="0">
                <a:solidFill>
                  <a:schemeClr val="tx2">
                    <a:lumMod val="75000"/>
                  </a:schemeClr>
                </a:solidFill>
                <a:latin typeface="Georgia" pitchFamily="18" charset="0"/>
              </a:rPr>
              <a:t>Executive</a:t>
            </a:r>
            <a:r>
              <a:rPr lang="en-US" sz="1200" dirty="0">
                <a:solidFill>
                  <a:schemeClr val="tx2">
                    <a:lumMod val="75000"/>
                  </a:schemeClr>
                </a:solidFill>
                <a:latin typeface="Georgia" pitchFamily="18" charset="0"/>
              </a:rPr>
              <a:t>, Tony </a:t>
            </a:r>
            <a:r>
              <a:rPr lang="en-US" sz="1200" dirty="0" smtClean="0">
                <a:solidFill>
                  <a:schemeClr val="tx2">
                    <a:lumMod val="75000"/>
                  </a:schemeClr>
                </a:solidFill>
                <a:latin typeface="Georgia" pitchFamily="18" charset="0"/>
              </a:rPr>
              <a:t>							Hayward</a:t>
            </a:r>
            <a:r>
              <a:rPr lang="en-US" sz="1200" dirty="0">
                <a:solidFill>
                  <a:schemeClr val="tx2">
                    <a:lumMod val="75000"/>
                  </a:schemeClr>
                </a:solidFill>
                <a:latin typeface="Georgia" pitchFamily="18" charset="0"/>
              </a:rPr>
              <a:t>,</a:t>
            </a:r>
          </a:p>
          <a:p>
            <a:pPr algn="just"/>
            <a:r>
              <a:rPr lang="en-US" sz="1200" dirty="0">
                <a:solidFill>
                  <a:schemeClr val="tx2">
                    <a:lumMod val="75000"/>
                  </a:schemeClr>
                </a:solidFill>
                <a:latin typeface="Georgia" pitchFamily="18" charset="0"/>
              </a:rPr>
              <a:t>		ii.  magazine style articles describing recent low carbon energy </a:t>
            </a:r>
            <a:r>
              <a:rPr lang="en-US" sz="1200" dirty="0" smtClean="0">
                <a:solidFill>
                  <a:schemeClr val="tx2">
                    <a:lumMod val="75000"/>
                  </a:schemeClr>
                </a:solidFill>
                <a:latin typeface="Georgia" pitchFamily="18" charset="0"/>
              </a:rPr>
              <a:t>investments </a:t>
            </a:r>
            <a:r>
              <a:rPr lang="en-US" sz="1200" dirty="0">
                <a:solidFill>
                  <a:schemeClr val="tx2">
                    <a:lumMod val="75000"/>
                  </a:schemeClr>
                </a:solidFill>
                <a:latin typeface="Georgia" pitchFamily="18" charset="0"/>
              </a:rPr>
              <a:t>by BP, </a:t>
            </a:r>
          </a:p>
          <a:p>
            <a:pPr algn="just"/>
            <a:r>
              <a:rPr lang="en-US" sz="1200" dirty="0">
                <a:solidFill>
                  <a:schemeClr val="tx2">
                    <a:lumMod val="75000"/>
                  </a:schemeClr>
                </a:solidFill>
                <a:latin typeface="Georgia" pitchFamily="18" charset="0"/>
              </a:rPr>
              <a:t>		iii. a so-called special feature describing issues of contention </a:t>
            </a:r>
            <a:r>
              <a:rPr lang="en-US" sz="1200" dirty="0" smtClean="0">
                <a:solidFill>
                  <a:schemeClr val="tx2">
                    <a:lumMod val="75000"/>
                  </a:schemeClr>
                </a:solidFill>
                <a:latin typeface="Georgia" pitchFamily="18" charset="0"/>
              </a:rPr>
              <a:t>relating </a:t>
            </a:r>
            <a:r>
              <a:rPr lang="en-US" sz="1200" dirty="0">
                <a:solidFill>
                  <a:schemeClr val="tx2">
                    <a:lumMod val="75000"/>
                  </a:schemeClr>
                </a:solidFill>
                <a:latin typeface="Georgia" pitchFamily="18" charset="0"/>
              </a:rPr>
              <a:t>to Canadian sand 		oil expiration, and </a:t>
            </a:r>
          </a:p>
          <a:p>
            <a:pPr algn="just"/>
            <a:r>
              <a:rPr lang="en-US" sz="1200" dirty="0">
                <a:solidFill>
                  <a:schemeClr val="tx2">
                    <a:lumMod val="75000"/>
                  </a:schemeClr>
                </a:solidFill>
                <a:latin typeface="Georgia" pitchFamily="18" charset="0"/>
              </a:rPr>
              <a:t>		iv. a page devoted to safety and operational performance “at a glance”. </a:t>
            </a:r>
            <a:endParaRPr lang="en-US" sz="1200" dirty="0" smtClean="0">
              <a:solidFill>
                <a:schemeClr val="tx2">
                  <a:lumMod val="75000"/>
                </a:schemeClr>
              </a:solidFill>
              <a:latin typeface="Georgia" pitchFamily="18" charset="0"/>
            </a:endParaRPr>
          </a:p>
          <a:p>
            <a:pPr algn="just"/>
            <a:endParaRPr lang="en-US" sz="1200" dirty="0">
              <a:solidFill>
                <a:schemeClr val="tx2">
                  <a:lumMod val="75000"/>
                </a:schemeClr>
              </a:solidFill>
              <a:latin typeface="Georgia" pitchFamily="18" charset="0"/>
            </a:endParaRPr>
          </a:p>
          <a:p>
            <a:pPr algn="just"/>
            <a:r>
              <a:rPr lang="en-US" sz="1600" dirty="0">
                <a:solidFill>
                  <a:schemeClr val="tx2">
                    <a:lumMod val="75000"/>
                  </a:schemeClr>
                </a:solidFill>
                <a:latin typeface="Georgia" pitchFamily="18" charset="0"/>
              </a:rPr>
              <a:t>	B. Each of these pages also contains a link to a separate BP website, </a:t>
            </a:r>
            <a:r>
              <a:rPr lang="en-US" sz="1600" dirty="0" smtClean="0">
                <a:solidFill>
                  <a:schemeClr val="tx2">
                    <a:lumMod val="75000"/>
                  </a:schemeClr>
                </a:solidFill>
                <a:latin typeface="Georgia" pitchFamily="18" charset="0"/>
              </a:rPr>
              <a:t>	maintaining </a:t>
            </a:r>
            <a:r>
              <a:rPr lang="en-US" sz="1600" dirty="0">
                <a:solidFill>
                  <a:schemeClr val="tx2">
                    <a:lumMod val="75000"/>
                  </a:schemeClr>
                </a:solidFill>
                <a:latin typeface="Georgia" pitchFamily="18" charset="0"/>
              </a:rPr>
              <a:t>recent </a:t>
            </a:r>
            <a:r>
              <a:rPr lang="en-US" sz="1600" dirty="0" smtClean="0">
                <a:solidFill>
                  <a:schemeClr val="tx2">
                    <a:lumMod val="75000"/>
                  </a:schemeClr>
                </a:solidFill>
                <a:latin typeface="Georgia" pitchFamily="18" charset="0"/>
              </a:rPr>
              <a:t>information </a:t>
            </a:r>
            <a:r>
              <a:rPr lang="en-US" sz="1600" dirty="0">
                <a:solidFill>
                  <a:schemeClr val="tx2">
                    <a:lumMod val="75000"/>
                  </a:schemeClr>
                </a:solidFill>
                <a:latin typeface="Georgia" pitchFamily="18" charset="0"/>
              </a:rPr>
              <a:t>on a topic related to that of the page on </a:t>
            </a:r>
            <a:r>
              <a:rPr lang="en-US" sz="1600" dirty="0" smtClean="0">
                <a:solidFill>
                  <a:schemeClr val="tx2">
                    <a:lumMod val="75000"/>
                  </a:schemeClr>
                </a:solidFill>
                <a:latin typeface="Georgia" pitchFamily="18" charset="0"/>
              </a:rPr>
              <a:t>	which </a:t>
            </a:r>
            <a:r>
              <a:rPr lang="en-US" sz="1600" dirty="0">
                <a:solidFill>
                  <a:schemeClr val="tx2">
                    <a:lumMod val="75000"/>
                  </a:schemeClr>
                </a:solidFill>
                <a:latin typeface="Georgia" pitchFamily="18" charset="0"/>
              </a:rPr>
              <a:t>the link appears in the </a:t>
            </a:r>
            <a:r>
              <a:rPr lang="en-US" sz="1600" dirty="0" err="1">
                <a:solidFill>
                  <a:schemeClr val="tx2">
                    <a:lumMod val="75000"/>
                  </a:schemeClr>
                </a:solidFill>
                <a:latin typeface="Georgia" pitchFamily="18" charset="0"/>
              </a:rPr>
              <a:t>CoP.</a:t>
            </a:r>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
            </a:r>
            <a:br>
              <a:rPr lang="en-US" sz="1600" dirty="0">
                <a:solidFill>
                  <a:schemeClr val="tx2">
                    <a:lumMod val="75000"/>
                  </a:schemeClr>
                </a:solidFill>
                <a:latin typeface="Georgia" pitchFamily="18" charset="0"/>
              </a:rPr>
            </a:br>
            <a:r>
              <a:rPr lang="en-US" sz="1600" dirty="0">
                <a:solidFill>
                  <a:schemeClr val="tx2">
                    <a:lumMod val="75000"/>
                  </a:schemeClr>
                </a:solidFill>
                <a:latin typeface="Georgia" pitchFamily="18" charset="0"/>
              </a:rPr>
              <a:t> </a:t>
            </a: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155531"/>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a:t>
            </a:r>
            <a:r>
              <a:rPr lang="en-US" dirty="0">
                <a:solidFill>
                  <a:schemeClr val="tx2">
                    <a:lumMod val="75000"/>
                  </a:schemeClr>
                </a:solidFill>
                <a:latin typeface="Georgia" pitchFamily="18" charset="0"/>
              </a:rPr>
              <a:t>Compliance reporting a major focus of reports</a:t>
            </a:r>
          </a:p>
          <a:p>
            <a:pPr algn="just"/>
            <a:r>
              <a:rPr lang="en-US" dirty="0">
                <a:solidFill>
                  <a:schemeClr val="tx2">
                    <a:lumMod val="75000"/>
                  </a:schemeClr>
                </a:solidFill>
                <a:latin typeface="Georgia" pitchFamily="18" charset="0"/>
              </a:rPr>
              <a:t>	A. suggests both the availability of corporate choices among </a:t>
            </a:r>
            <a:r>
              <a:rPr lang="en-US" dirty="0" smtClean="0">
                <a:solidFill>
                  <a:schemeClr val="tx2">
                    <a:lumMod val="75000"/>
                  </a:schemeClr>
                </a:solidFill>
                <a:latin typeface="Georgia" pitchFamily="18" charset="0"/>
              </a:rPr>
              <a:t>	disclosure </a:t>
            </a:r>
            <a:r>
              <a:rPr lang="en-US" dirty="0">
                <a:solidFill>
                  <a:schemeClr val="tx2">
                    <a:lumMod val="75000"/>
                  </a:schemeClr>
                </a:solidFill>
                <a:latin typeface="Georgia" pitchFamily="18" charset="0"/>
              </a:rPr>
              <a:t>systems and </a:t>
            </a:r>
          </a:p>
          <a:p>
            <a:pPr algn="just"/>
            <a:r>
              <a:rPr lang="en-US" dirty="0">
                <a:solidFill>
                  <a:schemeClr val="tx2">
                    <a:lumMod val="75000"/>
                  </a:schemeClr>
                </a:solidFill>
                <a:latin typeface="Georgia" pitchFamily="18" charset="0"/>
              </a:rPr>
              <a:t>	B. overlapping and cumulative character of disclosure regimes.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--BP described compliance with different reporting initiatives</a:t>
            </a:r>
          </a:p>
          <a:p>
            <a:pPr algn="just"/>
            <a:r>
              <a:rPr lang="en-US" dirty="0">
                <a:solidFill>
                  <a:schemeClr val="tx2">
                    <a:lumMod val="75000"/>
                  </a:schemeClr>
                </a:solidFill>
                <a:latin typeface="Georgia" pitchFamily="18" charset="0"/>
              </a:rPr>
              <a:t>	A. International Petroleum Industry Environmental Conservation </a:t>
            </a:r>
            <a:r>
              <a:rPr lang="en-US" dirty="0" smtClean="0">
                <a:solidFill>
                  <a:schemeClr val="tx2">
                    <a:lumMod val="75000"/>
                  </a:schemeClr>
                </a:solidFill>
                <a:latin typeface="Georgia" pitchFamily="18" charset="0"/>
              </a:rPr>
              <a:t>	Association (</a:t>
            </a:r>
            <a:r>
              <a:rPr lang="en-US" dirty="0">
                <a:solidFill>
                  <a:schemeClr val="tx2">
                    <a:lumMod val="75000"/>
                  </a:schemeClr>
                </a:solidFill>
                <a:latin typeface="Georgia" pitchFamily="18" charset="0"/>
              </a:rPr>
              <a:t>IPIECA)/American Petroleum Institute Oil and Gas </a:t>
            </a:r>
            <a:r>
              <a:rPr lang="en-US" dirty="0" smtClean="0">
                <a:solidFill>
                  <a:schemeClr val="tx2">
                    <a:lumMod val="75000"/>
                  </a:schemeClr>
                </a:solidFill>
                <a:latin typeface="Georgia" pitchFamily="18" charset="0"/>
              </a:rPr>
              <a:t>	Industry </a:t>
            </a:r>
            <a:r>
              <a:rPr lang="en-US" dirty="0">
                <a:solidFill>
                  <a:schemeClr val="tx2">
                    <a:lumMod val="75000"/>
                  </a:schemeClr>
                </a:solidFill>
                <a:latin typeface="Georgia" pitchFamily="18" charset="0"/>
              </a:rPr>
              <a:t>Guidance on Voluntary </a:t>
            </a:r>
            <a:r>
              <a:rPr lang="en-US" dirty="0" smtClean="0">
                <a:solidFill>
                  <a:schemeClr val="tx2">
                    <a:lumMod val="75000"/>
                  </a:schemeClr>
                </a:solidFill>
                <a:latin typeface="Georgia" pitchFamily="18" charset="0"/>
              </a:rPr>
              <a:t>Sustainability </a:t>
            </a:r>
            <a:r>
              <a:rPr lang="en-US" dirty="0">
                <a:solidFill>
                  <a:schemeClr val="tx2">
                    <a:lumMod val="75000"/>
                  </a:schemeClr>
                </a:solidFill>
                <a:latin typeface="Georgia" pitchFamily="18" charset="0"/>
              </a:rPr>
              <a:t>Reporting,</a:t>
            </a:r>
            <a:r>
              <a:rPr lang="en-US" baseline="30000" dirty="0">
                <a:solidFill>
                  <a:schemeClr val="tx2">
                    <a:lumMod val="75000"/>
                  </a:schemeClr>
                </a:solidFill>
                <a:latin typeface="Georgia" pitchFamily="18" charset="0"/>
              </a:rPr>
              <a:t> </a:t>
            </a:r>
            <a:endParaRPr lang="en-US" dirty="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	B.  GRI. </a:t>
            </a:r>
          </a:p>
          <a:p>
            <a:pPr algn="just"/>
            <a:r>
              <a:rPr lang="en-US" dirty="0">
                <a:solidFill>
                  <a:schemeClr val="tx2">
                    <a:lumMod val="75000"/>
                  </a:schemeClr>
                </a:solidFill>
                <a:latin typeface="Georgia" pitchFamily="18" charset="0"/>
              </a:rPr>
              <a:t>	C. UNGC is mentioned in both </a:t>
            </a:r>
            <a:r>
              <a:rPr lang="en-US" dirty="0" err="1">
                <a:solidFill>
                  <a:schemeClr val="tx2">
                    <a:lumMod val="75000"/>
                  </a:schemeClr>
                </a:solidFill>
                <a:latin typeface="Georgia" pitchFamily="18" charset="0"/>
              </a:rPr>
              <a:t>CoPs</a:t>
            </a:r>
            <a:r>
              <a:rPr lang="en-US" dirty="0">
                <a:solidFill>
                  <a:schemeClr val="tx2">
                    <a:lumMod val="75000"/>
                  </a:schemeClr>
                </a:solidFill>
                <a:latin typeface="Georgia" pitchFamily="18" charset="0"/>
              </a:rPr>
              <a:t>, but is not included or </a:t>
            </a:r>
            <a:r>
              <a:rPr lang="en-US" dirty="0" smtClean="0">
                <a:solidFill>
                  <a:schemeClr val="tx2">
                    <a:lumMod val="75000"/>
                  </a:schemeClr>
                </a:solidFill>
                <a:latin typeface="Georgia" pitchFamily="18" charset="0"/>
              </a:rPr>
              <a:t>	described </a:t>
            </a:r>
            <a:r>
              <a:rPr lang="en-US" dirty="0">
                <a:solidFill>
                  <a:schemeClr val="tx2">
                    <a:lumMod val="75000"/>
                  </a:schemeClr>
                </a:solidFill>
                <a:latin typeface="Georgia" pitchFamily="18" charset="0"/>
              </a:rPr>
              <a:t>in the reporting efforts </a:t>
            </a:r>
          </a:p>
          <a:p>
            <a:pPr algn="just"/>
            <a:r>
              <a:rPr lang="en-US" dirty="0">
                <a:solidFill>
                  <a:schemeClr val="tx2">
                    <a:lumMod val="75000"/>
                  </a:schemeClr>
                </a:solidFill>
                <a:latin typeface="Georgia" pitchFamily="18" charset="0"/>
              </a:rPr>
              <a:t>	D. 2010 Report includes an inset statement by the VP of </a:t>
            </a:r>
            <a:r>
              <a:rPr lang="en-US" dirty="0" smtClean="0">
                <a:solidFill>
                  <a:schemeClr val="tx2">
                    <a:lumMod val="75000"/>
                  </a:schemeClr>
                </a:solidFill>
                <a:latin typeface="Georgia" pitchFamily="18" charset="0"/>
              </a:rPr>
              <a:t>	Sustainability</a:t>
            </a:r>
            <a:endParaRPr lang="en-US" dirty="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		I.  Describe dialogue with NGOs and stakeholders </a:t>
            </a:r>
          </a:p>
          <a:p>
            <a:pPr algn="just"/>
            <a:r>
              <a:rPr lang="en-US" dirty="0">
                <a:solidFill>
                  <a:schemeClr val="tx2">
                    <a:lumMod val="75000"/>
                  </a:schemeClr>
                </a:solidFill>
                <a:latin typeface="Georgia" pitchFamily="18" charset="0"/>
              </a:rPr>
              <a:t>	E. 2009 and 2010 reports include the results of an independent </a:t>
            </a:r>
            <a:r>
              <a:rPr lang="en-US" dirty="0" smtClean="0">
                <a:solidFill>
                  <a:schemeClr val="tx2">
                    <a:lumMod val="75000"/>
                  </a:schemeClr>
                </a:solidFill>
                <a:latin typeface="Georgia" pitchFamily="18" charset="0"/>
              </a:rPr>
              <a:t>	assurance </a:t>
            </a:r>
            <a:r>
              <a:rPr lang="en-US" dirty="0">
                <a:solidFill>
                  <a:schemeClr val="tx2">
                    <a:lumMod val="75000"/>
                  </a:schemeClr>
                </a:solidFill>
                <a:latin typeface="Georgia" pitchFamily="18" charset="0"/>
              </a:rPr>
              <a:t>GRI. </a:t>
            </a:r>
          </a:p>
          <a:p>
            <a:pPr algn="just"/>
            <a:r>
              <a:rPr lang="en-US" sz="1600" dirty="0" smtClean="0">
                <a:solidFill>
                  <a:schemeClr val="tx2">
                    <a:lumMod val="75000"/>
                  </a:schemeClr>
                </a:solidFill>
                <a:latin typeface="Georgia" pitchFamily="18" charset="0"/>
              </a:rPr>
              <a:t>	</a:t>
            </a:r>
            <a:endParaRPr lang="en-US" sz="16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771084"/>
          </a:xfrm>
          <a:prstGeom prst="rect">
            <a:avLst/>
          </a:prstGeom>
        </p:spPr>
        <p:txBody>
          <a:bodyPr wrap="square">
            <a:spAutoFit/>
          </a:bodyPr>
          <a:lstStyle/>
          <a:p>
            <a:pPr algn="ctr"/>
            <a:endParaRPr lang="en-US" sz="1400" i="1" dirty="0" smtClean="0">
              <a:solidFill>
                <a:schemeClr val="tx2">
                  <a:lumMod val="75000"/>
                </a:schemeClr>
              </a:solidFill>
              <a:latin typeface="Georgia" pitchFamily="18" charset="0"/>
            </a:endParaRPr>
          </a:p>
          <a:p>
            <a:pPr algn="ctr"/>
            <a:r>
              <a:rPr lang="en-US" dirty="0">
                <a:solidFill>
                  <a:schemeClr val="tx2">
                    <a:lumMod val="75000"/>
                  </a:schemeClr>
                </a:solidFill>
                <a:latin typeface="Georgia" pitchFamily="18" charset="0"/>
              </a:rPr>
              <a:t>What Does Transparency Produce?</a:t>
            </a:r>
          </a:p>
          <a:p>
            <a:pPr algn="just"/>
            <a:r>
              <a:rPr lang="en-US" sz="1400" dirty="0">
                <a:solidFill>
                  <a:schemeClr val="tx2">
                    <a:lumMod val="75000"/>
                  </a:schemeClr>
                </a:solidFill>
                <a:latin typeface="Georgia" pitchFamily="18" charset="0"/>
              </a:rPr>
              <a:t> </a:t>
            </a:r>
            <a:endParaRPr lang="en-US" sz="1400" dirty="0" smtClean="0">
              <a:solidFill>
                <a:schemeClr val="tx2">
                  <a:lumMod val="75000"/>
                </a:schemeClr>
              </a:solidFill>
              <a:latin typeface="Georgia" pitchFamily="18" charset="0"/>
            </a:endParaRPr>
          </a:p>
          <a:p>
            <a:pPr algn="just"/>
            <a:endParaRPr lang="en-US" sz="1400" dirty="0">
              <a:solidFill>
                <a:schemeClr val="tx2">
                  <a:lumMod val="75000"/>
                </a:schemeClr>
              </a:solidFill>
              <a:latin typeface="Georgia" pitchFamily="18" charset="0"/>
            </a:endParaRPr>
          </a:p>
          <a:p>
            <a:pPr algn="just"/>
            <a:r>
              <a:rPr lang="en-US" sz="1400" dirty="0">
                <a:solidFill>
                  <a:schemeClr val="tx2">
                    <a:lumMod val="75000"/>
                  </a:schemeClr>
                </a:solidFill>
                <a:latin typeface="Georgia" pitchFamily="18" charset="0"/>
              </a:rPr>
              <a:t>--connection with BP’s larger communications efforts. </a:t>
            </a:r>
          </a:p>
          <a:p>
            <a:pPr algn="just"/>
            <a:r>
              <a:rPr lang="en-US" sz="1400" dirty="0">
                <a:solidFill>
                  <a:schemeClr val="tx2">
                    <a:lumMod val="75000"/>
                  </a:schemeClr>
                </a:solidFill>
                <a:latin typeface="Georgia" pitchFamily="18" charset="0"/>
              </a:rPr>
              <a:t>	A. Marketing; extensions of the British Petroleum brand; </a:t>
            </a:r>
          </a:p>
          <a:p>
            <a:pPr algn="just"/>
            <a:r>
              <a:rPr lang="en-US" sz="1400" dirty="0">
                <a:solidFill>
                  <a:schemeClr val="tx2">
                    <a:lumMod val="75000"/>
                  </a:schemeClr>
                </a:solidFill>
                <a:latin typeface="Georgia" pitchFamily="18" charset="0"/>
              </a:rPr>
              <a:t>	B.  Persuasive function as well as disclosure function. </a:t>
            </a:r>
          </a:p>
          <a:p>
            <a:pPr algn="just"/>
            <a:r>
              <a:rPr lang="en-US" sz="1400" dirty="0">
                <a:solidFill>
                  <a:schemeClr val="tx2">
                    <a:lumMod val="75000"/>
                  </a:schemeClr>
                </a:solidFill>
                <a:latin typeface="Georgia" pitchFamily="18" charset="0"/>
              </a:rPr>
              <a:t> </a:t>
            </a:r>
          </a:p>
          <a:p>
            <a:pPr algn="just"/>
            <a:r>
              <a:rPr lang="en-US" sz="1400" dirty="0">
                <a:solidFill>
                  <a:schemeClr val="tx2">
                    <a:lumMod val="75000"/>
                  </a:schemeClr>
                </a:solidFill>
                <a:latin typeface="Georgia" pitchFamily="18" charset="0"/>
              </a:rPr>
              <a:t>--particularly stark in the 2010 report on </a:t>
            </a:r>
            <a:r>
              <a:rPr lang="en-US" sz="1400" dirty="0" err="1">
                <a:solidFill>
                  <a:schemeClr val="tx2">
                    <a:lumMod val="75000"/>
                  </a:schemeClr>
                </a:solidFill>
                <a:latin typeface="Georgia" pitchFamily="18" charset="0"/>
              </a:rPr>
              <a:t>Deepwater</a:t>
            </a:r>
            <a:r>
              <a:rPr lang="en-US" sz="1400" dirty="0">
                <a:solidFill>
                  <a:schemeClr val="tx2">
                    <a:lumMod val="75000"/>
                  </a:schemeClr>
                </a:solidFill>
                <a:latin typeface="Georgia" pitchFamily="18" charset="0"/>
              </a:rPr>
              <a:t> Horizon catastrophe. </a:t>
            </a:r>
          </a:p>
          <a:p>
            <a:pPr algn="just"/>
            <a:r>
              <a:rPr lang="en-US" sz="1400" dirty="0">
                <a:solidFill>
                  <a:schemeClr val="tx2">
                    <a:lumMod val="75000"/>
                  </a:schemeClr>
                </a:solidFill>
                <a:latin typeface="Georgia" pitchFamily="18" charset="0"/>
              </a:rPr>
              <a:t>	A.  Simplified statistics presented in the 2009 report pushed forward in the 2010 </a:t>
            </a:r>
            <a:r>
              <a:rPr lang="en-US" sz="1400" dirty="0" smtClean="0">
                <a:solidFill>
                  <a:schemeClr val="tx2">
                    <a:lumMod val="75000"/>
                  </a:schemeClr>
                </a:solidFill>
                <a:latin typeface="Georgia" pitchFamily="18" charset="0"/>
              </a:rPr>
              <a:t>	Report</a:t>
            </a:r>
            <a:r>
              <a:rPr lang="en-US" sz="1400" dirty="0">
                <a:solidFill>
                  <a:schemeClr val="tx2">
                    <a:lumMod val="75000"/>
                  </a:schemeClr>
                </a:solidFill>
                <a:latin typeface="Georgia" pitchFamily="18" charset="0"/>
              </a:rPr>
              <a:t>;</a:t>
            </a:r>
          </a:p>
          <a:p>
            <a:pPr algn="just"/>
            <a:r>
              <a:rPr lang="en-US" sz="1400" dirty="0">
                <a:solidFill>
                  <a:schemeClr val="tx2">
                    <a:lumMod val="75000"/>
                  </a:schemeClr>
                </a:solidFill>
                <a:latin typeface="Georgia" pitchFamily="18" charset="0"/>
              </a:rPr>
              <a:t>	</a:t>
            </a:r>
          </a:p>
          <a:p>
            <a:pPr algn="just"/>
            <a:r>
              <a:rPr lang="en-US" sz="1400" dirty="0">
                <a:solidFill>
                  <a:schemeClr val="tx2">
                    <a:lumMod val="75000"/>
                  </a:schemeClr>
                </a:solidFill>
                <a:latin typeface="Georgia" pitchFamily="18" charset="0"/>
              </a:rPr>
              <a:t>	B. Footnote mentioning that damages caused by the </a:t>
            </a:r>
            <a:r>
              <a:rPr lang="en-US" sz="1400" dirty="0" err="1">
                <a:solidFill>
                  <a:schemeClr val="tx2">
                    <a:lumMod val="75000"/>
                  </a:schemeClr>
                </a:solidFill>
                <a:latin typeface="Georgia" pitchFamily="18" charset="0"/>
              </a:rPr>
              <a:t>Deepwater</a:t>
            </a:r>
            <a:r>
              <a:rPr lang="en-US" sz="1400" dirty="0">
                <a:solidFill>
                  <a:schemeClr val="tx2">
                    <a:lumMod val="75000"/>
                  </a:schemeClr>
                </a:solidFill>
                <a:latin typeface="Georgia" pitchFamily="18" charset="0"/>
              </a:rPr>
              <a:t> Horizon instead are </a:t>
            </a:r>
            <a:r>
              <a:rPr lang="en-US" sz="1400" dirty="0" smtClean="0">
                <a:solidFill>
                  <a:schemeClr val="tx2">
                    <a:lumMod val="75000"/>
                  </a:schemeClr>
                </a:solidFill>
                <a:latin typeface="Georgia" pitchFamily="18" charset="0"/>
              </a:rPr>
              <a:t>	not </a:t>
            </a:r>
            <a:r>
              <a:rPr lang="en-US" sz="1400" dirty="0">
                <a:solidFill>
                  <a:schemeClr val="tx2">
                    <a:lumMod val="75000"/>
                  </a:schemeClr>
                </a:solidFill>
                <a:latin typeface="Georgia" pitchFamily="18" charset="0"/>
              </a:rPr>
              <a:t>included </a:t>
            </a:r>
            <a:r>
              <a:rPr lang="en-US" sz="1400" dirty="0" smtClean="0">
                <a:solidFill>
                  <a:schemeClr val="tx2">
                    <a:lumMod val="75000"/>
                  </a:schemeClr>
                </a:solidFill>
                <a:latin typeface="Georgia" pitchFamily="18" charset="0"/>
              </a:rPr>
              <a:t>in </a:t>
            </a:r>
            <a:r>
              <a:rPr lang="en-US" sz="1400" dirty="0">
                <a:solidFill>
                  <a:schemeClr val="tx2">
                    <a:lumMod val="75000"/>
                  </a:schemeClr>
                </a:solidFill>
                <a:latin typeface="Georgia" pitchFamily="18" charset="0"/>
              </a:rPr>
              <a:t>the statistics is bumped up to 8 point font size and separated in its own </a:t>
            </a:r>
            <a:r>
              <a:rPr lang="en-US" sz="1400" dirty="0" smtClean="0">
                <a:solidFill>
                  <a:schemeClr val="tx2">
                    <a:lumMod val="75000"/>
                  </a:schemeClr>
                </a:solidFill>
                <a:latin typeface="Georgia" pitchFamily="18" charset="0"/>
              </a:rPr>
              <a:t>	BP-green </a:t>
            </a:r>
            <a:r>
              <a:rPr lang="en-US" sz="1400" dirty="0">
                <a:solidFill>
                  <a:schemeClr val="tx2">
                    <a:lumMod val="75000"/>
                  </a:schemeClr>
                </a:solidFill>
                <a:latin typeface="Georgia" pitchFamily="18" charset="0"/>
              </a:rPr>
              <a:t>box.</a:t>
            </a:r>
          </a:p>
          <a:p>
            <a:pPr algn="just"/>
            <a:r>
              <a:rPr lang="en-US" sz="1400" dirty="0">
                <a:solidFill>
                  <a:schemeClr val="tx2">
                    <a:lumMod val="75000"/>
                  </a:schemeClr>
                </a:solidFill>
                <a:latin typeface="Georgia" pitchFamily="18" charset="0"/>
              </a:rPr>
              <a:t>	</a:t>
            </a:r>
          </a:p>
          <a:p>
            <a:pPr algn="just"/>
            <a:r>
              <a:rPr lang="en-US" sz="1400" dirty="0">
                <a:solidFill>
                  <a:schemeClr val="tx2">
                    <a:lumMod val="75000"/>
                  </a:schemeClr>
                </a:solidFill>
                <a:latin typeface="Georgia" pitchFamily="18" charset="0"/>
              </a:rPr>
              <a:t>	C. BP fully owned the environmental disaster, placing the oil spill and photographs of </a:t>
            </a:r>
            <a:r>
              <a:rPr lang="en-US" sz="1400" dirty="0" smtClean="0">
                <a:solidFill>
                  <a:schemeClr val="tx2">
                    <a:lumMod val="75000"/>
                  </a:schemeClr>
                </a:solidFill>
                <a:latin typeface="Georgia" pitchFamily="18" charset="0"/>
              </a:rPr>
              <a:t>	BP’s cleanup </a:t>
            </a:r>
            <a:r>
              <a:rPr lang="en-US" sz="1400" dirty="0">
                <a:solidFill>
                  <a:schemeClr val="tx2">
                    <a:lumMod val="75000"/>
                  </a:schemeClr>
                </a:solidFill>
                <a:latin typeface="Georgia" pitchFamily="18" charset="0"/>
              </a:rPr>
              <a:t>efforts at the very beginning of the report, and changing the language and </a:t>
            </a:r>
            <a:r>
              <a:rPr lang="en-US" sz="1400" dirty="0" smtClean="0">
                <a:solidFill>
                  <a:schemeClr val="tx2">
                    <a:lumMod val="75000"/>
                  </a:schemeClr>
                </a:solidFill>
                <a:latin typeface="Georgia" pitchFamily="18" charset="0"/>
              </a:rPr>
              <a:t>	tone </a:t>
            </a:r>
            <a:r>
              <a:rPr lang="en-US" sz="1400" dirty="0">
                <a:solidFill>
                  <a:schemeClr val="tx2">
                    <a:lumMod val="75000"/>
                  </a:schemeClr>
                </a:solidFill>
                <a:latin typeface="Georgia" pitchFamily="18" charset="0"/>
              </a:rPr>
              <a:t>of much </a:t>
            </a:r>
            <a:r>
              <a:rPr lang="en-US" sz="1400" dirty="0" smtClean="0">
                <a:solidFill>
                  <a:schemeClr val="tx2">
                    <a:lumMod val="75000"/>
                  </a:schemeClr>
                </a:solidFill>
                <a:latin typeface="Georgia" pitchFamily="18" charset="0"/>
              </a:rPr>
              <a:t>of </a:t>
            </a:r>
            <a:r>
              <a:rPr lang="en-US" sz="1400" dirty="0">
                <a:solidFill>
                  <a:schemeClr val="tx2">
                    <a:lumMod val="75000"/>
                  </a:schemeClr>
                </a:solidFill>
                <a:latin typeface="Georgia" pitchFamily="18" charset="0"/>
              </a:rPr>
              <a:t>the document to reflect how BP aspired to become stronger, and more </a:t>
            </a:r>
            <a:r>
              <a:rPr lang="en-US" sz="1400" dirty="0" smtClean="0">
                <a:solidFill>
                  <a:schemeClr val="tx2">
                    <a:lumMod val="75000"/>
                  </a:schemeClr>
                </a:solidFill>
                <a:latin typeface="Georgia" pitchFamily="18" charset="0"/>
              </a:rPr>
              <a:t>	prepared </a:t>
            </a:r>
            <a:r>
              <a:rPr lang="en-US" sz="1400" dirty="0">
                <a:solidFill>
                  <a:schemeClr val="tx2">
                    <a:lumMod val="75000"/>
                  </a:schemeClr>
                </a:solidFill>
                <a:latin typeface="Georgia" pitchFamily="18" charset="0"/>
              </a:rPr>
              <a:t>in response </a:t>
            </a:r>
            <a:r>
              <a:rPr lang="en-US" sz="1400" dirty="0" smtClean="0">
                <a:solidFill>
                  <a:schemeClr val="tx2">
                    <a:lumMod val="75000"/>
                  </a:schemeClr>
                </a:solidFill>
                <a:latin typeface="Georgia" pitchFamily="18" charset="0"/>
              </a:rPr>
              <a:t>to the </a:t>
            </a:r>
            <a:r>
              <a:rPr lang="en-US" sz="1400" dirty="0">
                <a:solidFill>
                  <a:schemeClr val="tx2">
                    <a:lumMod val="75000"/>
                  </a:schemeClr>
                </a:solidFill>
                <a:latin typeface="Georgia" pitchFamily="18" charset="0"/>
              </a:rPr>
              <a:t>incident, through changes of policy that the company </a:t>
            </a:r>
            <a:r>
              <a:rPr lang="en-US" sz="1400" dirty="0" smtClean="0">
                <a:solidFill>
                  <a:schemeClr val="tx2">
                    <a:lumMod val="75000"/>
                  </a:schemeClr>
                </a:solidFill>
                <a:latin typeface="Georgia" pitchFamily="18" charset="0"/>
              </a:rPr>
              <a:t>	aspired </a:t>
            </a:r>
            <a:r>
              <a:rPr lang="en-US" sz="1400" dirty="0">
                <a:solidFill>
                  <a:schemeClr val="tx2">
                    <a:lumMod val="75000"/>
                  </a:schemeClr>
                </a:solidFill>
                <a:latin typeface="Georgia" pitchFamily="18" charset="0"/>
              </a:rPr>
              <a:t>to ensure would occur at </a:t>
            </a:r>
            <a:r>
              <a:rPr lang="en-US" sz="1400" dirty="0" smtClean="0">
                <a:solidFill>
                  <a:schemeClr val="tx2">
                    <a:lumMod val="75000"/>
                  </a:schemeClr>
                </a:solidFill>
                <a:latin typeface="Georgia" pitchFamily="18" charset="0"/>
              </a:rPr>
              <a:t>some point </a:t>
            </a:r>
            <a:r>
              <a:rPr lang="en-US" sz="1400" dirty="0">
                <a:solidFill>
                  <a:schemeClr val="tx2">
                    <a:lumMod val="75000"/>
                  </a:schemeClr>
                </a:solidFill>
                <a:latin typeface="Georgia" pitchFamily="18" charset="0"/>
              </a:rPr>
              <a:t>in the future. </a:t>
            </a:r>
          </a:p>
          <a:p>
            <a:pPr algn="just"/>
            <a:r>
              <a:rPr lang="en-US" sz="1400" dirty="0">
                <a:solidFill>
                  <a:schemeClr val="tx2">
                    <a:lumMod val="75000"/>
                  </a:schemeClr>
                </a:solidFill>
                <a:latin typeface="Georgia" pitchFamily="18" charset="0"/>
              </a:rPr>
              <a:t> </a:t>
            </a:r>
          </a:p>
          <a:p>
            <a:pPr algn="just"/>
            <a:r>
              <a:rPr lang="en-US" sz="1400" dirty="0">
                <a:solidFill>
                  <a:schemeClr val="tx2">
                    <a:lumMod val="75000"/>
                  </a:schemeClr>
                </a:solidFill>
                <a:latin typeface="Georgia" pitchFamily="18" charset="0"/>
              </a:rPr>
              <a:t>	D. no apparent effort to increase the actual detail of disclosed information or statistics </a:t>
            </a:r>
            <a:r>
              <a:rPr lang="en-US" sz="1400" dirty="0" smtClean="0">
                <a:solidFill>
                  <a:schemeClr val="tx2">
                    <a:lumMod val="75000"/>
                  </a:schemeClr>
                </a:solidFill>
                <a:latin typeface="Georgia" pitchFamily="18" charset="0"/>
              </a:rPr>
              <a:t>	regarding the </a:t>
            </a:r>
            <a:r>
              <a:rPr lang="en-US" sz="1400" dirty="0">
                <a:solidFill>
                  <a:schemeClr val="tx2">
                    <a:lumMod val="75000"/>
                  </a:schemeClr>
                </a:solidFill>
                <a:latin typeface="Georgia" pitchFamily="18" charset="0"/>
              </a:rPr>
              <a:t>sustainability performance of the company. </a:t>
            </a:r>
          </a:p>
          <a:p>
            <a:pPr algn="just"/>
            <a:r>
              <a:rPr lang="en-US" sz="1400" dirty="0">
                <a:solidFill>
                  <a:schemeClr val="tx2">
                    <a:lumMod val="75000"/>
                  </a:schemeClr>
                </a:solidFill>
                <a:latin typeface="Georgia" pitchFamily="18" charset="0"/>
              </a:rPr>
              <a:t>		-The BP Communication on Progress for 2010 actually lacked required </a:t>
            </a:r>
            <a:r>
              <a:rPr lang="en-US" sz="1400" dirty="0" smtClean="0">
                <a:solidFill>
                  <a:schemeClr val="tx2">
                    <a:lumMod val="75000"/>
                  </a:schemeClr>
                </a:solidFill>
                <a:latin typeface="Georgia" pitchFamily="18" charset="0"/>
              </a:rPr>
              <a:t>		elements </a:t>
            </a:r>
            <a:r>
              <a:rPr lang="en-US" sz="1400" dirty="0">
                <a:solidFill>
                  <a:schemeClr val="tx2">
                    <a:lumMod val="75000"/>
                  </a:schemeClr>
                </a:solidFill>
                <a:latin typeface="Georgia" pitchFamily="18" charset="0"/>
              </a:rPr>
              <a:t>for </a:t>
            </a:r>
            <a:r>
              <a:rPr lang="en-US" sz="1400" dirty="0" smtClean="0">
                <a:solidFill>
                  <a:schemeClr val="tx2">
                    <a:lumMod val="75000"/>
                  </a:schemeClr>
                </a:solidFill>
                <a:latin typeface="Georgia" pitchFamily="18" charset="0"/>
              </a:rPr>
              <a:t>continued </a:t>
            </a:r>
            <a:r>
              <a:rPr lang="en-US" sz="1400" dirty="0">
                <a:solidFill>
                  <a:schemeClr val="tx2">
                    <a:lumMod val="75000"/>
                  </a:schemeClr>
                </a:solidFill>
                <a:latin typeface="Georgia" pitchFamily="18" charset="0"/>
              </a:rPr>
              <a:t>active participant status under the UNGC. </a:t>
            </a:r>
          </a:p>
          <a:p>
            <a:pPr algn="just"/>
            <a:r>
              <a:rPr lang="en-US" sz="1400" dirty="0">
                <a:solidFill>
                  <a:schemeClr val="tx2">
                    <a:lumMod val="75000"/>
                  </a:schemeClr>
                </a:solidFill>
                <a:latin typeface="Georgia" pitchFamily="18" charset="0"/>
              </a:rPr>
              <a:t>		-As a result, BP is now placed on probationary ‘learner’ status for 12 </a:t>
            </a:r>
            <a:r>
              <a:rPr lang="en-US" sz="1400" dirty="0" smtClean="0">
                <a:solidFill>
                  <a:schemeClr val="tx2">
                    <a:lumMod val="75000"/>
                  </a:schemeClr>
                </a:solidFill>
                <a:latin typeface="Georgia" pitchFamily="18" charset="0"/>
              </a:rPr>
              <a:t>			months </a:t>
            </a:r>
            <a:r>
              <a:rPr lang="en-US" sz="1400" dirty="0">
                <a:solidFill>
                  <a:schemeClr val="tx2">
                    <a:lumMod val="75000"/>
                  </a:schemeClr>
                </a:solidFill>
                <a:latin typeface="Georgia" pitchFamily="18" charset="0"/>
              </a:rPr>
              <a:t>under </a:t>
            </a:r>
            <a:r>
              <a:rPr lang="en-US" sz="1400" dirty="0" smtClean="0">
                <a:solidFill>
                  <a:schemeClr val="tx2">
                    <a:lumMod val="75000"/>
                  </a:schemeClr>
                </a:solidFill>
                <a:latin typeface="Georgia" pitchFamily="18" charset="0"/>
              </a:rPr>
              <a:t>UNGC</a:t>
            </a:r>
            <a:r>
              <a:rPr lang="en-US" sz="1400" dirty="0">
                <a:solidFill>
                  <a:schemeClr val="tx2">
                    <a:lumMod val="75000"/>
                  </a:schemeClr>
                </a:solidFill>
                <a:latin typeface="Georgia" pitchFamily="18" charset="0"/>
              </a:rPr>
              <a:t>. </a:t>
            </a:r>
          </a:p>
          <a:p>
            <a:pPr algn="just"/>
            <a:r>
              <a:rPr lang="en-US" sz="1400" dirty="0" smtClean="0">
                <a:solidFill>
                  <a:schemeClr val="tx2">
                    <a:lumMod val="75000"/>
                  </a:schemeClr>
                </a:solidFill>
                <a:latin typeface="Georgia" pitchFamily="18" charset="0"/>
              </a:rPr>
              <a:t>	E</a:t>
            </a:r>
            <a:r>
              <a:rPr lang="en-US" sz="1400" dirty="0">
                <a:solidFill>
                  <a:schemeClr val="tx2">
                    <a:lumMod val="75000"/>
                  </a:schemeClr>
                </a:solidFill>
                <a:latin typeface="Georgia" pitchFamily="18" charset="0"/>
              </a:rPr>
              <a:t>. Sacrifice comprehensiveness for simplicity. Reflections tension between </a:t>
            </a:r>
            <a:r>
              <a:rPr lang="en-US" sz="1400" dirty="0" smtClean="0">
                <a:solidFill>
                  <a:schemeClr val="tx2">
                    <a:lumMod val="75000"/>
                  </a:schemeClr>
                </a:solidFill>
                <a:latin typeface="Georgia" pitchFamily="18" charset="0"/>
              </a:rPr>
              <a:t>	stakeholders and corporate </a:t>
            </a:r>
            <a:r>
              <a:rPr lang="en-US" sz="1400" dirty="0">
                <a:solidFill>
                  <a:schemeClr val="tx2">
                    <a:lumMod val="75000"/>
                  </a:schemeClr>
                </a:solidFill>
                <a:latin typeface="Georgia" pitchFamily="18" charset="0"/>
              </a:rPr>
              <a:t>reporter of purpose of transparency and reporting.</a:t>
            </a: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5909310"/>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pPr marL="342900" indent="-342900" algn="ctr">
              <a:buAutoNum type="alphaUcPeriod" startAt="6"/>
            </a:pPr>
            <a:r>
              <a:rPr lang="en-US" i="1" dirty="0" smtClean="0">
                <a:solidFill>
                  <a:srgbClr val="FF6600"/>
                </a:solidFill>
                <a:latin typeface="Georgia" pitchFamily="18" charset="0"/>
              </a:rPr>
              <a:t>Looking </a:t>
            </a:r>
            <a:r>
              <a:rPr lang="en-US" i="1" dirty="0">
                <a:solidFill>
                  <a:srgbClr val="FF6600"/>
                </a:solidFill>
                <a:latin typeface="Georgia" pitchFamily="18" charset="0"/>
              </a:rPr>
              <a:t>Forward: </a:t>
            </a:r>
            <a:endParaRPr lang="en-US" i="1" dirty="0" smtClean="0">
              <a:solidFill>
                <a:srgbClr val="FF6600"/>
              </a:solidFill>
              <a:latin typeface="Georgia" pitchFamily="18" charset="0"/>
            </a:endParaRPr>
          </a:p>
          <a:p>
            <a:pPr algn="ctr"/>
            <a:r>
              <a:rPr lang="en-US" i="1" dirty="0" smtClean="0">
                <a:solidFill>
                  <a:srgbClr val="FF6600"/>
                </a:solidFill>
                <a:latin typeface="Georgia" pitchFamily="18" charset="0"/>
              </a:rPr>
              <a:t>Miscommunication </a:t>
            </a:r>
            <a:r>
              <a:rPr lang="en-US" i="1" dirty="0">
                <a:solidFill>
                  <a:srgbClr val="FF6600"/>
                </a:solidFill>
                <a:latin typeface="Georgia" pitchFamily="18" charset="0"/>
              </a:rPr>
              <a:t>and Coherence</a:t>
            </a:r>
            <a:r>
              <a:rPr lang="en-US" dirty="0">
                <a:solidFill>
                  <a:srgbClr val="FF6600"/>
                </a:solidFill>
                <a:latin typeface="Georgia" pitchFamily="18" charset="0"/>
              </a:rPr>
              <a:t>.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--Transparency in international law provides a structure for reporting, but the existence of multiple frameworks, and the tension between the corporate and stakeholder objectives in transparency evidences the systemic miscommunication built into the </a:t>
            </a:r>
            <a:r>
              <a:rPr lang="en-US" dirty="0" err="1">
                <a:solidFill>
                  <a:schemeClr val="tx2">
                    <a:lumMod val="75000"/>
                  </a:schemeClr>
                </a:solidFill>
                <a:latin typeface="Georgia" pitchFamily="18" charset="0"/>
              </a:rPr>
              <a:t>commodified</a:t>
            </a:r>
            <a:r>
              <a:rPr lang="en-US" dirty="0">
                <a:solidFill>
                  <a:schemeClr val="tx2">
                    <a:lumMod val="75000"/>
                  </a:schemeClr>
                </a:solidFill>
                <a:latin typeface="Georgia" pitchFamily="18" charset="0"/>
              </a:rPr>
              <a:t> and markets based approach to multi-systemic production of environmental reporting that has evolved over the last half generation.</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--The resulting governance regimens have produced a number of governance systems that might be applied simultaneously and to different effect and for different constituencies.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--Result </a:t>
            </a:r>
          </a:p>
          <a:p>
            <a:pPr algn="just"/>
            <a:r>
              <a:rPr lang="en-US" dirty="0">
                <a:solidFill>
                  <a:schemeClr val="tx2">
                    <a:lumMod val="75000"/>
                  </a:schemeClr>
                </a:solidFill>
                <a:latin typeface="Georgia" pitchFamily="18" charset="0"/>
              </a:rPr>
              <a:t>	A.  Current incoherence producing governance gaps</a:t>
            </a:r>
          </a:p>
          <a:p>
            <a:pPr algn="just"/>
            <a:r>
              <a:rPr lang="en-US" dirty="0">
                <a:solidFill>
                  <a:schemeClr val="tx2">
                    <a:lumMod val="75000"/>
                  </a:schemeClr>
                </a:solidFill>
                <a:latin typeface="Georgia" pitchFamily="18" charset="0"/>
              </a:rPr>
              <a:t>	B.  Also possibility of the establishment of a powerful </a:t>
            </a:r>
            <a:r>
              <a:rPr lang="en-US" dirty="0" smtClean="0">
                <a:solidFill>
                  <a:schemeClr val="tx2">
                    <a:lumMod val="75000"/>
                  </a:schemeClr>
                </a:solidFill>
                <a:latin typeface="Georgia" pitchFamily="18" charset="0"/>
              </a:rPr>
              <a:t>forward-	looking </a:t>
            </a:r>
            <a:r>
              <a:rPr lang="en-US" dirty="0">
                <a:solidFill>
                  <a:schemeClr val="tx2">
                    <a:lumMod val="75000"/>
                  </a:schemeClr>
                </a:solidFill>
                <a:latin typeface="Georgia" pitchFamily="18" charset="0"/>
              </a:rPr>
              <a:t>network of systems that, when coordinated and </a:t>
            </a:r>
            <a:r>
              <a:rPr lang="en-US" dirty="0" smtClean="0">
                <a:solidFill>
                  <a:schemeClr val="tx2">
                    <a:lumMod val="75000"/>
                  </a:schemeClr>
                </a:solidFill>
                <a:latin typeface="Georgia" pitchFamily="18" charset="0"/>
              </a:rPr>
              <a:t>	harmonized</a:t>
            </a:r>
            <a:r>
              <a:rPr lang="en-US" dirty="0">
                <a:solidFill>
                  <a:schemeClr val="tx2">
                    <a:lumMod val="75000"/>
                  </a:schemeClr>
                </a:solidFill>
                <a:latin typeface="Georgia" pitchFamily="18" charset="0"/>
              </a:rPr>
              <a:t>, will regulate the emerging systems of functionally </a:t>
            </a:r>
            <a:r>
              <a:rPr lang="en-US" dirty="0" smtClean="0">
                <a:solidFill>
                  <a:schemeClr val="tx2">
                    <a:lumMod val="75000"/>
                  </a:schemeClr>
                </a:solidFill>
                <a:latin typeface="Georgia" pitchFamily="18" charset="0"/>
              </a:rPr>
              <a:t>	differentiated </a:t>
            </a:r>
            <a:r>
              <a:rPr lang="en-US" dirty="0">
                <a:solidFill>
                  <a:schemeClr val="tx2">
                    <a:lumMod val="75000"/>
                  </a:schemeClr>
                </a:solidFill>
                <a:latin typeface="Georgia" pitchFamily="18" charset="0"/>
              </a:rPr>
              <a:t>governance communities. </a:t>
            </a:r>
            <a:endParaRPr lang="en-US" dirty="0">
              <a:solidFill>
                <a:schemeClr val="tx2">
                  <a:lumMod val="75000"/>
                </a:schemeClr>
              </a:solidFill>
              <a:effectLst/>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Mediating Mechanism</a:t>
            </a:r>
            <a:br>
              <a:rPr lang="en-US" sz="3200" dirty="0" smtClean="0"/>
            </a:br>
            <a:endParaRPr lang="en-US" sz="3200" dirty="0"/>
          </a:p>
        </p:txBody>
      </p:sp>
      <p:sp>
        <p:nvSpPr>
          <p:cNvPr id="3" name="Content Placeholder 2"/>
          <p:cNvSpPr>
            <a:spLocks noGrp="1"/>
          </p:cNvSpPr>
          <p:nvPr>
            <p:ph idx="1"/>
          </p:nvPr>
        </p:nvSpPr>
        <p:spPr/>
        <p:txBody>
          <a:bodyPr/>
          <a:lstStyle/>
          <a:p>
            <a:r>
              <a:rPr lang="en-US" dirty="0" smtClean="0">
                <a:solidFill>
                  <a:srgbClr val="500000"/>
                </a:solidFill>
              </a:rPr>
              <a:t>--transparency as a mediating mechanism </a:t>
            </a:r>
            <a:r>
              <a:rPr lang="en-US" dirty="0">
                <a:solidFill>
                  <a:srgbClr val="500000"/>
                </a:solidFill>
              </a:rPr>
              <a:t>for communication </a:t>
            </a:r>
            <a:r>
              <a:rPr lang="en-US" dirty="0" smtClean="0">
                <a:solidFill>
                  <a:srgbClr val="500000"/>
                </a:solidFill>
              </a:rPr>
              <a:t>(</a:t>
            </a:r>
            <a:r>
              <a:rPr lang="en-US" smtClean="0">
                <a:solidFill>
                  <a:srgbClr val="500000"/>
                </a:solidFill>
              </a:rPr>
              <a:t>structural coupling) </a:t>
            </a:r>
            <a:r>
              <a:rPr lang="en-US" smtClean="0">
                <a:solidFill>
                  <a:srgbClr val="500000"/>
                </a:solidFill>
              </a:rPr>
              <a:t>between</a:t>
            </a:r>
            <a:endParaRPr lang="en-US" dirty="0" smtClean="0">
              <a:solidFill>
                <a:srgbClr val="500000"/>
              </a:solidFill>
            </a:endParaRPr>
          </a:p>
          <a:p>
            <a:pPr lvl="1"/>
            <a:r>
              <a:rPr lang="en-US" dirty="0" smtClean="0">
                <a:solidFill>
                  <a:srgbClr val="500000"/>
                </a:solidFill>
              </a:rPr>
              <a:t>States</a:t>
            </a:r>
          </a:p>
          <a:p>
            <a:pPr lvl="1"/>
            <a:r>
              <a:rPr lang="en-US" dirty="0" smtClean="0">
                <a:solidFill>
                  <a:srgbClr val="500000"/>
                </a:solidFill>
              </a:rPr>
              <a:t>Consumers</a:t>
            </a:r>
          </a:p>
          <a:p>
            <a:pPr lvl="1"/>
            <a:r>
              <a:rPr lang="en-US" dirty="0" smtClean="0">
                <a:solidFill>
                  <a:srgbClr val="500000"/>
                </a:solidFill>
              </a:rPr>
              <a:t>Investors</a:t>
            </a:r>
          </a:p>
          <a:p>
            <a:pPr lvl="1"/>
            <a:r>
              <a:rPr lang="en-US" dirty="0" smtClean="0">
                <a:solidFill>
                  <a:srgbClr val="500000"/>
                </a:solidFill>
              </a:rPr>
              <a:t>NGOs</a:t>
            </a:r>
          </a:p>
          <a:p>
            <a:pPr lvl="1"/>
            <a:r>
              <a:rPr lang="en-US" dirty="0" smtClean="0">
                <a:solidFill>
                  <a:srgbClr val="500000"/>
                </a:solidFill>
              </a:rPr>
              <a:t>International organizations.</a:t>
            </a:r>
          </a:p>
          <a:p>
            <a:pPr lvl="1"/>
            <a:endParaRPr lang="en-US" dirty="0">
              <a:solidFill>
                <a:srgbClr val="500000"/>
              </a:solidFill>
            </a:endParaRPr>
          </a:p>
          <a:p>
            <a:pPr lvl="1"/>
            <a:r>
              <a:rPr lang="en-US" dirty="0" smtClean="0">
                <a:solidFill>
                  <a:srgbClr val="500000"/>
                </a:solidFill>
              </a:rPr>
              <a:t>--tension between internal (risk management) perspectives and external (participation in policy and business decisions) perspectives</a:t>
            </a:r>
            <a:endParaRPr lang="en-US" dirty="0">
              <a:solidFill>
                <a:srgbClr val="500000"/>
              </a:solidFill>
            </a:endParaRPr>
          </a:p>
        </p:txBody>
      </p:sp>
    </p:spTree>
    <p:extLst>
      <p:ext uri="{BB962C8B-B14F-4D97-AF65-F5344CB8AC3E}">
        <p14:creationId xmlns:p14="http://schemas.microsoft.com/office/powerpoint/2010/main" val="1699708148"/>
      </p:ext>
    </p:extLst>
  </p:cSld>
  <p:clrMapOvr>
    <a:masterClrMapping/>
  </p:clrMapOvr>
  <p:transition xmlns:p14="http://schemas.microsoft.com/office/powerpoint/2010/mai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463308"/>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r>
              <a:rPr lang="en-US" i="1" dirty="0" smtClean="0">
                <a:solidFill>
                  <a:schemeClr val="tx2">
                    <a:lumMod val="75000"/>
                  </a:schemeClr>
                </a:solidFill>
                <a:latin typeface="Georgia" pitchFamily="18" charset="0"/>
              </a:rPr>
              <a:t>		1</a:t>
            </a:r>
            <a:r>
              <a:rPr lang="en-US" i="1" dirty="0">
                <a:solidFill>
                  <a:schemeClr val="tx2">
                    <a:lumMod val="75000"/>
                  </a:schemeClr>
                </a:solidFill>
                <a:latin typeface="Georgia" pitchFamily="18" charset="0"/>
              </a:rPr>
              <a:t>.  Current Miscommunication</a:t>
            </a:r>
            <a:r>
              <a:rPr lang="en-US" dirty="0">
                <a:solidFill>
                  <a:schemeClr val="tx2">
                    <a:lumMod val="75000"/>
                  </a:schemeClr>
                </a:solidFill>
                <a:latin typeface="Georgia" pitchFamily="18" charset="0"/>
              </a:rPr>
              <a:t>.  </a:t>
            </a:r>
            <a:endParaRPr lang="en-US" dirty="0" smtClean="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--Globalization has untethered regulation from the state, and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--has also provided a regulatory environment grounded in principles of regulatory commodification consumed within transnational markets.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--Result:</a:t>
            </a:r>
          </a:p>
          <a:p>
            <a:pPr algn="just"/>
            <a:r>
              <a:rPr lang="en-US" dirty="0">
                <a:solidFill>
                  <a:schemeClr val="tx2">
                    <a:lumMod val="75000"/>
                  </a:schemeClr>
                </a:solidFill>
                <a:latin typeface="Georgia" pitchFamily="18" charset="0"/>
              </a:rPr>
              <a:t>	A. proliferation of standards from a variety of producers, and </a:t>
            </a:r>
          </a:p>
          <a:p>
            <a:pPr algn="just"/>
            <a:r>
              <a:rPr lang="en-US" dirty="0">
                <a:solidFill>
                  <a:schemeClr val="tx2">
                    <a:lumMod val="75000"/>
                  </a:schemeClr>
                </a:solidFill>
                <a:latin typeface="Georgia" pitchFamily="18" charset="0"/>
              </a:rPr>
              <a:t>	B. Incoherence relating to function, purpose, scope of transparency</a:t>
            </a:r>
          </a:p>
          <a:p>
            <a:pPr algn="just"/>
            <a:r>
              <a:rPr lang="en-US" dirty="0">
                <a:solidFill>
                  <a:schemeClr val="tx2">
                    <a:lumMod val="75000"/>
                  </a:schemeClr>
                </a:solidFill>
                <a:latin typeface="Georgia" pitchFamily="18" charset="0"/>
              </a:rPr>
              <a:t>		--functionally differentiated consuming communities (of </a:t>
            </a:r>
            <a:r>
              <a:rPr lang="en-US" dirty="0" smtClean="0">
                <a:solidFill>
                  <a:schemeClr val="tx2">
                    <a:lumMod val="75000"/>
                  </a:schemeClr>
                </a:solidFill>
                <a:latin typeface="Georgia" pitchFamily="18" charset="0"/>
              </a:rPr>
              <a:t>		governments</a:t>
            </a:r>
            <a:r>
              <a:rPr lang="en-US" dirty="0">
                <a:solidFill>
                  <a:schemeClr val="tx2">
                    <a:lumMod val="75000"/>
                  </a:schemeClr>
                </a:solidFill>
                <a:latin typeface="Georgia" pitchFamily="18" charset="0"/>
              </a:rPr>
              <a:t>, enterprises, civil </a:t>
            </a:r>
            <a:r>
              <a:rPr lang="en-US" dirty="0" smtClean="0">
                <a:solidFill>
                  <a:schemeClr val="tx2">
                    <a:lumMod val="75000"/>
                  </a:schemeClr>
                </a:solidFill>
                <a:latin typeface="Georgia" pitchFamily="18" charset="0"/>
              </a:rPr>
              <a:t>society </a:t>
            </a:r>
            <a:r>
              <a:rPr lang="en-US" dirty="0">
                <a:solidFill>
                  <a:schemeClr val="tx2">
                    <a:lumMod val="75000"/>
                  </a:schemeClr>
                </a:solidFill>
                <a:latin typeface="Georgia" pitchFamily="18" charset="0"/>
              </a:rPr>
              <a:t>actors, investors </a:t>
            </a:r>
            <a:r>
              <a:rPr lang="en-US" dirty="0" smtClean="0">
                <a:solidFill>
                  <a:schemeClr val="tx2">
                    <a:lumMod val="75000"/>
                  </a:schemeClr>
                </a:solidFill>
                <a:latin typeface="Georgia" pitchFamily="18" charset="0"/>
              </a:rPr>
              <a:t>		and </a:t>
            </a:r>
            <a:r>
              <a:rPr lang="en-US" dirty="0">
                <a:solidFill>
                  <a:schemeClr val="tx2">
                    <a:lumMod val="75000"/>
                  </a:schemeClr>
                </a:solidFill>
                <a:latin typeface="Georgia" pitchFamily="18" charset="0"/>
              </a:rPr>
              <a:t>consumers) consume these standards differently. </a:t>
            </a:r>
          </a:p>
          <a:p>
            <a:pPr algn="just"/>
            <a:r>
              <a:rPr lang="en-US" dirty="0">
                <a:solidFill>
                  <a:schemeClr val="tx2">
                    <a:lumMod val="75000"/>
                  </a:schemeClr>
                </a:solidFill>
                <a:latin typeface="Georgia" pitchFamily="18" charset="0"/>
              </a:rPr>
              <a:t>		-- These standards do not speak to each other.  </a:t>
            </a:r>
          </a:p>
          <a:p>
            <a:pPr algn="just"/>
            <a:r>
              <a:rPr lang="en-US" dirty="0">
                <a:solidFill>
                  <a:schemeClr val="tx2">
                    <a:lumMod val="75000"/>
                  </a:schemeClr>
                </a:solidFill>
                <a:latin typeface="Georgia" pitchFamily="18" charset="0"/>
              </a:rPr>
              <a:t>		-- They compete for consumers.  </a:t>
            </a:r>
          </a:p>
          <a:p>
            <a:pPr algn="just"/>
            <a:r>
              <a:rPr lang="en-US" dirty="0">
                <a:solidFill>
                  <a:schemeClr val="tx2">
                    <a:lumMod val="75000"/>
                  </a:schemeClr>
                </a:solidFill>
                <a:latin typeface="Georgia" pitchFamily="18" charset="0"/>
              </a:rPr>
              <a:t>		-- They no not apply the same language with respect to </a:t>
            </a:r>
            <a:r>
              <a:rPr lang="en-US" dirty="0" smtClean="0">
                <a:solidFill>
                  <a:schemeClr val="tx2">
                    <a:lumMod val="75000"/>
                  </a:schemeClr>
                </a:solidFill>
                <a:latin typeface="Georgia" pitchFamily="18" charset="0"/>
              </a:rPr>
              <a:t>		standards</a:t>
            </a:r>
            <a:r>
              <a:rPr lang="en-US" dirty="0">
                <a:solidFill>
                  <a:schemeClr val="tx2">
                    <a:lumMod val="75000"/>
                  </a:schemeClr>
                </a:solidFill>
                <a:latin typeface="Georgia" pitchFamily="18" charset="0"/>
              </a:rPr>
              <a:t>, metrics, </a:t>
            </a:r>
            <a:r>
              <a:rPr lang="en-US" dirty="0" smtClean="0">
                <a:solidFill>
                  <a:schemeClr val="tx2">
                    <a:lumMod val="75000"/>
                  </a:schemeClr>
                </a:solidFill>
                <a:latin typeface="Georgia" pitchFamily="18" charset="0"/>
              </a:rPr>
              <a:t>communication</a:t>
            </a:r>
            <a:r>
              <a:rPr lang="en-US" dirty="0">
                <a:solidFill>
                  <a:schemeClr val="tx2">
                    <a:lumMod val="75000"/>
                  </a:schemeClr>
                </a:solidFill>
                <a:latin typeface="Georgia" pitchFamily="18" charset="0"/>
              </a:rPr>
              <a:t>, and scope. </a:t>
            </a:r>
          </a:p>
          <a:p>
            <a:pPr algn="just"/>
            <a:r>
              <a:rPr lang="en-US" dirty="0">
                <a:solidFill>
                  <a:schemeClr val="tx2">
                    <a:lumMod val="75000"/>
                  </a:schemeClr>
                </a:solidFill>
                <a:latin typeface="Georgia" pitchFamily="18" charset="0"/>
              </a:rPr>
              <a:t>	C. Verification and comparison, even within well-developed </a:t>
            </a:r>
            <a:r>
              <a:rPr lang="en-US" dirty="0" smtClean="0">
                <a:solidFill>
                  <a:schemeClr val="tx2">
                    <a:lumMod val="75000"/>
                  </a:schemeClr>
                </a:solidFill>
                <a:latin typeface="Georgia" pitchFamily="18" charset="0"/>
              </a:rPr>
              <a:t>	systems</a:t>
            </a:r>
            <a:r>
              <a:rPr lang="en-US" dirty="0">
                <a:solidFill>
                  <a:schemeClr val="tx2">
                    <a:lumMod val="75000"/>
                  </a:schemeClr>
                </a:solidFill>
                <a:latin typeface="Georgia" pitchFamily="18" charset="0"/>
              </a:rPr>
              <a:t>, is difficult. </a:t>
            </a:r>
          </a:p>
          <a:p>
            <a:pPr algn="just"/>
            <a:r>
              <a:rPr lang="en-US" dirty="0">
                <a:solidFill>
                  <a:schemeClr val="tx2">
                    <a:lumMod val="75000"/>
                  </a:schemeClr>
                </a:solidFill>
                <a:latin typeface="Georgia" pitchFamily="18" charset="0"/>
              </a:rPr>
              <a:t>	D.  Compliance costs increase</a:t>
            </a:r>
          </a:p>
          <a:p>
            <a:pPr algn="just"/>
            <a:r>
              <a:rPr lang="en-US" dirty="0">
                <a:solidFill>
                  <a:schemeClr val="tx2">
                    <a:lumMod val="75000"/>
                  </a:schemeClr>
                </a:solidFill>
                <a:latin typeface="Georgia" pitchFamily="18" charset="0"/>
              </a:rPr>
              <a:t>	E.  Possibility if strategic use of systems increases</a:t>
            </a:r>
            <a:endParaRPr lang="en-US" sz="16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432530"/>
          </a:xfrm>
          <a:prstGeom prst="rect">
            <a:avLst/>
          </a:prstGeom>
        </p:spPr>
        <p:txBody>
          <a:bodyPr wrap="square">
            <a:spAutoFit/>
          </a:bodyPr>
          <a:lstStyle/>
          <a:p>
            <a:pPr algn="ctr"/>
            <a:endParaRPr lang="en-US" i="1" dirty="0" smtClean="0">
              <a:solidFill>
                <a:schemeClr val="tx2">
                  <a:lumMod val="75000"/>
                </a:schemeClr>
              </a:solidFill>
              <a:latin typeface="Georgia" pitchFamily="18" charset="0"/>
            </a:endParaRPr>
          </a:p>
          <a:p>
            <a:r>
              <a:rPr lang="en-US" i="1" dirty="0" smtClean="0">
                <a:solidFill>
                  <a:schemeClr val="tx2">
                    <a:lumMod val="75000"/>
                  </a:schemeClr>
                </a:solidFill>
                <a:latin typeface="Georgia" pitchFamily="18" charset="0"/>
              </a:rPr>
              <a:t>		2</a:t>
            </a:r>
            <a:r>
              <a:rPr lang="en-US" i="1" dirty="0">
                <a:solidFill>
                  <a:schemeClr val="tx2">
                    <a:lumMod val="75000"/>
                  </a:schemeClr>
                </a:solidFill>
                <a:latin typeface="Georgia" pitchFamily="18" charset="0"/>
              </a:rPr>
              <a:t>.  Future Coherence</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p>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 </a:t>
            </a:r>
            <a:r>
              <a:rPr lang="en-US" dirty="0">
                <a:solidFill>
                  <a:schemeClr val="tx2">
                    <a:lumMod val="75000"/>
                  </a:schemeClr>
                </a:solidFill>
                <a:latin typeface="Georgia" pitchFamily="18" charset="0"/>
              </a:rPr>
              <a:t>clear need for </a:t>
            </a:r>
            <a:r>
              <a:rPr lang="en-US" dirty="0" smtClean="0">
                <a:solidFill>
                  <a:schemeClr val="tx2">
                    <a:lumMod val="75000"/>
                  </a:schemeClr>
                </a:solidFill>
                <a:latin typeface="Georgia" pitchFamily="18" charset="0"/>
              </a:rPr>
              <a:t>harmonization</a:t>
            </a:r>
            <a:r>
              <a:rPr lang="en-US" dirty="0">
                <a:solidFill>
                  <a:schemeClr val="tx2">
                    <a:lumMod val="75000"/>
                  </a:schemeClr>
                </a:solidFill>
                <a:latin typeface="Georgia" pitchFamily="18" charset="0"/>
              </a:rPr>
              <a:t>, or at least coordination, at the transnational level.</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--some movement in that direction:</a:t>
            </a:r>
          </a:p>
          <a:p>
            <a:pPr algn="just"/>
            <a:r>
              <a:rPr lang="en-US" dirty="0">
                <a:solidFill>
                  <a:schemeClr val="tx2">
                    <a:lumMod val="75000"/>
                  </a:schemeClr>
                </a:solidFill>
                <a:latin typeface="Georgia" pitchFamily="18" charset="0"/>
              </a:rPr>
              <a:t>	A. elaboration of chains of authority among the very distinct </a:t>
            </a:r>
            <a:r>
              <a:rPr lang="en-US" dirty="0" smtClean="0">
                <a:solidFill>
                  <a:schemeClr val="tx2">
                    <a:lumMod val="75000"/>
                  </a:schemeClr>
                </a:solidFill>
                <a:latin typeface="Georgia" pitchFamily="18" charset="0"/>
              </a:rPr>
              <a:t>	frameworks </a:t>
            </a:r>
            <a:r>
              <a:rPr lang="en-US" dirty="0">
                <a:solidFill>
                  <a:schemeClr val="tx2">
                    <a:lumMod val="75000"/>
                  </a:schemeClr>
                </a:solidFill>
                <a:latin typeface="Georgia" pitchFamily="18" charset="0"/>
              </a:rPr>
              <a:t>that combine private </a:t>
            </a:r>
            <a:r>
              <a:rPr lang="en-US" dirty="0" smtClean="0">
                <a:solidFill>
                  <a:schemeClr val="tx2">
                    <a:lumMod val="75000"/>
                  </a:schemeClr>
                </a:solidFill>
                <a:latin typeface="Georgia" pitchFamily="18" charset="0"/>
              </a:rPr>
              <a:t>networks </a:t>
            </a:r>
            <a:r>
              <a:rPr lang="en-US" dirty="0">
                <a:solidFill>
                  <a:schemeClr val="tx2">
                    <a:lumMod val="75000"/>
                  </a:schemeClr>
                </a:solidFill>
                <a:latin typeface="Georgia" pitchFamily="18" charset="0"/>
              </a:rPr>
              <a:t>of substantive </a:t>
            </a:r>
            <a:r>
              <a:rPr lang="en-US" dirty="0" smtClean="0">
                <a:solidFill>
                  <a:schemeClr val="tx2">
                    <a:lumMod val="75000"/>
                  </a:schemeClr>
                </a:solidFill>
                <a:latin typeface="Georgia" pitchFamily="18" charset="0"/>
              </a:rPr>
              <a:t>	provisions </a:t>
            </a:r>
            <a:r>
              <a:rPr lang="en-US" dirty="0">
                <a:solidFill>
                  <a:schemeClr val="tx2">
                    <a:lumMod val="75000"/>
                  </a:schemeClr>
                </a:solidFill>
                <a:latin typeface="Georgia" pitchFamily="18" charset="0"/>
              </a:rPr>
              <a:t>with the institutionalism of public entities. are being 	developed by both public and private international organizations. </a:t>
            </a:r>
          </a:p>
          <a:p>
            <a:pPr algn="just"/>
            <a:r>
              <a:rPr lang="en-US" dirty="0">
                <a:solidFill>
                  <a:schemeClr val="tx2">
                    <a:lumMod val="75000"/>
                  </a:schemeClr>
                </a:solidFill>
                <a:latin typeface="Georgia" pitchFamily="18" charset="0"/>
              </a:rPr>
              <a:t>	B. The object here is convergence.  </a:t>
            </a:r>
          </a:p>
          <a:p>
            <a:pPr algn="just"/>
            <a:r>
              <a:rPr lang="en-US" dirty="0">
                <a:solidFill>
                  <a:schemeClr val="tx2">
                    <a:lumMod val="75000"/>
                  </a:schemeClr>
                </a:solidFill>
                <a:latin typeface="Georgia" pitchFamily="18" charset="0"/>
              </a:rPr>
              <a:t>		-the UNGC has sought to play a central role as a nexus </a:t>
            </a:r>
            <a:r>
              <a:rPr lang="en-US" dirty="0" smtClean="0">
                <a:solidFill>
                  <a:schemeClr val="tx2">
                    <a:lumMod val="75000"/>
                  </a:schemeClr>
                </a:solidFill>
                <a:latin typeface="Georgia" pitchFamily="18" charset="0"/>
              </a:rPr>
              <a:t>		point </a:t>
            </a:r>
            <a:r>
              <a:rPr lang="en-US" dirty="0">
                <a:solidFill>
                  <a:schemeClr val="tx2">
                    <a:lumMod val="75000"/>
                  </a:schemeClr>
                </a:solidFill>
                <a:latin typeface="Georgia" pitchFamily="18" charset="0"/>
              </a:rPr>
              <a:t>for convergence of </a:t>
            </a:r>
            <a:r>
              <a:rPr lang="en-US" dirty="0" smtClean="0">
                <a:solidFill>
                  <a:schemeClr val="tx2">
                    <a:lumMod val="75000"/>
                  </a:schemeClr>
                </a:solidFill>
                <a:latin typeface="Georgia" pitchFamily="18" charset="0"/>
              </a:rPr>
              <a:t>standards </a:t>
            </a:r>
            <a:r>
              <a:rPr lang="en-US" dirty="0">
                <a:solidFill>
                  <a:schemeClr val="tx2">
                    <a:lumMod val="75000"/>
                  </a:schemeClr>
                </a:solidFill>
                <a:latin typeface="Georgia" pitchFamily="18" charset="0"/>
              </a:rPr>
              <a:t>and harmonization at </a:t>
            </a:r>
            <a:r>
              <a:rPr lang="en-US" dirty="0" smtClean="0">
                <a:solidFill>
                  <a:schemeClr val="tx2">
                    <a:lumMod val="75000"/>
                  </a:schemeClr>
                </a:solidFill>
                <a:latin typeface="Georgia" pitchFamily="18" charset="0"/>
              </a:rPr>
              <a:t>		the </a:t>
            </a:r>
            <a:r>
              <a:rPr lang="en-US" dirty="0">
                <a:solidFill>
                  <a:schemeClr val="tx2">
                    <a:lumMod val="75000"/>
                  </a:schemeClr>
                </a:solidFill>
                <a:latin typeface="Georgia" pitchFamily="18" charset="0"/>
              </a:rPr>
              <a:t>international level among both private and </a:t>
            </a:r>
            <a:r>
              <a:rPr lang="en-US" dirty="0" smtClean="0">
                <a:solidFill>
                  <a:schemeClr val="tx2">
                    <a:lumMod val="75000"/>
                  </a:schemeClr>
                </a:solidFill>
                <a:latin typeface="Georgia" pitchFamily="18" charset="0"/>
              </a:rPr>
              <a:t>public 			efforts</a:t>
            </a:r>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			</a:t>
            </a:r>
            <a:r>
              <a:rPr lang="en-US" dirty="0" err="1">
                <a:solidFill>
                  <a:schemeClr val="tx2">
                    <a:lumMod val="75000"/>
                  </a:schemeClr>
                </a:solidFill>
                <a:latin typeface="Georgia" pitchFamily="18" charset="0"/>
              </a:rPr>
              <a:t>i</a:t>
            </a:r>
            <a:r>
              <a:rPr lang="en-US" dirty="0">
                <a:solidFill>
                  <a:schemeClr val="tx2">
                    <a:lumMod val="75000"/>
                  </a:schemeClr>
                </a:solidFill>
                <a:latin typeface="Georgia" pitchFamily="18" charset="0"/>
              </a:rPr>
              <a:t>. UNGC and ISO 26000</a:t>
            </a:r>
          </a:p>
          <a:p>
            <a:pPr algn="just"/>
            <a:r>
              <a:rPr lang="en-US" dirty="0">
                <a:solidFill>
                  <a:schemeClr val="tx2">
                    <a:lumMod val="75000"/>
                  </a:schemeClr>
                </a:solidFill>
                <a:latin typeface="Georgia" pitchFamily="18" charset="0"/>
              </a:rPr>
              <a:t>			ii.  ISO and GRI</a:t>
            </a:r>
          </a:p>
          <a:p>
            <a:pPr algn="just"/>
            <a:r>
              <a:rPr lang="en-US" dirty="0">
                <a:solidFill>
                  <a:schemeClr val="tx2">
                    <a:lumMod val="75000"/>
                  </a:schemeClr>
                </a:solidFill>
                <a:latin typeface="Georgia" pitchFamily="18" charset="0"/>
              </a:rPr>
              <a:t>		-OECD has also played a role</a:t>
            </a:r>
          </a:p>
          <a:p>
            <a:pPr algn="just"/>
            <a:r>
              <a:rPr lang="en-US" dirty="0">
                <a:solidFill>
                  <a:schemeClr val="tx2">
                    <a:lumMod val="75000"/>
                  </a:schemeClr>
                </a:solidFill>
                <a:latin typeface="Georgia" pitchFamily="18" charset="0"/>
              </a:rPr>
              <a:t>			</a:t>
            </a:r>
            <a:r>
              <a:rPr lang="en-US" dirty="0" err="1">
                <a:solidFill>
                  <a:schemeClr val="tx2">
                    <a:lumMod val="75000"/>
                  </a:schemeClr>
                </a:solidFill>
                <a:latin typeface="Georgia" pitchFamily="18" charset="0"/>
              </a:rPr>
              <a:t>i</a:t>
            </a:r>
            <a:r>
              <a:rPr lang="en-US" dirty="0">
                <a:solidFill>
                  <a:schemeClr val="tx2">
                    <a:lumMod val="75000"/>
                  </a:schemeClr>
                </a:solidFill>
                <a:latin typeface="Georgia" pitchFamily="18" charset="0"/>
              </a:rPr>
              <a:t>.  OECD Multinational Guidelines and UN </a:t>
            </a:r>
            <a:r>
              <a:rPr lang="en-US" dirty="0" smtClean="0">
                <a:solidFill>
                  <a:schemeClr val="tx2">
                    <a:lumMod val="75000"/>
                  </a:schemeClr>
                </a:solidFill>
                <a:latin typeface="Georgia" pitchFamily="18" charset="0"/>
              </a:rPr>
              <a:t>				Guiding </a:t>
            </a:r>
            <a:r>
              <a:rPr lang="en-US" dirty="0">
                <a:solidFill>
                  <a:schemeClr val="tx2">
                    <a:lumMod val="75000"/>
                  </a:schemeClr>
                </a:solidFill>
                <a:latin typeface="Georgia" pitchFamily="18" charset="0"/>
              </a:rPr>
              <a:t>Principles</a:t>
            </a:r>
          </a:p>
          <a:p>
            <a:pPr algn="just"/>
            <a:r>
              <a:rPr lang="en-US" sz="1600" dirty="0" smtClean="0">
                <a:solidFill>
                  <a:schemeClr val="tx2">
                    <a:lumMod val="75000"/>
                  </a:schemeClr>
                </a:solidFill>
                <a:latin typeface="Georgia" pitchFamily="18" charset="0"/>
              </a:rPr>
              <a:t>.	</a:t>
            </a:r>
            <a:endParaRPr lang="en-US" sz="16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555641"/>
          </a:xfrm>
          <a:prstGeom prst="rect">
            <a:avLst/>
          </a:prstGeom>
        </p:spPr>
        <p:txBody>
          <a:bodyPr wrap="square">
            <a:spAutoFit/>
          </a:bodyPr>
          <a:lstStyle/>
          <a:p>
            <a:pPr algn="just"/>
            <a:r>
              <a:rPr lang="en-US" sz="1400" i="1" dirty="0" smtClean="0">
                <a:solidFill>
                  <a:schemeClr val="tx2">
                    <a:lumMod val="75000"/>
                  </a:schemeClr>
                </a:solidFill>
                <a:latin typeface="Georgia" pitchFamily="18" charset="0"/>
              </a:rPr>
              <a:t>		G</a:t>
            </a:r>
            <a:r>
              <a:rPr lang="en-US" sz="1400" i="1" dirty="0">
                <a:solidFill>
                  <a:schemeClr val="tx2">
                    <a:lumMod val="75000"/>
                  </a:schemeClr>
                </a:solidFill>
                <a:latin typeface="Georgia" pitchFamily="18" charset="0"/>
              </a:rPr>
              <a:t>.  Conclusion</a:t>
            </a:r>
            <a:r>
              <a:rPr lang="en-US" sz="1400" dirty="0">
                <a:solidFill>
                  <a:schemeClr val="tx2">
                    <a:lumMod val="75000"/>
                  </a:schemeClr>
                </a:solidFill>
                <a:latin typeface="Georgia" pitchFamily="18" charset="0"/>
              </a:rPr>
              <a:t>.   </a:t>
            </a:r>
            <a:r>
              <a:rPr lang="en-US" sz="1400" dirty="0" smtClean="0">
                <a:solidFill>
                  <a:schemeClr val="tx2">
                    <a:lumMod val="75000"/>
                  </a:schemeClr>
                </a:solidFill>
                <a:latin typeface="Georgia" pitchFamily="18" charset="0"/>
              </a:rPr>
              <a:t>--“</a:t>
            </a:r>
            <a:r>
              <a:rPr lang="en-US" sz="1400" dirty="0">
                <a:solidFill>
                  <a:schemeClr val="tx2">
                    <a:lumMod val="75000"/>
                  </a:schemeClr>
                </a:solidFill>
                <a:latin typeface="Georgia" pitchFamily="18" charset="0"/>
              </a:rPr>
              <a:t>Current international environmental law and </a:t>
            </a:r>
            <a:r>
              <a:rPr lang="en-US" sz="1400" dirty="0" smtClean="0">
                <a:solidFill>
                  <a:schemeClr val="tx2">
                    <a:lumMod val="75000"/>
                  </a:schemeClr>
                </a:solidFill>
                <a:latin typeface="Georgia" pitchFamily="18" charset="0"/>
              </a:rPr>
              <a:t>			international </a:t>
            </a:r>
            <a:r>
              <a:rPr lang="en-US" sz="1400" dirty="0">
                <a:solidFill>
                  <a:schemeClr val="tx2">
                    <a:lumMod val="75000"/>
                  </a:schemeClr>
                </a:solidFill>
                <a:latin typeface="Georgia" pitchFamily="18" charset="0"/>
              </a:rPr>
              <a:t>human rights law developed without regard for each other </a:t>
            </a:r>
            <a:r>
              <a:rPr lang="en-US" sz="1400" dirty="0" smtClean="0">
                <a:solidFill>
                  <a:schemeClr val="tx2">
                    <a:lumMod val="75000"/>
                  </a:schemeClr>
                </a:solidFill>
                <a:latin typeface="Georgia" pitchFamily="18" charset="0"/>
              </a:rPr>
              <a:t>		and </a:t>
            </a:r>
            <a:r>
              <a:rPr lang="en-US" sz="1400" dirty="0">
                <a:solidFill>
                  <a:schemeClr val="tx2">
                    <a:lumMod val="75000"/>
                  </a:schemeClr>
                </a:solidFill>
                <a:latin typeface="Georgia" pitchFamily="18" charset="0"/>
              </a:rPr>
              <a:t>are not sufficient in this global economy.” (Alison Lindsay </a:t>
            </a:r>
            <a:r>
              <a:rPr lang="en-US" sz="1400" dirty="0" err="1">
                <a:solidFill>
                  <a:schemeClr val="tx2">
                    <a:lumMod val="75000"/>
                  </a:schemeClr>
                </a:solidFill>
                <a:latin typeface="Georgia" pitchFamily="18" charset="0"/>
              </a:rPr>
              <a:t>Shinsato</a:t>
            </a:r>
            <a:r>
              <a:rPr lang="en-US" sz="1400" dirty="0">
                <a:solidFill>
                  <a:schemeClr val="tx2">
                    <a:lumMod val="75000"/>
                  </a:schemeClr>
                </a:solidFill>
                <a:latin typeface="Georgia" pitchFamily="18" charset="0"/>
              </a:rPr>
              <a:t>,  </a:t>
            </a:r>
            <a:r>
              <a:rPr lang="en-US" sz="1400" dirty="0" smtClean="0">
                <a:solidFill>
                  <a:schemeClr val="tx2">
                    <a:lumMod val="75000"/>
                  </a:schemeClr>
                </a:solidFill>
                <a:latin typeface="Georgia" pitchFamily="18" charset="0"/>
              </a:rPr>
              <a:t>		Increasing </a:t>
            </a:r>
            <a:r>
              <a:rPr lang="en-US" sz="1400" dirty="0">
                <a:solidFill>
                  <a:schemeClr val="tx2">
                    <a:lumMod val="75000"/>
                  </a:schemeClr>
                </a:solidFill>
                <a:latin typeface="Georgia" pitchFamily="18" charset="0"/>
              </a:rPr>
              <a:t>the Accountability of Transnational Corporations for </a:t>
            </a:r>
            <a:r>
              <a:rPr lang="en-US" sz="1400" dirty="0" smtClean="0">
                <a:solidFill>
                  <a:schemeClr val="tx2">
                    <a:lumMod val="75000"/>
                  </a:schemeClr>
                </a:solidFill>
                <a:latin typeface="Georgia" pitchFamily="18" charset="0"/>
              </a:rPr>
              <a:t>			Environmental </a:t>
            </a:r>
            <a:r>
              <a:rPr lang="en-US" sz="1400" dirty="0">
                <a:solidFill>
                  <a:schemeClr val="tx2">
                    <a:lumMod val="75000"/>
                  </a:schemeClr>
                </a:solidFill>
                <a:latin typeface="Georgia" pitchFamily="18" charset="0"/>
              </a:rPr>
              <a:t>Harms: The Petroleum Industry in Nigeria, 4(1) </a:t>
            </a:r>
            <a:r>
              <a:rPr lang="en-US" sz="1400" dirty="0" smtClean="0">
                <a:solidFill>
                  <a:schemeClr val="tx2">
                    <a:lumMod val="75000"/>
                  </a:schemeClr>
                </a:solidFill>
                <a:latin typeface="Georgia" pitchFamily="18" charset="0"/>
              </a:rPr>
              <a:t>			Northwestern </a:t>
            </a:r>
            <a:r>
              <a:rPr lang="en-US" sz="1400" dirty="0">
                <a:solidFill>
                  <a:schemeClr val="tx2">
                    <a:lumMod val="75000"/>
                  </a:schemeClr>
                </a:solidFill>
                <a:latin typeface="Georgia" pitchFamily="18" charset="0"/>
              </a:rPr>
              <a:t>Journal of International Human Rights 186, 197 (2005).</a:t>
            </a:r>
          </a:p>
          <a:p>
            <a:pPr algn="just"/>
            <a:r>
              <a:rPr lang="en-US" sz="1400" dirty="0">
                <a:solidFill>
                  <a:schemeClr val="tx2">
                    <a:lumMod val="75000"/>
                  </a:schemeClr>
                </a:solidFill>
                <a:latin typeface="Georgia" pitchFamily="18" charset="0"/>
              </a:rPr>
              <a:t> </a:t>
            </a:r>
          </a:p>
          <a:p>
            <a:pPr algn="just"/>
            <a:r>
              <a:rPr lang="en-US" sz="1400" dirty="0">
                <a:solidFill>
                  <a:schemeClr val="tx2">
                    <a:lumMod val="75000"/>
                  </a:schemeClr>
                </a:solidFill>
                <a:latin typeface="Georgia" pitchFamily="18" charset="0"/>
              </a:rPr>
              <a:t>--This examination has suggested both the increasing importance of disclosure and transparency regimens, and the fundamental incoherence of the current system at the international level.   </a:t>
            </a:r>
          </a:p>
          <a:p>
            <a:pPr algn="just"/>
            <a:r>
              <a:rPr lang="en-US" sz="1400" dirty="0">
                <a:solidFill>
                  <a:schemeClr val="tx2">
                    <a:lumMod val="75000"/>
                  </a:schemeClr>
                </a:solidFill>
                <a:latin typeface="Georgia" pitchFamily="18" charset="0"/>
              </a:rPr>
              <a:t>	A.  Substantive international environmental law provides precious little by way of </a:t>
            </a:r>
            <a:r>
              <a:rPr lang="en-US" sz="1400" dirty="0" smtClean="0">
                <a:solidFill>
                  <a:schemeClr val="tx2">
                    <a:lumMod val="75000"/>
                  </a:schemeClr>
                </a:solidFill>
                <a:latin typeface="Georgia" pitchFamily="18" charset="0"/>
              </a:rPr>
              <a:t>	standards </a:t>
            </a:r>
            <a:r>
              <a:rPr lang="en-US" sz="1400" dirty="0">
                <a:solidFill>
                  <a:schemeClr val="tx2">
                    <a:lumMod val="75000"/>
                  </a:schemeClr>
                </a:solidFill>
                <a:latin typeface="Georgia" pitchFamily="18" charset="0"/>
              </a:rPr>
              <a:t>for </a:t>
            </a:r>
            <a:r>
              <a:rPr lang="en-US" sz="1400" dirty="0" smtClean="0">
                <a:solidFill>
                  <a:schemeClr val="tx2">
                    <a:lumMod val="75000"/>
                  </a:schemeClr>
                </a:solidFill>
                <a:latin typeface="Georgia" pitchFamily="18" charset="0"/>
              </a:rPr>
              <a:t>monitoring </a:t>
            </a:r>
            <a:r>
              <a:rPr lang="en-US" sz="1400" dirty="0">
                <a:solidFill>
                  <a:schemeClr val="tx2">
                    <a:lumMod val="75000"/>
                  </a:schemeClr>
                </a:solidFill>
                <a:latin typeface="Georgia" pitchFamily="18" charset="0"/>
              </a:rPr>
              <a:t>or disclosure of activities or operations that might produce </a:t>
            </a:r>
            <a:r>
              <a:rPr lang="en-US" sz="1400" dirty="0" smtClean="0">
                <a:solidFill>
                  <a:schemeClr val="tx2">
                    <a:lumMod val="75000"/>
                  </a:schemeClr>
                </a:solidFill>
                <a:latin typeface="Georgia" pitchFamily="18" charset="0"/>
              </a:rPr>
              <a:t>	environmental </a:t>
            </a:r>
            <a:r>
              <a:rPr lang="en-US" sz="1400" dirty="0">
                <a:solidFill>
                  <a:schemeClr val="tx2">
                    <a:lumMod val="75000"/>
                  </a:schemeClr>
                </a:solidFill>
                <a:latin typeface="Georgia" pitchFamily="18" charset="0"/>
              </a:rPr>
              <a:t>impacts.  </a:t>
            </a:r>
          </a:p>
          <a:p>
            <a:pPr algn="just"/>
            <a:r>
              <a:rPr lang="en-US" sz="1400" dirty="0">
                <a:solidFill>
                  <a:schemeClr val="tx2">
                    <a:lumMod val="75000"/>
                  </a:schemeClr>
                </a:solidFill>
                <a:latin typeface="Georgia" pitchFamily="18" charset="0"/>
              </a:rPr>
              <a:t>	</a:t>
            </a:r>
          </a:p>
          <a:p>
            <a:pPr algn="just"/>
            <a:r>
              <a:rPr lang="en-US" sz="1400" dirty="0">
                <a:solidFill>
                  <a:schemeClr val="tx2">
                    <a:lumMod val="75000"/>
                  </a:schemeClr>
                </a:solidFill>
                <a:latin typeface="Georgia" pitchFamily="18" charset="0"/>
              </a:rPr>
              <a:t>	B. Corporate governance standards, mostly in the form of international soft law </a:t>
            </a:r>
            <a:r>
              <a:rPr lang="en-US" sz="1400" dirty="0" smtClean="0">
                <a:solidFill>
                  <a:schemeClr val="tx2">
                    <a:lumMod val="75000"/>
                  </a:schemeClr>
                </a:solidFill>
                <a:latin typeface="Georgia" pitchFamily="18" charset="0"/>
              </a:rPr>
              <a:t>	standards </a:t>
            </a:r>
            <a:r>
              <a:rPr lang="en-US" sz="1400" dirty="0">
                <a:solidFill>
                  <a:schemeClr val="tx2">
                    <a:lumMod val="75000"/>
                  </a:schemeClr>
                </a:solidFill>
                <a:latin typeface="Georgia" pitchFamily="18" charset="0"/>
              </a:rPr>
              <a:t>sourced </a:t>
            </a:r>
            <a:r>
              <a:rPr lang="en-US" sz="1400" dirty="0" smtClean="0">
                <a:solidFill>
                  <a:schemeClr val="tx2">
                    <a:lumMod val="75000"/>
                  </a:schemeClr>
                </a:solidFill>
                <a:latin typeface="Georgia" pitchFamily="18" charset="0"/>
              </a:rPr>
              <a:t>from </a:t>
            </a:r>
            <a:r>
              <a:rPr lang="en-US" sz="1400" dirty="0">
                <a:solidFill>
                  <a:schemeClr val="tx2">
                    <a:lumMod val="75000"/>
                  </a:schemeClr>
                </a:solidFill>
                <a:latin typeface="Georgia" pitchFamily="18" charset="0"/>
              </a:rPr>
              <a:t>a variety of actors, provide a more coherent regulatory </a:t>
            </a:r>
            <a:r>
              <a:rPr lang="en-US" sz="1400" dirty="0" smtClean="0">
                <a:solidFill>
                  <a:schemeClr val="tx2">
                    <a:lumMod val="75000"/>
                  </a:schemeClr>
                </a:solidFill>
                <a:latin typeface="Georgia" pitchFamily="18" charset="0"/>
              </a:rPr>
              <a:t>	structure </a:t>
            </a:r>
            <a:r>
              <a:rPr lang="en-US" sz="1400" dirty="0">
                <a:solidFill>
                  <a:schemeClr val="tx2">
                    <a:lumMod val="75000"/>
                  </a:schemeClr>
                </a:solidFill>
                <a:latin typeface="Georgia" pitchFamily="18" charset="0"/>
              </a:rPr>
              <a:t>for transparency in </a:t>
            </a:r>
            <a:r>
              <a:rPr lang="en-US" sz="1400" dirty="0" smtClean="0">
                <a:solidFill>
                  <a:schemeClr val="tx2">
                    <a:lumMod val="75000"/>
                  </a:schemeClr>
                </a:solidFill>
                <a:latin typeface="Georgia" pitchFamily="18" charset="0"/>
              </a:rPr>
              <a:t>the context </a:t>
            </a:r>
            <a:r>
              <a:rPr lang="en-US" sz="1400" dirty="0">
                <a:solidFill>
                  <a:schemeClr val="tx2">
                    <a:lumMod val="75000"/>
                  </a:schemeClr>
                </a:solidFill>
                <a:latin typeface="Georgia" pitchFamily="18" charset="0"/>
              </a:rPr>
              <a:t>of corporate internal operations and policies.  </a:t>
            </a:r>
          </a:p>
          <a:p>
            <a:pPr algn="just"/>
            <a:r>
              <a:rPr lang="en-US" sz="1400" dirty="0">
                <a:solidFill>
                  <a:schemeClr val="tx2">
                    <a:lumMod val="75000"/>
                  </a:schemeClr>
                </a:solidFill>
                <a:latin typeface="Georgia" pitchFamily="18" charset="0"/>
              </a:rPr>
              <a:t> </a:t>
            </a:r>
          </a:p>
          <a:p>
            <a:pPr algn="just"/>
            <a:r>
              <a:rPr lang="en-US" sz="1400" dirty="0">
                <a:solidFill>
                  <a:schemeClr val="tx2">
                    <a:lumMod val="75000"/>
                  </a:schemeClr>
                </a:solidFill>
                <a:latin typeface="Georgia" pitchFamily="18" charset="0"/>
              </a:rPr>
              <a:t>	C. Codes of corporate social responsibility, especially those with an environmental </a:t>
            </a:r>
            <a:r>
              <a:rPr lang="en-US" sz="1400" dirty="0" smtClean="0">
                <a:solidFill>
                  <a:schemeClr val="tx2">
                    <a:lumMod val="75000"/>
                  </a:schemeClr>
                </a:solidFill>
                <a:latin typeface="Georgia" pitchFamily="18" charset="0"/>
              </a:rPr>
              <a:t>	aspect</a:t>
            </a:r>
            <a:r>
              <a:rPr lang="en-US" sz="1400" dirty="0">
                <a:solidFill>
                  <a:schemeClr val="tx2">
                    <a:lumMod val="75000"/>
                  </a:schemeClr>
                </a:solidFill>
                <a:latin typeface="Georgia" pitchFamily="18" charset="0"/>
              </a:rPr>
              <a:t>, </a:t>
            </a:r>
            <a:r>
              <a:rPr lang="en-US" sz="1400" dirty="0" smtClean="0">
                <a:solidFill>
                  <a:schemeClr val="tx2">
                    <a:lumMod val="75000"/>
                  </a:schemeClr>
                </a:solidFill>
                <a:latin typeface="Georgia" pitchFamily="18" charset="0"/>
              </a:rPr>
              <a:t>provide </a:t>
            </a:r>
            <a:r>
              <a:rPr lang="en-US" sz="1400" dirty="0">
                <a:solidFill>
                  <a:schemeClr val="tx2">
                    <a:lumMod val="75000"/>
                  </a:schemeClr>
                </a:solidFill>
                <a:latin typeface="Georgia" pitchFamily="18" charset="0"/>
              </a:rPr>
              <a:t>a corresponding structure for transparency with respect to business </a:t>
            </a:r>
            <a:r>
              <a:rPr lang="en-US" sz="1400" dirty="0" smtClean="0">
                <a:solidFill>
                  <a:schemeClr val="tx2">
                    <a:lumMod val="75000"/>
                  </a:schemeClr>
                </a:solidFill>
                <a:latin typeface="Georgia" pitchFamily="18" charset="0"/>
              </a:rPr>
              <a:t>	activity </a:t>
            </a:r>
            <a:r>
              <a:rPr lang="en-US" sz="1400" dirty="0">
                <a:solidFill>
                  <a:schemeClr val="tx2">
                    <a:lumMod val="75000"/>
                  </a:schemeClr>
                </a:solidFill>
                <a:latin typeface="Georgia" pitchFamily="18" charset="0"/>
              </a:rPr>
              <a:t>with an </a:t>
            </a:r>
            <a:r>
              <a:rPr lang="en-US" sz="1400" dirty="0" smtClean="0">
                <a:solidFill>
                  <a:schemeClr val="tx2">
                    <a:lumMod val="75000"/>
                  </a:schemeClr>
                </a:solidFill>
                <a:latin typeface="Georgia" pitchFamily="18" charset="0"/>
              </a:rPr>
              <a:t>environmental </a:t>
            </a:r>
            <a:r>
              <a:rPr lang="en-US" sz="1400" dirty="0">
                <a:solidFill>
                  <a:schemeClr val="tx2">
                    <a:lumMod val="75000"/>
                  </a:schemeClr>
                </a:solidFill>
                <a:latin typeface="Georgia" pitchFamily="18" charset="0"/>
              </a:rPr>
              <a:t>impact, including business activity that touches on </a:t>
            </a:r>
            <a:r>
              <a:rPr lang="en-US" sz="1400" dirty="0" smtClean="0">
                <a:solidFill>
                  <a:schemeClr val="tx2">
                    <a:lumMod val="75000"/>
                  </a:schemeClr>
                </a:solidFill>
                <a:latin typeface="Georgia" pitchFamily="18" charset="0"/>
              </a:rPr>
              <a:t>	human </a:t>
            </a:r>
            <a:r>
              <a:rPr lang="en-US" sz="1400" dirty="0">
                <a:solidFill>
                  <a:schemeClr val="tx2">
                    <a:lumMod val="75000"/>
                  </a:schemeClr>
                </a:solidFill>
                <a:latin typeface="Georgia" pitchFamily="18" charset="0"/>
              </a:rPr>
              <a:t>right’s concerns. </a:t>
            </a:r>
          </a:p>
          <a:p>
            <a:pPr algn="just"/>
            <a:r>
              <a:rPr lang="en-US" sz="1400" dirty="0">
                <a:solidFill>
                  <a:schemeClr val="tx2">
                    <a:lumMod val="75000"/>
                  </a:schemeClr>
                </a:solidFill>
                <a:latin typeface="Georgia" pitchFamily="18" charset="0"/>
              </a:rPr>
              <a:t> </a:t>
            </a:r>
          </a:p>
          <a:p>
            <a:pPr algn="just"/>
            <a:r>
              <a:rPr lang="en-US" sz="1400" dirty="0">
                <a:solidFill>
                  <a:schemeClr val="tx2">
                    <a:lumMod val="75000"/>
                  </a:schemeClr>
                </a:solidFill>
                <a:latin typeface="Georgia" pitchFamily="18" charset="0"/>
              </a:rPr>
              <a:t>--For the near future, development of transparency in international environmental law is likely to be much more the product of the evolution of international standards of corporate governance and CSR, than it is a reflection of substantive advances in environmental governance. </a:t>
            </a:r>
          </a:p>
          <a:p>
            <a:pPr algn="just"/>
            <a:r>
              <a:rPr lang="en-US" sz="1400" dirty="0">
                <a:solidFill>
                  <a:schemeClr val="tx2">
                    <a:lumMod val="75000"/>
                  </a:schemeClr>
                </a:solidFill>
                <a:latin typeface="Georgia" pitchFamily="18" charset="0"/>
              </a:rPr>
              <a:t> </a:t>
            </a:r>
          </a:p>
          <a:p>
            <a:pPr algn="just"/>
            <a:r>
              <a:rPr lang="en-US" sz="1400" dirty="0">
                <a:solidFill>
                  <a:schemeClr val="tx2">
                    <a:lumMod val="75000"/>
                  </a:schemeClr>
                </a:solidFill>
                <a:latin typeface="Georgia" pitchFamily="18" charset="0"/>
              </a:rPr>
              <a:t>-- To that extent, investor and consumer tastes, not science and policy, will control the scope and quality of environmental transparency.  </a:t>
            </a:r>
          </a:p>
          <a:p>
            <a:pPr algn="just"/>
            <a:r>
              <a:rPr lang="en-US" sz="1400" dirty="0" smtClean="0">
                <a:solidFill>
                  <a:schemeClr val="tx2">
                    <a:lumMod val="75000"/>
                  </a:schemeClr>
                </a:solidFill>
                <a:latin typeface="Georgia" pitchFamily="18" charset="0"/>
              </a:rPr>
              <a:t>	</a:t>
            </a:r>
            <a:endParaRPr lang="en-US" sz="14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35932589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Image Detail"/>
          <p:cNvPicPr>
            <a:picLocks noChangeAspect="1" noChangeArrowheads="1"/>
          </p:cNvPicPr>
          <p:nvPr/>
        </p:nvPicPr>
        <p:blipFill>
          <a:blip r:embed="rId2" cstate="print">
            <a:duotone>
              <a:schemeClr val="accent6">
                <a:shade val="45000"/>
                <a:satMod val="135000"/>
              </a:schemeClr>
              <a:prstClr val="white"/>
            </a:duotone>
            <a:lum bright="-8000" contrast="-16000"/>
          </a:blip>
          <a:stretch>
            <a:fillRect/>
          </a:stretch>
        </p:blipFill>
        <p:spPr bwMode="auto">
          <a:xfrm>
            <a:off x="0" y="-1"/>
            <a:ext cx="9144000" cy="6863877"/>
          </a:xfrm>
          <a:prstGeom prst="rect">
            <a:avLst/>
          </a:prstGeom>
          <a:noFill/>
          <a:ln>
            <a:noFill/>
          </a:ln>
        </p:spPr>
      </p:pic>
      <p:pic>
        <p:nvPicPr>
          <p:cNvPr id="4" name="Picture 3" descr="nicemark"/>
          <p:cNvPicPr>
            <a:picLocks noChangeAspect="1" noChangeArrowheads="1"/>
          </p:cNvPicPr>
          <p:nvPr/>
        </p:nvPicPr>
        <p:blipFill>
          <a:blip r:embed="rId3" cstate="print"/>
          <a:srcRect/>
          <a:stretch>
            <a:fillRect/>
          </a:stretch>
        </p:blipFill>
        <p:spPr bwMode="auto">
          <a:xfrm>
            <a:off x="186267" y="152400"/>
            <a:ext cx="1871133" cy="990600"/>
          </a:xfrm>
          <a:prstGeom prst="rect">
            <a:avLst/>
          </a:prstGeom>
          <a:noFill/>
          <a:ln w="9525">
            <a:noFill/>
            <a:miter lim="800000"/>
            <a:headEnd/>
            <a:tailEnd/>
          </a:ln>
        </p:spPr>
      </p:pic>
      <p:sp>
        <p:nvSpPr>
          <p:cNvPr id="88066" name="Rectangle 2"/>
          <p:cNvSpPr>
            <a:spLocks noChangeArrowheads="1"/>
          </p:cNvSpPr>
          <p:nvPr/>
        </p:nvSpPr>
        <p:spPr bwMode="auto">
          <a:xfrm>
            <a:off x="0" y="1018360"/>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en-US" sz="9600" b="1" i="1" dirty="0" smtClean="0">
              <a:solidFill>
                <a:srgbClr val="00B0F0"/>
              </a:solidFill>
              <a:latin typeface="Times New Roman" pitchFamily="18" charset="0"/>
              <a:cs typeface="Times New Roman" pitchFamily="18" charset="0"/>
            </a:endParaRPr>
          </a:p>
          <a:p>
            <a:pPr algn="ctr"/>
            <a:r>
              <a:rPr lang="en-US" sz="9600" b="1" i="1" dirty="0" smtClean="0">
                <a:solidFill>
                  <a:schemeClr val="bg1">
                    <a:lumMod val="75000"/>
                  </a:schemeClr>
                </a:solidFill>
                <a:latin typeface="Times New Roman" pitchFamily="18" charset="0"/>
                <a:cs typeface="Times New Roman" pitchFamily="18" charset="0"/>
              </a:rPr>
              <a:t>T</a:t>
            </a:r>
            <a:r>
              <a:rPr lang="en-US" sz="9600" b="1" i="1" dirty="0" smtClean="0">
                <a:solidFill>
                  <a:srgbClr val="FF0000"/>
                </a:solidFill>
                <a:latin typeface="Times New Roman" pitchFamily="18" charset="0"/>
                <a:cs typeface="Times New Roman" pitchFamily="18" charset="0"/>
              </a:rPr>
              <a:t>h</a:t>
            </a:r>
            <a:r>
              <a:rPr lang="en-US" sz="9600" b="1" i="1" dirty="0" smtClean="0">
                <a:solidFill>
                  <a:srgbClr val="0070C0"/>
                </a:solidFill>
                <a:latin typeface="Times New Roman" pitchFamily="18" charset="0"/>
                <a:cs typeface="Times New Roman" pitchFamily="18" charset="0"/>
              </a:rPr>
              <a:t>a</a:t>
            </a:r>
            <a:r>
              <a:rPr lang="en-US" sz="9600" b="1" i="1" dirty="0" smtClean="0">
                <a:solidFill>
                  <a:schemeClr val="bg1">
                    <a:lumMod val="75000"/>
                  </a:schemeClr>
                </a:solidFill>
                <a:latin typeface="Times New Roman" pitchFamily="18" charset="0"/>
                <a:cs typeface="Times New Roman" pitchFamily="18" charset="0"/>
              </a:rPr>
              <a:t>n</a:t>
            </a:r>
            <a:r>
              <a:rPr lang="en-US" sz="9600" b="1" i="1" dirty="0" smtClean="0">
                <a:solidFill>
                  <a:srgbClr val="FF0000"/>
                </a:solidFill>
                <a:latin typeface="Times New Roman" pitchFamily="18" charset="0"/>
                <a:cs typeface="Times New Roman" pitchFamily="18" charset="0"/>
              </a:rPr>
              <a:t>k</a:t>
            </a:r>
            <a:r>
              <a:rPr lang="en-US" sz="9600" b="1" i="1" dirty="0" smtClean="0">
                <a:solidFill>
                  <a:schemeClr val="tx1">
                    <a:lumMod val="75000"/>
                  </a:schemeClr>
                </a:solidFill>
                <a:latin typeface="Times New Roman" pitchFamily="18" charset="0"/>
                <a:cs typeface="Times New Roman" pitchFamily="18" charset="0"/>
              </a:rPr>
              <a:t> </a:t>
            </a:r>
            <a:r>
              <a:rPr lang="en-US" sz="9600" b="1" i="1" dirty="0" smtClean="0">
                <a:solidFill>
                  <a:srgbClr val="0070C0"/>
                </a:solidFill>
                <a:latin typeface="Times New Roman" pitchFamily="18" charset="0"/>
                <a:cs typeface="Times New Roman" pitchFamily="18" charset="0"/>
              </a:rPr>
              <a:t>Y</a:t>
            </a:r>
            <a:r>
              <a:rPr lang="en-US" sz="9600" b="1" i="1" dirty="0" smtClean="0">
                <a:solidFill>
                  <a:schemeClr val="bg1">
                    <a:lumMod val="75000"/>
                  </a:schemeClr>
                </a:solidFill>
                <a:latin typeface="Times New Roman" pitchFamily="18" charset="0"/>
                <a:cs typeface="Times New Roman" pitchFamily="18" charset="0"/>
              </a:rPr>
              <a:t>o</a:t>
            </a:r>
            <a:r>
              <a:rPr lang="en-US" sz="9600" b="1" i="1" dirty="0" smtClean="0">
                <a:solidFill>
                  <a:srgbClr val="FF0000"/>
                </a:solidFill>
                <a:latin typeface="Times New Roman" pitchFamily="18" charset="0"/>
                <a:cs typeface="Times New Roman" pitchFamily="18" charset="0"/>
              </a:rPr>
              <a:t>u</a:t>
            </a:r>
            <a:r>
              <a:rPr lang="en-US" sz="9600" b="1" i="1" dirty="0" smtClean="0">
                <a:solidFill>
                  <a:srgbClr val="0070C0"/>
                </a:solidFill>
                <a:latin typeface="Times New Roman" pitchFamily="18" charset="0"/>
                <a:cs typeface="Times New Roman" pitchFamily="18" charset="0"/>
              </a:rPr>
              <a:t>!</a:t>
            </a:r>
            <a:r>
              <a:rPr lang="en-US" sz="9600" b="1" i="1" dirty="0" smtClean="0">
                <a:solidFill>
                  <a:schemeClr val="bg1">
                    <a:lumMod val="75000"/>
                  </a:schemeClr>
                </a:solidFill>
                <a:latin typeface="Times New Roman" pitchFamily="18" charset="0"/>
                <a:cs typeface="Times New Roman" pitchFamily="18" charset="0"/>
              </a:rPr>
              <a:t>!</a:t>
            </a:r>
            <a:r>
              <a:rPr lang="en-US" sz="9600" b="1" i="1" dirty="0" smtClean="0">
                <a:solidFill>
                  <a:srgbClr val="FF0000"/>
                </a:solidFill>
                <a:latin typeface="Times New Roman" pitchFamily="18" charset="0"/>
                <a:cs typeface="Times New Roman" pitchFamily="18" charset="0"/>
              </a:rPr>
              <a:t>!</a:t>
            </a:r>
            <a:endParaRPr lang="en-US" sz="9600" b="1" dirty="0">
              <a:solidFill>
                <a:srgbClr val="FF0000"/>
              </a:solidFill>
              <a:latin typeface="Times New Roman" pitchFamily="18" charset="0"/>
              <a:cs typeface="Times New Roman" pitchFamily="18" charset="0"/>
            </a:endParaRPr>
          </a:p>
          <a:p>
            <a:r>
              <a:rPr lang="en-US" sz="2800" dirty="0">
                <a:solidFill>
                  <a:schemeClr val="tx1">
                    <a:lumMod val="75000"/>
                  </a:schemeClr>
                </a:solidFill>
                <a:latin typeface="Times New Roman" pitchFamily="18" charset="0"/>
                <a:cs typeface="Times New Roman" pitchFamily="18" charset="0"/>
              </a:rPr>
              <a:t> </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 dirty="0" smtClean="0"/>
              <a:t>p</a:t>
            </a:r>
            <a:endParaRPr lang="en-US" sz="800" dirty="0"/>
          </a:p>
        </p:txBody>
      </p:sp>
      <p:pic>
        <p:nvPicPr>
          <p:cNvPr id="4" name="Content Placeholder 3" descr="Photo0335.jpg"/>
          <p:cNvPicPr>
            <a:picLocks noGrp="1" noChangeAspect="1"/>
          </p:cNvPicPr>
          <p:nvPr>
            <p:ph idx="1"/>
          </p:nvPr>
        </p:nvPicPr>
        <p:blipFill>
          <a:blip r:embed="rId2">
            <a:extLst>
              <a:ext uri="{28A0092B-C50C-407E-A947-70E740481C1C}">
                <a14:useLocalDpi xmlns:a14="http://schemas.microsoft.com/office/drawing/2010/main" val="0"/>
              </a:ext>
            </a:extLst>
          </a:blip>
          <a:srcRect l="2381" r="2381"/>
          <a:stretch>
            <a:fillRect/>
          </a:stretch>
        </p:blipFill>
        <p:spPr>
          <a:xfrm>
            <a:off x="457200" y="1752600"/>
            <a:ext cx="7620000" cy="4800600"/>
          </a:xfrm>
        </p:spPr>
      </p:pic>
    </p:spTree>
    <p:extLst>
      <p:ext uri="{BB962C8B-B14F-4D97-AF65-F5344CB8AC3E}">
        <p14:creationId xmlns:p14="http://schemas.microsoft.com/office/powerpoint/2010/main" val="3741133731"/>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066800"/>
            <a:ext cx="7888180" cy="1477328"/>
          </a:xfrm>
          <a:prstGeom prst="rect">
            <a:avLst/>
          </a:prstGeom>
        </p:spPr>
        <p:txBody>
          <a:bodyPr wrap="square">
            <a:spAutoFit/>
          </a:bodyPr>
          <a:lstStyle/>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	The </a:t>
            </a:r>
            <a:r>
              <a:rPr lang="en-US" dirty="0">
                <a:solidFill>
                  <a:schemeClr val="tx2">
                    <a:lumMod val="75000"/>
                  </a:schemeClr>
                </a:solidFill>
                <a:latin typeface="Georgia" pitchFamily="18" charset="0"/>
              </a:rPr>
              <a:t>possibilities and limits of transparency in international environmental law were nicely framed for our generation in the </a:t>
            </a:r>
            <a:r>
              <a:rPr lang="en-US" b="1" dirty="0">
                <a:solidFill>
                  <a:schemeClr val="tx2">
                    <a:lumMod val="75000"/>
                  </a:schemeClr>
                </a:solidFill>
                <a:latin typeface="Georgia" pitchFamily="18" charset="0"/>
              </a:rPr>
              <a:t>bedeviling</a:t>
            </a:r>
            <a:r>
              <a:rPr lang="en-US" dirty="0">
                <a:solidFill>
                  <a:schemeClr val="tx2">
                    <a:lumMod val="75000"/>
                  </a:schemeClr>
                </a:solidFill>
                <a:latin typeface="Georgia" pitchFamily="18" charset="0"/>
              </a:rPr>
              <a:t> Principle 10 of the Rio Declaration on Environment and Development: </a:t>
            </a:r>
          </a:p>
          <a:p>
            <a:pPr algn="just"/>
            <a:r>
              <a:rPr lang="en-US" dirty="0">
                <a:solidFill>
                  <a:schemeClr val="tx2">
                    <a:lumMod val="75000"/>
                  </a:schemeClr>
                </a:solidFill>
                <a:latin typeface="Georgia" pitchFamily="18" charset="0"/>
              </a:rPr>
              <a:t> </a:t>
            </a:r>
          </a:p>
        </p:txBody>
      </p:sp>
      <p:sp>
        <p:nvSpPr>
          <p:cNvPr id="3" name="TextBox 2"/>
          <p:cNvSpPr txBox="1"/>
          <p:nvPr/>
        </p:nvSpPr>
        <p:spPr>
          <a:xfrm>
            <a:off x="1121833" y="2362200"/>
            <a:ext cx="6040967" cy="2031325"/>
          </a:xfrm>
          <a:prstGeom prst="rect">
            <a:avLst/>
          </a:prstGeom>
          <a:noFill/>
        </p:spPr>
        <p:txBody>
          <a:bodyPr wrap="square" rtlCol="0">
            <a:spAutoFit/>
          </a:bodyPr>
          <a:lstStyle/>
          <a:p>
            <a:pPr algn="just"/>
            <a:r>
              <a:rPr lang="en-US" sz="1200" dirty="0">
                <a:solidFill>
                  <a:schemeClr val="tx2">
                    <a:lumMod val="75000"/>
                  </a:schemeClr>
                </a:solidFill>
                <a:latin typeface="Georgia" pitchFamily="18" charset="0"/>
              </a:rPr>
              <a:t>Environmental issues are best handled with participation of all concerned citizens, at the relevant level. At the national level, each individual shall have appropriate access to information concerning the environment that is held by public authorities, including information on hazardous materials and activities in their communities, and the opportunity to participate in decision-making processes. States shall facilitate and encourage public awareness and participation by making information widely available. Effective access to judicial and administrative proceedings, including redress and remedy, shall be provided. (United Nations Conference on Environment and Development Doc. A/CONF.151/PC/ WG.III/L.33/Rev.1,)</a:t>
            </a:r>
          </a:p>
          <a:p>
            <a:pPr algn="just"/>
            <a:endParaRPr lang="en-US" dirty="0">
              <a:solidFill>
                <a:schemeClr val="tx2">
                  <a:lumMod val="75000"/>
                </a:schemeClr>
              </a:solidFill>
              <a:latin typeface="Georgia" pitchFamily="18" charset="0"/>
            </a:endParaRPr>
          </a:p>
        </p:txBody>
      </p:sp>
    </p:spTree>
    <p:extLst>
      <p:ext uri="{BB962C8B-B14F-4D97-AF65-F5344CB8AC3E}">
        <p14:creationId xmlns:p14="http://schemas.microsoft.com/office/powerpoint/2010/main" val="22480427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6863417"/>
          </a:xfrm>
          <a:prstGeom prst="rect">
            <a:avLst/>
          </a:prstGeom>
        </p:spPr>
        <p:txBody>
          <a:bodyPr wrap="square">
            <a:spAutoFit/>
          </a:bodyPr>
          <a:lstStyle/>
          <a:p>
            <a:pPr algn="just"/>
            <a:endParaRPr lang="en-US" dirty="0" smtClean="0">
              <a:solidFill>
                <a:schemeClr val="tx2">
                  <a:lumMod val="75000"/>
                </a:schemeClr>
              </a:solidFill>
              <a:latin typeface="Georgia" pitchFamily="18" charset="0"/>
            </a:endParaRPr>
          </a:p>
          <a:p>
            <a:pPr algn="ctr"/>
            <a:r>
              <a:rPr lang="en-US" dirty="0" smtClean="0">
                <a:solidFill>
                  <a:schemeClr val="tx2">
                    <a:lumMod val="75000"/>
                  </a:schemeClr>
                </a:solidFill>
                <a:latin typeface="Georgia" pitchFamily="18" charset="0"/>
              </a:rPr>
              <a:t>Why </a:t>
            </a:r>
            <a:r>
              <a:rPr lang="en-US" dirty="0">
                <a:solidFill>
                  <a:schemeClr val="tx2">
                    <a:lumMod val="75000"/>
                  </a:schemeClr>
                </a:solidFill>
                <a:latin typeface="Georgia" pitchFamily="18" charset="0"/>
              </a:rPr>
              <a:t>bedevilment:</a:t>
            </a:r>
          </a:p>
          <a:p>
            <a:pPr algn="just"/>
            <a:r>
              <a:rPr lang="en-US" dirty="0">
                <a:solidFill>
                  <a:schemeClr val="tx2">
                    <a:lumMod val="75000"/>
                  </a:schemeClr>
                </a:solidFill>
                <a:latin typeface="Georgia" pitchFamily="18" charset="0"/>
              </a:rPr>
              <a:t> </a:t>
            </a:r>
          </a:p>
          <a:p>
            <a:pPr algn="just"/>
            <a:endParaRPr lang="en-US" sz="1600" dirty="0" smtClean="0">
              <a:solidFill>
                <a:schemeClr val="tx2">
                  <a:lumMod val="75000"/>
                </a:schemeClr>
              </a:solidFill>
              <a:latin typeface="Georgia" pitchFamily="18" charset="0"/>
            </a:endParaRPr>
          </a:p>
          <a:p>
            <a:pPr algn="just"/>
            <a:r>
              <a:rPr lang="en-US" sz="1600" dirty="0" smtClean="0">
                <a:solidFill>
                  <a:schemeClr val="tx2">
                    <a:lumMod val="75000"/>
                  </a:schemeClr>
                </a:solidFill>
                <a:latin typeface="Georgia" pitchFamily="18" charset="0"/>
              </a:rPr>
              <a:t>1</a:t>
            </a:r>
            <a:r>
              <a:rPr lang="en-US" sz="1600" dirty="0">
                <a:solidFill>
                  <a:schemeClr val="tx2">
                    <a:lumMod val="75000"/>
                  </a:schemeClr>
                </a:solidFill>
                <a:latin typeface="Georgia" pitchFamily="18" charset="0"/>
              </a:rPr>
              <a:t>. arises from a sense that this form of transparency is firmly grounded in the </a:t>
            </a:r>
            <a:r>
              <a:rPr lang="en-US" sz="1600" b="1" dirty="0">
                <a:solidFill>
                  <a:srgbClr val="FF6600"/>
                </a:solidFill>
                <a:latin typeface="Georgia" pitchFamily="18" charset="0"/>
              </a:rPr>
              <a:t>management of information through the domestic legal orders </a:t>
            </a:r>
            <a:r>
              <a:rPr lang="en-US" sz="1600" dirty="0">
                <a:solidFill>
                  <a:schemeClr val="tx2">
                    <a:lumMod val="75000"/>
                  </a:schemeClr>
                </a:solidFill>
                <a:latin typeface="Georgia" pitchFamily="18" charset="0"/>
              </a:rPr>
              <a:t>of states and their governmental apparatus,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2. is directly to public participation in lawmaking within the framework of a domestic legal order.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3.  managerial obligations of states in the construction and deployment of mass sentiment are emphasized (through facilitation, encouragement, and well-mannered participation), which are to be controlled through the judicial and administrative organs of state.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4.  ignores the role of international organs as autonomous actors (even as mere managers of markets for information).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5.  unconscious of the governance role of enterprises and their role in monitoring, reporting and interacting with mass opinion (whether organized in politically sovereign units or otherwise in functionally differentiated governance communities), </a:t>
            </a:r>
          </a:p>
          <a:p>
            <a:pPr algn="just"/>
            <a:r>
              <a:rPr lang="en-US" sz="1600" dirty="0">
                <a:solidFill>
                  <a:schemeClr val="tx2">
                    <a:lumMod val="75000"/>
                  </a:schemeClr>
                </a:solidFill>
                <a:latin typeface="Georgia" pitchFamily="18" charset="0"/>
              </a:rPr>
              <a:t> </a:t>
            </a:r>
          </a:p>
          <a:p>
            <a:pPr algn="just"/>
            <a:r>
              <a:rPr lang="en-US" sz="1600" dirty="0">
                <a:solidFill>
                  <a:schemeClr val="tx2">
                    <a:lumMod val="75000"/>
                  </a:schemeClr>
                </a:solidFill>
                <a:latin typeface="Georgia" pitchFamily="18" charset="0"/>
              </a:rPr>
              <a:t>6.  ignores the role of civil society in developing and monitoring environmental reporting standards, or the role of transparency in markets as a mechanism of managing substantive objectives.</a:t>
            </a:r>
          </a:p>
          <a:p>
            <a:pPr algn="just"/>
            <a:endParaRPr lang="en-US" dirty="0">
              <a:solidFill>
                <a:schemeClr val="tx2">
                  <a:lumMod val="75000"/>
                </a:schemeClr>
              </a:solidFill>
              <a:latin typeface="Georgia" pitchFamily="18" charset="0"/>
            </a:endParaRPr>
          </a:p>
        </p:txBody>
      </p:sp>
    </p:spTree>
    <p:extLst>
      <p:ext uri="{BB962C8B-B14F-4D97-AF65-F5344CB8AC3E}">
        <p14:creationId xmlns:p14="http://schemas.microsoft.com/office/powerpoint/2010/main" val="22480427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cemark"/>
          <p:cNvPicPr>
            <a:picLocks noChangeAspect="1" noChangeArrowheads="1"/>
          </p:cNvPicPr>
          <p:nvPr/>
        </p:nvPicPr>
        <p:blipFill>
          <a:blip r:embed="rId2" cstate="print"/>
          <a:srcRect/>
          <a:stretch>
            <a:fillRect/>
          </a:stretch>
        </p:blipFill>
        <p:spPr bwMode="auto">
          <a:xfrm>
            <a:off x="186267" y="152400"/>
            <a:ext cx="1871133" cy="990600"/>
          </a:xfrm>
          <a:prstGeom prst="rect">
            <a:avLst/>
          </a:prstGeom>
          <a:noFill/>
          <a:ln w="9525">
            <a:noFill/>
            <a:miter lim="800000"/>
            <a:headEnd/>
            <a:tailEnd/>
          </a:ln>
        </p:spPr>
      </p:pic>
      <p:sp>
        <p:nvSpPr>
          <p:cNvPr id="2" name="Rectangle 1"/>
          <p:cNvSpPr/>
          <p:nvPr/>
        </p:nvSpPr>
        <p:spPr>
          <a:xfrm>
            <a:off x="265220" y="128726"/>
            <a:ext cx="7888180" cy="5909310"/>
          </a:xfrm>
          <a:prstGeom prst="rect">
            <a:avLst/>
          </a:prstGeom>
        </p:spPr>
        <p:txBody>
          <a:bodyPr wrap="square">
            <a:spAutoFit/>
          </a:bodyPr>
          <a:lstStyle/>
          <a:p>
            <a:pPr algn="just"/>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endParaRPr lang="en-US" dirty="0">
              <a:solidFill>
                <a:schemeClr val="tx2">
                  <a:lumMod val="75000"/>
                </a:schemeClr>
              </a:solidFill>
              <a:latin typeface="Georgia" pitchFamily="18" charset="0"/>
            </a:endParaRPr>
          </a:p>
          <a:p>
            <a:pPr algn="just"/>
            <a:endParaRPr lang="en-US" dirty="0" smtClean="0">
              <a:solidFill>
                <a:schemeClr val="tx2">
                  <a:lumMod val="75000"/>
                </a:schemeClr>
              </a:solidFill>
              <a:latin typeface="Georgia" pitchFamily="18" charset="0"/>
            </a:endParaRPr>
          </a:p>
          <a:p>
            <a:pPr algn="just"/>
            <a:r>
              <a:rPr lang="en-US" dirty="0" smtClean="0">
                <a:solidFill>
                  <a:schemeClr val="tx2">
                    <a:lumMod val="75000"/>
                  </a:schemeClr>
                </a:solidFill>
                <a:latin typeface="Georgia" pitchFamily="18" charset="0"/>
              </a:rPr>
              <a:t>Since </a:t>
            </a:r>
            <a:r>
              <a:rPr lang="en-US" dirty="0">
                <a:solidFill>
                  <a:schemeClr val="tx2">
                    <a:lumMod val="75000"/>
                  </a:schemeClr>
                </a:solidFill>
                <a:latin typeface="Georgia" pitchFamily="18" charset="0"/>
              </a:rPr>
              <a:t>the adoption of the Rio Declaration in 1992 much has changed.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1.  The construction of a substantive architecture for environmental protection—under both international hard and soft law frameworks—has accelerated.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2.  At the same time, public and private actors have deepened both an understanding of transparency as a governance tool and in the development of transparency principles and implementation systems in domestic and international law. </a:t>
            </a:r>
          </a:p>
          <a:p>
            <a:pPr algn="just"/>
            <a:r>
              <a:rPr lang="en-US" dirty="0">
                <a:solidFill>
                  <a:schemeClr val="tx2">
                    <a:lumMod val="75000"/>
                  </a:schemeClr>
                </a:solidFill>
                <a:latin typeface="Georgia" pitchFamily="18" charset="0"/>
              </a:rPr>
              <a:t> </a:t>
            </a:r>
          </a:p>
          <a:p>
            <a:pPr algn="just"/>
            <a:r>
              <a:rPr lang="en-US" dirty="0">
                <a:solidFill>
                  <a:schemeClr val="tx2">
                    <a:lumMod val="75000"/>
                  </a:schemeClr>
                </a:solidFill>
                <a:latin typeface="Georgia" pitchFamily="18" charset="0"/>
              </a:rPr>
              <a:t>3.  But there is no singular structural framework for coherence in international law, norm and policy.  Incoherence becomes more acute at points of contact between international law/norms/policy and the legal/policy regimes of states. </a:t>
            </a:r>
          </a:p>
          <a:p>
            <a:pPr algn="just"/>
            <a:endParaRPr lang="en-US" dirty="0">
              <a:solidFill>
                <a:schemeClr val="tx2">
                  <a:lumMod val="75000"/>
                </a:schemeClr>
              </a:solidFill>
              <a:latin typeface="Georgia" pitchFamily="18" charset="0"/>
            </a:endParaRPr>
          </a:p>
        </p:txBody>
      </p:sp>
    </p:spTree>
    <p:extLst>
      <p:ext uri="{BB962C8B-B14F-4D97-AF65-F5344CB8AC3E}">
        <p14:creationId xmlns:p14="http://schemas.microsoft.com/office/powerpoint/2010/main" val="4075867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Law White with Blue Logo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algn="ctr">
          <a:defRPr sz="4800" dirty="0">
            <a:solidFill>
              <a:schemeClr val="bg1"/>
            </a:solidFill>
            <a:latin typeface="Garamond" pitchFamily="18" charset="0"/>
          </a:defRPr>
        </a:defPPr>
      </a:lstStyle>
    </a:txDef>
  </a:objectDefaults>
  <a:extraClrSchemeLst/>
</a:theme>
</file>

<file path=ppt/theme/theme2.xml><?xml version="1.0" encoding="utf-8"?>
<a:theme xmlns:a="http://schemas.openxmlformats.org/drawingml/2006/main" name="Law Blue with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algn="ctr">
          <a:defRPr sz="4800" dirty="0">
            <a:solidFill>
              <a:schemeClr val="bg1"/>
            </a:solidFill>
            <a:latin typeface="Garamond" pitchFamily="18" charset="0"/>
          </a:defRPr>
        </a:defPPr>
      </a:lstStyle>
    </a:txDef>
  </a:objectDefaults>
  <a:extraClrSchemeLst/>
</a:theme>
</file>

<file path=ppt/theme/theme3.xml><?xml version="1.0" encoding="utf-8"?>
<a:theme xmlns:a="http://schemas.openxmlformats.org/drawingml/2006/main" name="Law White with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algn="ctr">
          <a:defRPr sz="4800" dirty="0">
            <a:solidFill>
              <a:schemeClr val="bg1"/>
            </a:solidFill>
            <a:latin typeface="Garamond" pitchFamily="18" charset="0"/>
          </a:defRPr>
        </a:defPPr>
      </a:lstStyle>
    </a:txDef>
  </a:objectDefaults>
  <a:extraClrSchemeLst/>
</a:theme>
</file>

<file path=ppt/theme/theme4.xml><?xml version="1.0" encoding="utf-8"?>
<a:theme xmlns:a="http://schemas.openxmlformats.org/drawingml/2006/main" name="Adjacency">
  <a:themeElements>
    <a:clrScheme name="Custom 3">
      <a:dk1>
        <a:srgbClr val="B2C4DA"/>
      </a:dk1>
      <a:lt1>
        <a:srgbClr val="FFFFFF"/>
      </a:lt1>
      <a:dk2>
        <a:srgbClr val="4E74A3"/>
      </a:dk2>
      <a:lt2>
        <a:srgbClr val="FFFFFF"/>
      </a:lt2>
      <a:accent1>
        <a:srgbClr val="CFDAE8"/>
      </a:accent1>
      <a:accent2>
        <a:srgbClr val="B2C4DA"/>
      </a:accent2>
      <a:accent3>
        <a:srgbClr val="E5EBF2"/>
      </a:accent3>
      <a:accent4>
        <a:srgbClr val="A0B6D1"/>
      </a:accent4>
      <a:accent5>
        <a:srgbClr val="A0B6D1"/>
      </a:accent5>
      <a:accent6>
        <a:srgbClr val="B2C4DA"/>
      </a:accent6>
      <a:hlink>
        <a:srgbClr val="CCD8E6"/>
      </a:hlink>
      <a:folHlink>
        <a:srgbClr val="00206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Law White with Blue Logo Bar</Template>
  <TotalTime>1179</TotalTime>
  <Words>891</Words>
  <Application>Microsoft Macintosh PowerPoint</Application>
  <PresentationFormat>On-screen Show (4:3)</PresentationFormat>
  <Paragraphs>653</Paragraphs>
  <Slides>53</Slides>
  <Notes>0</Notes>
  <HiddenSlides>0</HiddenSlides>
  <MMClips>0</MMClip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Law White with Blue Logo Bar</vt:lpstr>
      <vt:lpstr>Law Blue with Logo</vt:lpstr>
      <vt:lpstr>Law White with Logo</vt:lpstr>
      <vt:lpstr>Adjacency</vt:lpstr>
      <vt:lpstr>PowerPoint Presentation</vt:lpstr>
      <vt:lpstr>p</vt:lpstr>
      <vt:lpstr>Normative Framework</vt:lpstr>
      <vt:lpstr>In the Private Sphere</vt:lpstr>
      <vt:lpstr>Mediating Mechanism </vt:lpstr>
      <vt:lpstr>p</vt:lpstr>
      <vt:lpstr>PowerPoint Presentation</vt:lpstr>
      <vt:lpstr>PowerPoint Presentation</vt:lpstr>
      <vt:lpstr>PowerPoint Presentation</vt:lpstr>
      <vt:lpstr>PowerPoint Presentation</vt:lpstr>
      <vt:lpstr>PowerPoint Presentation</vt:lpstr>
      <vt:lpstr>PowerPoint Presentation</vt:lpstr>
      <vt:lpstr>p</vt:lpstr>
      <vt:lpstr>PowerPoint Presentation</vt:lpstr>
      <vt:lpstr>PowerPoint Presentation</vt:lpstr>
      <vt:lpstr>PowerPoint Presentation</vt:lpstr>
      <vt:lpstr>PowerPoint Presentation</vt:lpstr>
      <vt:lpstr>pix</vt:lpstr>
      <vt:lpstr>PowerPoint Presentation</vt:lpstr>
      <vt:lpstr>PowerPoint Presentation</vt:lpstr>
      <vt:lpstr>PowerPoint Presentation</vt:lpstr>
      <vt:lpstr>PowerPoint Presentation</vt:lpstr>
      <vt:lpstr>PowerPoint Presentation</vt:lpstr>
      <vt:lpstr>p</vt:lpstr>
      <vt:lpstr>PowerPoint Presentation</vt:lpstr>
      <vt:lpstr>PowerPoint Presentation</vt:lpstr>
      <vt:lpstr>PowerPoint Presentation</vt:lpstr>
      <vt:lpstr>PowerPoint Presentation</vt:lpstr>
      <vt:lpstr>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PSU Dickinson School of 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mlw</dc:creator>
  <cp:lastModifiedBy>Larry Backer</cp:lastModifiedBy>
  <cp:revision>278</cp:revision>
  <dcterms:created xsi:type="dcterms:W3CDTF">2011-10-14T12:53:15Z</dcterms:created>
  <dcterms:modified xsi:type="dcterms:W3CDTF">2012-01-20T17:49:18Z</dcterms:modified>
</cp:coreProperties>
</file>